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5.jpg" ContentType="image/png"/>
  <Override PartName="/ppt/media/image17.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73" r:id="rId3"/>
    <p:sldId id="258" r:id="rId4"/>
    <p:sldId id="259" r:id="rId5"/>
    <p:sldId id="283" r:id="rId6"/>
    <p:sldId id="282" r:id="rId7"/>
    <p:sldId id="288" r:id="rId8"/>
    <p:sldId id="296" r:id="rId9"/>
    <p:sldId id="260" r:id="rId10"/>
    <p:sldId id="261" r:id="rId11"/>
    <p:sldId id="274" r:id="rId12"/>
    <p:sldId id="284" r:id="rId13"/>
    <p:sldId id="262" r:id="rId14"/>
    <p:sldId id="270" r:id="rId15"/>
    <p:sldId id="285" r:id="rId16"/>
    <p:sldId id="264" r:id="rId17"/>
    <p:sldId id="297" r:id="rId18"/>
    <p:sldId id="268" r:id="rId19"/>
    <p:sldId id="294" r:id="rId20"/>
    <p:sldId id="290" r:id="rId21"/>
    <p:sldId id="291" r:id="rId22"/>
    <p:sldId id="269" r:id="rId23"/>
    <p:sldId id="286" r:id="rId24"/>
    <p:sldId id="287"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75"/>
    <a:srgbClr val="FCE8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58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laudiapaijens:Documents:Th&#232;se:Colloques:2018_JDHU:Fr&#233;que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laudiapaijens:Documents:Th&#232;se:Colloques:2018_JDHU:Fre&#769;qu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laudiapaijens:Documents:Th&#232;se:Colloques:2018_JDHU:Fre&#769;qu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laudiapaijens:Documents:Th&#232;se:Exp&#233;rimental:Echantillons:181022_concentration-D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laudiapaijens:Documents:Th&#232;se:Exp&#233;rimental:Echantillons:181022_concentration-D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claudiapaijens:Documents:Th&#232;se:Exp&#233;rimental:Echantillons:180928_concentrations-E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claudiapaijens:Documents:Th&#232;se:Exp&#233;rimental:Echantillons:180928_concentrations-E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claudiapaijens:Documents:Th&#232;se:Colloques:2018_ISC:Pr&#233;sentation:180917_concentrations-Seine-D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claudiapaijens:Documents:Th&#232;se:Colloques:2018_ISC:Pr&#233;sentation:180917_concentrations-Seine-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v>Eaux pluviales (n=3)</c:v>
          </c:tx>
          <c:spPr>
            <a:ln>
              <a:noFill/>
            </a:ln>
            <a:effectLst/>
          </c:spPr>
          <c:marker>
            <c:symbol val="circle"/>
            <c:size val="9"/>
            <c:spPr>
              <a:solidFill>
                <a:schemeClr val="tx1">
                  <a:lumMod val="65000"/>
                  <a:lumOff val="35000"/>
                </a:schemeClr>
              </a:solidFill>
              <a:ln>
                <a:solidFill>
                  <a:schemeClr val="tx1">
                    <a:lumMod val="65000"/>
                    <a:lumOff val="35000"/>
                  </a:schemeClr>
                </a:solidFill>
              </a:ln>
              <a:effectLst/>
            </c:spPr>
          </c:marker>
          <c:cat>
            <c:strRef>
              <c:f>Feuil1!$L$2:$L$19</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Tébuconazole</c:v>
                </c:pt>
                <c:pt idx="14">
                  <c:v>Mécoprop</c:v>
                </c:pt>
                <c:pt idx="15">
                  <c:v>Benzalkonium C12</c:v>
                </c:pt>
                <c:pt idx="16">
                  <c:v>Benzalkonium C14</c:v>
                </c:pt>
                <c:pt idx="17">
                  <c:v>Benzalkonium C16</c:v>
                </c:pt>
              </c:strCache>
            </c:strRef>
          </c:cat>
          <c:val>
            <c:numRef>
              <c:f>Feuil1!$N$2:$N$19</c:f>
              <c:numCache>
                <c:formatCode>General</c:formatCode>
                <c:ptCount val="18"/>
                <c:pt idx="0">
                  <c:v>100.0</c:v>
                </c:pt>
                <c:pt idx="1">
                  <c:v>33.0</c:v>
                </c:pt>
                <c:pt idx="3">
                  <c:v>100.0</c:v>
                </c:pt>
                <c:pt idx="4">
                  <c:v>100.0</c:v>
                </c:pt>
                <c:pt idx="5">
                  <c:v>33.0</c:v>
                </c:pt>
                <c:pt idx="6">
                  <c:v>100.0</c:v>
                </c:pt>
                <c:pt idx="7">
                  <c:v>100.0</c:v>
                </c:pt>
                <c:pt idx="8">
                  <c:v>100.0</c:v>
                </c:pt>
                <c:pt idx="9">
                  <c:v>100.0</c:v>
                </c:pt>
                <c:pt idx="10">
                  <c:v>100.0</c:v>
                </c:pt>
                <c:pt idx="11">
                  <c:v>0.0</c:v>
                </c:pt>
                <c:pt idx="12">
                  <c:v>100.0</c:v>
                </c:pt>
                <c:pt idx="13">
                  <c:v>100.0</c:v>
                </c:pt>
                <c:pt idx="14">
                  <c:v>100.0</c:v>
                </c:pt>
                <c:pt idx="15">
                  <c:v>100.0</c:v>
                </c:pt>
                <c:pt idx="16">
                  <c:v>100.0</c:v>
                </c:pt>
                <c:pt idx="17">
                  <c:v>66.0</c:v>
                </c:pt>
              </c:numCache>
            </c:numRef>
          </c:val>
          <c:smooth val="0"/>
        </c:ser>
        <c:dLbls>
          <c:showLegendKey val="0"/>
          <c:showVal val="0"/>
          <c:showCatName val="0"/>
          <c:showSerName val="0"/>
          <c:showPercent val="0"/>
          <c:showBubbleSize val="0"/>
        </c:dLbls>
        <c:marker val="1"/>
        <c:smooth val="0"/>
        <c:axId val="2108435064"/>
        <c:axId val="2108426424"/>
      </c:lineChart>
      <c:catAx>
        <c:axId val="2108435064"/>
        <c:scaling>
          <c:orientation val="minMax"/>
        </c:scaling>
        <c:delete val="0"/>
        <c:axPos val="b"/>
        <c:majorTickMark val="out"/>
        <c:minorTickMark val="none"/>
        <c:tickLblPos val="nextTo"/>
        <c:crossAx val="2108426424"/>
        <c:crosses val="autoZero"/>
        <c:auto val="1"/>
        <c:lblAlgn val="ctr"/>
        <c:lblOffset val="100"/>
        <c:noMultiLvlLbl val="0"/>
      </c:catAx>
      <c:valAx>
        <c:axId val="2108426424"/>
        <c:scaling>
          <c:orientation val="minMax"/>
          <c:max val="100.0"/>
        </c:scaling>
        <c:delete val="0"/>
        <c:axPos val="l"/>
        <c:majorGridlines/>
        <c:title>
          <c:tx>
            <c:rich>
              <a:bodyPr rot="-5400000" vert="horz"/>
              <a:lstStyle/>
              <a:p>
                <a:pPr>
                  <a:defRPr/>
                </a:pPr>
                <a:r>
                  <a:rPr lang="fr-FR"/>
                  <a:t>Fréquence de détection (%)</a:t>
                </a:r>
              </a:p>
            </c:rich>
          </c:tx>
          <c:layout/>
          <c:overlay val="0"/>
        </c:title>
        <c:numFmt formatCode="General" sourceLinked="1"/>
        <c:majorTickMark val="out"/>
        <c:minorTickMark val="none"/>
        <c:tickLblPos val="nextTo"/>
        <c:crossAx val="2108435064"/>
        <c:crosses val="autoZero"/>
        <c:crossBetween val="between"/>
      </c:valAx>
    </c:plotArea>
    <c:legend>
      <c:legendPos val="b"/>
      <c:layout/>
      <c:overlay val="0"/>
    </c:legend>
    <c:plotVisOnly val="1"/>
    <c:dispBlanksAs val="gap"/>
    <c:showDLblsOverMax val="0"/>
  </c:chart>
  <c:txPr>
    <a:bodyPr/>
    <a:lstStyle/>
    <a:p>
      <a:pPr>
        <a:defRPr sz="14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Eaux pluviales (n=3)</c:v>
          </c:tx>
          <c:spPr>
            <a:ln>
              <a:noFill/>
            </a:ln>
            <a:effectLst/>
          </c:spPr>
          <c:marker>
            <c:symbol val="circle"/>
            <c:size val="9"/>
            <c:spPr>
              <a:solidFill>
                <a:schemeClr val="tx1">
                  <a:lumMod val="65000"/>
                  <a:lumOff val="35000"/>
                </a:schemeClr>
              </a:solidFill>
              <a:ln>
                <a:solidFill>
                  <a:schemeClr val="tx1">
                    <a:lumMod val="65000"/>
                    <a:lumOff val="35000"/>
                  </a:schemeClr>
                </a:solidFill>
              </a:ln>
              <a:effectLst/>
            </c:spPr>
          </c:marker>
          <c:cat>
            <c:strRef>
              <c:f>Feuil1!$L$2:$L$19</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Tébuconazole</c:v>
                </c:pt>
                <c:pt idx="14">
                  <c:v>Mécoprop</c:v>
                </c:pt>
                <c:pt idx="15">
                  <c:v>Benzalkonium C12</c:v>
                </c:pt>
                <c:pt idx="16">
                  <c:v>Benzalkonium C14</c:v>
                </c:pt>
                <c:pt idx="17">
                  <c:v>Benzalkonium C16</c:v>
                </c:pt>
              </c:strCache>
            </c:strRef>
          </c:cat>
          <c:val>
            <c:numRef>
              <c:f>Feuil1!$N$2:$N$19</c:f>
              <c:numCache>
                <c:formatCode>General</c:formatCode>
                <c:ptCount val="18"/>
                <c:pt idx="0">
                  <c:v>100.0</c:v>
                </c:pt>
                <c:pt idx="1">
                  <c:v>33.0</c:v>
                </c:pt>
                <c:pt idx="3">
                  <c:v>100.0</c:v>
                </c:pt>
                <c:pt idx="4">
                  <c:v>100.0</c:v>
                </c:pt>
                <c:pt idx="5">
                  <c:v>33.0</c:v>
                </c:pt>
                <c:pt idx="6">
                  <c:v>100.0</c:v>
                </c:pt>
                <c:pt idx="7">
                  <c:v>100.0</c:v>
                </c:pt>
                <c:pt idx="8">
                  <c:v>100.0</c:v>
                </c:pt>
                <c:pt idx="9">
                  <c:v>100.0</c:v>
                </c:pt>
                <c:pt idx="10">
                  <c:v>100.0</c:v>
                </c:pt>
                <c:pt idx="11">
                  <c:v>0.0</c:v>
                </c:pt>
                <c:pt idx="12">
                  <c:v>100.0</c:v>
                </c:pt>
                <c:pt idx="13">
                  <c:v>100.0</c:v>
                </c:pt>
                <c:pt idx="14">
                  <c:v>100.0</c:v>
                </c:pt>
                <c:pt idx="15">
                  <c:v>100.0</c:v>
                </c:pt>
                <c:pt idx="16">
                  <c:v>100.0</c:v>
                </c:pt>
                <c:pt idx="17">
                  <c:v>66.0</c:v>
                </c:pt>
              </c:numCache>
            </c:numRef>
          </c:val>
          <c:smooth val="0"/>
        </c:ser>
        <c:ser>
          <c:idx val="1"/>
          <c:order val="1"/>
          <c:tx>
            <c:v>Déversoirs d'orage (n=4)</c:v>
          </c:tx>
          <c:spPr>
            <a:ln>
              <a:noFill/>
            </a:ln>
            <a:effectLst/>
          </c:spPr>
          <c:marker>
            <c:symbol val="square"/>
            <c:size val="5"/>
            <c:spPr>
              <a:effectLst/>
            </c:spPr>
          </c:marker>
          <c:val>
            <c:numRef>
              <c:f>Feuil1!$O$2:$O$19</c:f>
              <c:numCache>
                <c:formatCode>General</c:formatCode>
                <c:ptCount val="18"/>
                <c:pt idx="0">
                  <c:v>25.0</c:v>
                </c:pt>
                <c:pt idx="1">
                  <c:v>50.0</c:v>
                </c:pt>
                <c:pt idx="2">
                  <c:v>50.0</c:v>
                </c:pt>
                <c:pt idx="3">
                  <c:v>50.0</c:v>
                </c:pt>
                <c:pt idx="4">
                  <c:v>100.0</c:v>
                </c:pt>
                <c:pt idx="5">
                  <c:v>50.0</c:v>
                </c:pt>
                <c:pt idx="6">
                  <c:v>100.0</c:v>
                </c:pt>
                <c:pt idx="7">
                  <c:v>75.0</c:v>
                </c:pt>
                <c:pt idx="8">
                  <c:v>100.0</c:v>
                </c:pt>
                <c:pt idx="9">
                  <c:v>100.0</c:v>
                </c:pt>
                <c:pt idx="10">
                  <c:v>100.0</c:v>
                </c:pt>
                <c:pt idx="11">
                  <c:v>0.0</c:v>
                </c:pt>
                <c:pt idx="12">
                  <c:v>100.0</c:v>
                </c:pt>
                <c:pt idx="13">
                  <c:v>100.0</c:v>
                </c:pt>
                <c:pt idx="14">
                  <c:v>100.0</c:v>
                </c:pt>
                <c:pt idx="15">
                  <c:v>100.0</c:v>
                </c:pt>
                <c:pt idx="16">
                  <c:v>100.0</c:v>
                </c:pt>
                <c:pt idx="17">
                  <c:v>25.0</c:v>
                </c:pt>
              </c:numCache>
            </c:numRef>
          </c:val>
          <c:smooth val="0"/>
        </c:ser>
        <c:dLbls>
          <c:showLegendKey val="0"/>
          <c:showVal val="0"/>
          <c:showCatName val="0"/>
          <c:showSerName val="0"/>
          <c:showPercent val="0"/>
          <c:showBubbleSize val="0"/>
        </c:dLbls>
        <c:marker val="1"/>
        <c:smooth val="0"/>
        <c:axId val="-2118693768"/>
        <c:axId val="2091741112"/>
      </c:lineChart>
      <c:catAx>
        <c:axId val="-2118693768"/>
        <c:scaling>
          <c:orientation val="minMax"/>
        </c:scaling>
        <c:delete val="0"/>
        <c:axPos val="b"/>
        <c:majorTickMark val="out"/>
        <c:minorTickMark val="none"/>
        <c:tickLblPos val="nextTo"/>
        <c:crossAx val="2091741112"/>
        <c:crosses val="autoZero"/>
        <c:auto val="1"/>
        <c:lblAlgn val="ctr"/>
        <c:lblOffset val="100"/>
        <c:noMultiLvlLbl val="0"/>
      </c:catAx>
      <c:valAx>
        <c:axId val="2091741112"/>
        <c:scaling>
          <c:orientation val="minMax"/>
          <c:max val="100.0"/>
        </c:scaling>
        <c:delete val="0"/>
        <c:axPos val="l"/>
        <c:majorGridlines/>
        <c:title>
          <c:tx>
            <c:rich>
              <a:bodyPr rot="-5400000" vert="horz"/>
              <a:lstStyle/>
              <a:p>
                <a:pPr>
                  <a:defRPr/>
                </a:pPr>
                <a:r>
                  <a:rPr lang="fr-FR"/>
                  <a:t>Fréquence de détection (%)</a:t>
                </a:r>
              </a:p>
            </c:rich>
          </c:tx>
          <c:layout/>
          <c:overlay val="0"/>
        </c:title>
        <c:numFmt formatCode="General" sourceLinked="1"/>
        <c:majorTickMark val="out"/>
        <c:minorTickMark val="none"/>
        <c:tickLblPos val="nextTo"/>
        <c:crossAx val="-2118693768"/>
        <c:crosses val="autoZero"/>
        <c:crossBetween val="between"/>
      </c:valAx>
    </c:plotArea>
    <c:legend>
      <c:legendPos val="b"/>
      <c:layout/>
      <c:overlay val="0"/>
    </c:legend>
    <c:plotVisOnly val="1"/>
    <c:dispBlanksAs val="gap"/>
    <c:showDLblsOverMax val="0"/>
  </c:chart>
  <c:spPr>
    <a:solidFill>
      <a:schemeClr val="bg1"/>
    </a:solidFill>
  </c:spPr>
  <c:txPr>
    <a:bodyPr/>
    <a:lstStyle/>
    <a:p>
      <a:pPr>
        <a:defRPr sz="14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Eaux pluviales (n=3)</c:v>
          </c:tx>
          <c:spPr>
            <a:ln>
              <a:noFill/>
            </a:ln>
            <a:effectLst/>
          </c:spPr>
          <c:marker>
            <c:symbol val="circle"/>
            <c:size val="9"/>
            <c:spPr>
              <a:solidFill>
                <a:schemeClr val="tx1">
                  <a:lumMod val="65000"/>
                  <a:lumOff val="35000"/>
                </a:schemeClr>
              </a:solidFill>
              <a:ln>
                <a:solidFill>
                  <a:schemeClr val="tx1">
                    <a:lumMod val="65000"/>
                    <a:lumOff val="35000"/>
                  </a:schemeClr>
                </a:solidFill>
              </a:ln>
              <a:effectLst/>
            </c:spPr>
          </c:marker>
          <c:cat>
            <c:strRef>
              <c:f>Feuil1!$L$2:$L$19</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Tébuconazole</c:v>
                </c:pt>
                <c:pt idx="14">
                  <c:v>Mécoprop</c:v>
                </c:pt>
                <c:pt idx="15">
                  <c:v>Benzalkonium C12</c:v>
                </c:pt>
                <c:pt idx="16">
                  <c:v>Benzalkonium C14</c:v>
                </c:pt>
                <c:pt idx="17">
                  <c:v>Benzalkonium C16</c:v>
                </c:pt>
              </c:strCache>
            </c:strRef>
          </c:cat>
          <c:val>
            <c:numRef>
              <c:f>Feuil1!$N$2:$N$19</c:f>
              <c:numCache>
                <c:formatCode>General</c:formatCode>
                <c:ptCount val="18"/>
                <c:pt idx="0">
                  <c:v>100.0</c:v>
                </c:pt>
                <c:pt idx="1">
                  <c:v>33.0</c:v>
                </c:pt>
                <c:pt idx="3">
                  <c:v>100.0</c:v>
                </c:pt>
                <c:pt idx="4">
                  <c:v>100.0</c:v>
                </c:pt>
                <c:pt idx="5">
                  <c:v>33.0</c:v>
                </c:pt>
                <c:pt idx="6">
                  <c:v>100.0</c:v>
                </c:pt>
                <c:pt idx="7">
                  <c:v>100.0</c:v>
                </c:pt>
                <c:pt idx="8">
                  <c:v>100.0</c:v>
                </c:pt>
                <c:pt idx="9">
                  <c:v>100.0</c:v>
                </c:pt>
                <c:pt idx="10">
                  <c:v>100.0</c:v>
                </c:pt>
                <c:pt idx="11">
                  <c:v>0.0</c:v>
                </c:pt>
                <c:pt idx="12">
                  <c:v>100.0</c:v>
                </c:pt>
                <c:pt idx="13">
                  <c:v>100.0</c:v>
                </c:pt>
                <c:pt idx="14">
                  <c:v>100.0</c:v>
                </c:pt>
                <c:pt idx="15">
                  <c:v>100.0</c:v>
                </c:pt>
                <c:pt idx="16">
                  <c:v>100.0</c:v>
                </c:pt>
                <c:pt idx="17">
                  <c:v>66.0</c:v>
                </c:pt>
              </c:numCache>
            </c:numRef>
          </c:val>
          <c:smooth val="0"/>
        </c:ser>
        <c:ser>
          <c:idx val="1"/>
          <c:order val="1"/>
          <c:tx>
            <c:v>Déversoirs d'orage (n=4)</c:v>
          </c:tx>
          <c:spPr>
            <a:ln>
              <a:noFill/>
            </a:ln>
            <a:effectLst/>
          </c:spPr>
          <c:marker>
            <c:symbol val="square"/>
            <c:size val="5"/>
            <c:spPr>
              <a:effectLst/>
            </c:spPr>
          </c:marker>
          <c:val>
            <c:numRef>
              <c:f>Feuil1!$O$2:$O$19</c:f>
              <c:numCache>
                <c:formatCode>General</c:formatCode>
                <c:ptCount val="18"/>
                <c:pt idx="0">
                  <c:v>25.0</c:v>
                </c:pt>
                <c:pt idx="1">
                  <c:v>50.0</c:v>
                </c:pt>
                <c:pt idx="2">
                  <c:v>50.0</c:v>
                </c:pt>
                <c:pt idx="3">
                  <c:v>50.0</c:v>
                </c:pt>
                <c:pt idx="4">
                  <c:v>100.0</c:v>
                </c:pt>
                <c:pt idx="5">
                  <c:v>50.0</c:v>
                </c:pt>
                <c:pt idx="6">
                  <c:v>100.0</c:v>
                </c:pt>
                <c:pt idx="7">
                  <c:v>75.0</c:v>
                </c:pt>
                <c:pt idx="8">
                  <c:v>100.0</c:v>
                </c:pt>
                <c:pt idx="9">
                  <c:v>100.0</c:v>
                </c:pt>
                <c:pt idx="10">
                  <c:v>100.0</c:v>
                </c:pt>
                <c:pt idx="11">
                  <c:v>0.0</c:v>
                </c:pt>
                <c:pt idx="12">
                  <c:v>100.0</c:v>
                </c:pt>
                <c:pt idx="13">
                  <c:v>100.0</c:v>
                </c:pt>
                <c:pt idx="14">
                  <c:v>100.0</c:v>
                </c:pt>
                <c:pt idx="15">
                  <c:v>100.0</c:v>
                </c:pt>
                <c:pt idx="16">
                  <c:v>100.0</c:v>
                </c:pt>
                <c:pt idx="17">
                  <c:v>25.0</c:v>
                </c:pt>
              </c:numCache>
            </c:numRef>
          </c:val>
          <c:smooth val="0"/>
        </c:ser>
        <c:ser>
          <c:idx val="4"/>
          <c:order val="2"/>
          <c:tx>
            <c:v>Eaux de surface en aval (n=5)</c:v>
          </c:tx>
          <c:spPr>
            <a:ln>
              <a:noFill/>
            </a:ln>
            <a:effectLst/>
          </c:spPr>
          <c:marker>
            <c:spPr>
              <a:ln>
                <a:solidFill>
                  <a:srgbClr val="0000FF"/>
                </a:solidFill>
              </a:ln>
              <a:effectLst/>
            </c:spPr>
          </c:marker>
          <c:val>
            <c:numRef>
              <c:f>Feuil1!$R$2:$R$19</c:f>
              <c:numCache>
                <c:formatCode>General</c:formatCode>
                <c:ptCount val="18"/>
                <c:pt idx="0">
                  <c:v>80.0</c:v>
                </c:pt>
                <c:pt idx="1">
                  <c:v>20.0</c:v>
                </c:pt>
                <c:pt idx="2">
                  <c:v>80.0</c:v>
                </c:pt>
                <c:pt idx="3">
                  <c:v>60.0</c:v>
                </c:pt>
                <c:pt idx="4">
                  <c:v>40.0</c:v>
                </c:pt>
                <c:pt idx="5">
                  <c:v>80.0</c:v>
                </c:pt>
                <c:pt idx="6">
                  <c:v>100.0</c:v>
                </c:pt>
                <c:pt idx="7">
                  <c:v>100.0</c:v>
                </c:pt>
                <c:pt idx="8">
                  <c:v>100.0</c:v>
                </c:pt>
                <c:pt idx="9">
                  <c:v>100.0</c:v>
                </c:pt>
                <c:pt idx="10">
                  <c:v>100.0</c:v>
                </c:pt>
                <c:pt idx="11">
                  <c:v>0.0</c:v>
                </c:pt>
                <c:pt idx="12">
                  <c:v>100.0</c:v>
                </c:pt>
                <c:pt idx="13">
                  <c:v>100.0</c:v>
                </c:pt>
                <c:pt idx="14">
                  <c:v>80.0</c:v>
                </c:pt>
                <c:pt idx="15">
                  <c:v>100.0</c:v>
                </c:pt>
                <c:pt idx="16">
                  <c:v>80.0</c:v>
                </c:pt>
                <c:pt idx="17">
                  <c:v>20.0</c:v>
                </c:pt>
              </c:numCache>
            </c:numRef>
          </c:val>
          <c:smooth val="0"/>
        </c:ser>
        <c:dLbls>
          <c:showLegendKey val="0"/>
          <c:showVal val="0"/>
          <c:showCatName val="0"/>
          <c:showSerName val="0"/>
          <c:showPercent val="0"/>
          <c:showBubbleSize val="0"/>
        </c:dLbls>
        <c:marker val="1"/>
        <c:smooth val="0"/>
        <c:axId val="2147345512"/>
        <c:axId val="2147350120"/>
      </c:lineChart>
      <c:catAx>
        <c:axId val="2147345512"/>
        <c:scaling>
          <c:orientation val="minMax"/>
        </c:scaling>
        <c:delete val="0"/>
        <c:axPos val="b"/>
        <c:majorTickMark val="out"/>
        <c:minorTickMark val="none"/>
        <c:tickLblPos val="nextTo"/>
        <c:crossAx val="2147350120"/>
        <c:crosses val="autoZero"/>
        <c:auto val="1"/>
        <c:lblAlgn val="ctr"/>
        <c:lblOffset val="100"/>
        <c:noMultiLvlLbl val="0"/>
      </c:catAx>
      <c:valAx>
        <c:axId val="2147350120"/>
        <c:scaling>
          <c:orientation val="minMax"/>
          <c:max val="100.0"/>
        </c:scaling>
        <c:delete val="0"/>
        <c:axPos val="l"/>
        <c:majorGridlines/>
        <c:title>
          <c:tx>
            <c:rich>
              <a:bodyPr rot="-5400000" vert="horz"/>
              <a:lstStyle/>
              <a:p>
                <a:pPr>
                  <a:defRPr/>
                </a:pPr>
                <a:r>
                  <a:rPr lang="fr-FR"/>
                  <a:t>Fréquence de détection (%)</a:t>
                </a:r>
              </a:p>
            </c:rich>
          </c:tx>
          <c:layout/>
          <c:overlay val="0"/>
        </c:title>
        <c:numFmt formatCode="General" sourceLinked="1"/>
        <c:majorTickMark val="out"/>
        <c:minorTickMark val="none"/>
        <c:tickLblPos val="nextTo"/>
        <c:crossAx val="2147345512"/>
        <c:crosses val="autoZero"/>
        <c:crossBetween val="between"/>
      </c:valAx>
    </c:plotArea>
    <c:legend>
      <c:legendPos val="b"/>
      <c:layout/>
      <c:overlay val="0"/>
    </c:legend>
    <c:plotVisOnly val="1"/>
    <c:dispBlanksAs val="gap"/>
    <c:showDLblsOverMax val="0"/>
  </c:chart>
  <c:spPr>
    <a:solidFill>
      <a:schemeClr val="bg1"/>
    </a:solidFill>
  </c:spPr>
  <c:txPr>
    <a:bodyPr/>
    <a:lstStyle/>
    <a:p>
      <a:pPr>
        <a:defRPr sz="14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DO Clichy - 28/03/18 ; 05/06/18 ; 11/06/18</c:v>
          </c:tx>
          <c:spPr>
            <a:ln>
              <a:noFill/>
            </a:ln>
            <a:effectLst/>
          </c:spPr>
          <c:marker>
            <c:symbol val="circle"/>
            <c:size val="7"/>
            <c:spPr>
              <a:solidFill>
                <a:schemeClr val="accent1"/>
              </a:solidFill>
              <a:effectLst/>
            </c:spPr>
          </c:marker>
          <c:errBars>
            <c:errDir val="y"/>
            <c:errBarType val="both"/>
            <c:errValType val="cust"/>
            <c:noEndCap val="0"/>
            <c:plus>
              <c:numRef>
                <c:f>Feuil1!$O$61:$O$78</c:f>
                <c:numCache>
                  <c:formatCode>General</c:formatCode>
                  <c:ptCount val="18"/>
                  <c:pt idx="0">
                    <c:v>19.62600222964801</c:v>
                  </c:pt>
                  <c:pt idx="1">
                    <c:v>54.78788472327937</c:v>
                  </c:pt>
                  <c:pt idx="2">
                    <c:v>0.466939448557255</c:v>
                  </c:pt>
                  <c:pt idx="3">
                    <c:v>0.0</c:v>
                  </c:pt>
                  <c:pt idx="4">
                    <c:v>9.85240598076169</c:v>
                  </c:pt>
                  <c:pt idx="5">
                    <c:v>3.528038498495738</c:v>
                  </c:pt>
                  <c:pt idx="6">
                    <c:v>2.553354119620364</c:v>
                  </c:pt>
                  <c:pt idx="7">
                    <c:v>14.32117970260235</c:v>
                  </c:pt>
                  <c:pt idx="8">
                    <c:v>64.70514676418563</c:v>
                  </c:pt>
                  <c:pt idx="9">
                    <c:v>4.46199311128421</c:v>
                  </c:pt>
                  <c:pt idx="10">
                    <c:v>55.8073551440013</c:v>
                  </c:pt>
                  <c:pt idx="11">
                    <c:v>0.0</c:v>
                  </c:pt>
                  <c:pt idx="12">
                    <c:v>3.498323444272943</c:v>
                  </c:pt>
                  <c:pt idx="13">
                    <c:v>10.90367239981103</c:v>
                  </c:pt>
                  <c:pt idx="14">
                    <c:v>24.78353911742018</c:v>
                  </c:pt>
                  <c:pt idx="15">
                    <c:v>4113.150876602811</c:v>
                  </c:pt>
                  <c:pt idx="16">
                    <c:v>728.3463780905204</c:v>
                  </c:pt>
                  <c:pt idx="17">
                    <c:v>117.1921725919169</c:v>
                  </c:pt>
                </c:numCache>
              </c:numRef>
            </c:plus>
            <c:minus>
              <c:numRef>
                <c:f>Feuil1!$O$61:$O$78</c:f>
                <c:numCache>
                  <c:formatCode>General</c:formatCode>
                  <c:ptCount val="18"/>
                  <c:pt idx="0">
                    <c:v>19.62600222964801</c:v>
                  </c:pt>
                  <c:pt idx="1">
                    <c:v>54.78788472327937</c:v>
                  </c:pt>
                  <c:pt idx="2">
                    <c:v>0.466939448557255</c:v>
                  </c:pt>
                  <c:pt idx="3">
                    <c:v>0.0</c:v>
                  </c:pt>
                  <c:pt idx="4">
                    <c:v>9.85240598076169</c:v>
                  </c:pt>
                  <c:pt idx="5">
                    <c:v>3.528038498495738</c:v>
                  </c:pt>
                  <c:pt idx="6">
                    <c:v>2.553354119620364</c:v>
                  </c:pt>
                  <c:pt idx="7">
                    <c:v>14.32117970260235</c:v>
                  </c:pt>
                  <c:pt idx="8">
                    <c:v>64.70514676418563</c:v>
                  </c:pt>
                  <c:pt idx="9">
                    <c:v>4.46199311128421</c:v>
                  </c:pt>
                  <c:pt idx="10">
                    <c:v>55.8073551440013</c:v>
                  </c:pt>
                  <c:pt idx="11">
                    <c:v>0.0</c:v>
                  </c:pt>
                  <c:pt idx="12">
                    <c:v>3.498323444272943</c:v>
                  </c:pt>
                  <c:pt idx="13">
                    <c:v>10.90367239981103</c:v>
                  </c:pt>
                  <c:pt idx="14">
                    <c:v>24.78353911742018</c:v>
                  </c:pt>
                  <c:pt idx="15">
                    <c:v>4113.150876602811</c:v>
                  </c:pt>
                  <c:pt idx="16">
                    <c:v>728.3463780905204</c:v>
                  </c:pt>
                  <c:pt idx="17">
                    <c:v>117.1921725919169</c:v>
                  </c:pt>
                </c:numCache>
              </c:numRef>
            </c:minus>
            <c:spPr>
              <a:ln>
                <a:solidFill>
                  <a:schemeClr val="tx2"/>
                </a:solidFill>
              </a:ln>
            </c:spPr>
          </c:errBars>
          <c:cat>
            <c:strRef>
              <c:f>Feuil1!$A$61:$A$78</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Feuil1!$N$61:$N$78</c:f>
              <c:numCache>
                <c:formatCode>0.00</c:formatCode>
                <c:ptCount val="18"/>
                <c:pt idx="0">
                  <c:v>20.87777484582132</c:v>
                </c:pt>
                <c:pt idx="1">
                  <c:v>46.92669506102022</c:v>
                </c:pt>
                <c:pt idx="2">
                  <c:v>8.364127842479497</c:v>
                </c:pt>
                <c:pt idx="3">
                  <c:v>191.0047025416754</c:v>
                </c:pt>
                <c:pt idx="4">
                  <c:v>22.38974851689084</c:v>
                </c:pt>
                <c:pt idx="5">
                  <c:v>2.85221789286904</c:v>
                </c:pt>
                <c:pt idx="6">
                  <c:v>42.74120507222042</c:v>
                </c:pt>
                <c:pt idx="7">
                  <c:v>20.38892858354157</c:v>
                </c:pt>
                <c:pt idx="8">
                  <c:v>156.5505788253188</c:v>
                </c:pt>
                <c:pt idx="9">
                  <c:v>8.600994209242846</c:v>
                </c:pt>
                <c:pt idx="10">
                  <c:v>78.95560330559331</c:v>
                </c:pt>
                <c:pt idx="11">
                  <c:v>0.0</c:v>
                </c:pt>
                <c:pt idx="12">
                  <c:v>9.526227170240693</c:v>
                </c:pt>
                <c:pt idx="13">
                  <c:v>34.77871027319056</c:v>
                </c:pt>
                <c:pt idx="14">
                  <c:v>97.64811745473264</c:v>
                </c:pt>
                <c:pt idx="15">
                  <c:v>5780.708416730708</c:v>
                </c:pt>
                <c:pt idx="16">
                  <c:v>1308.557192478809</c:v>
                </c:pt>
                <c:pt idx="17">
                  <c:v>90.33530667160538</c:v>
                </c:pt>
              </c:numCache>
            </c:numRef>
          </c:val>
          <c:smooth val="0"/>
        </c:ser>
        <c:ser>
          <c:idx val="1"/>
          <c:order val="1"/>
          <c:tx>
            <c:v>DO Vincennes-Charenton - 28/03/18</c:v>
          </c:tx>
          <c:spPr>
            <a:ln>
              <a:noFill/>
            </a:ln>
            <a:effectLst/>
          </c:spPr>
          <c:marker>
            <c:symbol val="triangle"/>
            <c:size val="7"/>
            <c:spPr>
              <a:solidFill>
                <a:schemeClr val="accent2"/>
              </a:solidFill>
              <a:effectLst/>
            </c:spPr>
          </c:marker>
          <c:val>
            <c:numRef>
              <c:f>Feuil1!$L$61:$L$78</c:f>
              <c:numCache>
                <c:formatCode>0.00</c:formatCode>
                <c:ptCount val="18"/>
                <c:pt idx="0">
                  <c:v>0.0</c:v>
                </c:pt>
                <c:pt idx="1">
                  <c:v>36.00459332382488</c:v>
                </c:pt>
                <c:pt idx="2">
                  <c:v>0.0</c:v>
                </c:pt>
                <c:pt idx="3">
                  <c:v>136.3378884394106</c:v>
                </c:pt>
                <c:pt idx="4">
                  <c:v>51.88836532711001</c:v>
                </c:pt>
                <c:pt idx="5" formatCode="General">
                  <c:v>3.684304824905467</c:v>
                </c:pt>
                <c:pt idx="6">
                  <c:v>74.9669546870375</c:v>
                </c:pt>
                <c:pt idx="7" formatCode="General">
                  <c:v>9.97958890499238</c:v>
                </c:pt>
                <c:pt idx="8">
                  <c:v>1031.179648197111</c:v>
                </c:pt>
                <c:pt idx="9">
                  <c:v>8.04038085732799</c:v>
                </c:pt>
                <c:pt idx="10">
                  <c:v>169.9551867978242</c:v>
                </c:pt>
                <c:pt idx="11" formatCode="General">
                  <c:v>0.0</c:v>
                </c:pt>
                <c:pt idx="12">
                  <c:v>9.68930581304601</c:v>
                </c:pt>
                <c:pt idx="13">
                  <c:v>41.99446880485897</c:v>
                </c:pt>
                <c:pt idx="14">
                  <c:v>133.379074330498</c:v>
                </c:pt>
                <c:pt idx="15">
                  <c:v>1161.60100075095</c:v>
                </c:pt>
                <c:pt idx="16">
                  <c:v>181.534274179682</c:v>
                </c:pt>
                <c:pt idx="17">
                  <c:v>0.0</c:v>
                </c:pt>
              </c:numCache>
            </c:numRef>
          </c:val>
          <c:smooth val="0"/>
        </c:ser>
        <c:dLbls>
          <c:showLegendKey val="0"/>
          <c:showVal val="0"/>
          <c:showCatName val="0"/>
          <c:showSerName val="0"/>
          <c:showPercent val="0"/>
          <c:showBubbleSize val="0"/>
        </c:dLbls>
        <c:marker val="1"/>
        <c:smooth val="0"/>
        <c:axId val="2108357848"/>
        <c:axId val="2108354504"/>
      </c:lineChart>
      <c:catAx>
        <c:axId val="2108357848"/>
        <c:scaling>
          <c:orientation val="minMax"/>
        </c:scaling>
        <c:delete val="0"/>
        <c:axPos val="b"/>
        <c:majorTickMark val="out"/>
        <c:minorTickMark val="none"/>
        <c:tickLblPos val="nextTo"/>
        <c:crossAx val="2108354504"/>
        <c:crosses val="autoZero"/>
        <c:auto val="1"/>
        <c:lblAlgn val="ctr"/>
        <c:lblOffset val="100"/>
        <c:noMultiLvlLbl val="0"/>
      </c:catAx>
      <c:valAx>
        <c:axId val="2108354504"/>
        <c:scaling>
          <c:logBase val="10.0"/>
          <c:orientation val="minMax"/>
        </c:scaling>
        <c:delete val="0"/>
        <c:axPos val="l"/>
        <c:minorGridlines>
          <c:spPr>
            <a:ln>
              <a:solidFill>
                <a:schemeClr val="bg1">
                  <a:lumMod val="85000"/>
                </a:schemeClr>
              </a:solidFill>
            </a:ln>
          </c:spPr>
        </c:minorGridlines>
        <c:title>
          <c:tx>
            <c:rich>
              <a:bodyPr rot="-5400000" vert="horz"/>
              <a:lstStyle/>
              <a:p>
                <a:pPr>
                  <a:defRPr/>
                </a:pPr>
                <a:r>
                  <a:rPr lang="fr-FR"/>
                  <a:t>Concentration (ng/L)</a:t>
                </a:r>
              </a:p>
            </c:rich>
          </c:tx>
          <c:layout/>
          <c:overlay val="0"/>
        </c:title>
        <c:numFmt formatCode="0" sourceLinked="0"/>
        <c:majorTickMark val="out"/>
        <c:minorTickMark val="none"/>
        <c:tickLblPos val="nextTo"/>
        <c:crossAx val="2108357848"/>
        <c:crosses val="autoZero"/>
        <c:crossBetween val="between"/>
      </c:valAx>
    </c:plotArea>
    <c:legend>
      <c:legendPos val="b"/>
      <c:layout/>
      <c:overlay val="0"/>
    </c:legend>
    <c:plotVisOnly val="1"/>
    <c:dispBlanksAs val="gap"/>
    <c:showDLblsOverMax val="0"/>
  </c:chart>
  <c:txPr>
    <a:bodyPr/>
    <a:lstStyle/>
    <a:p>
      <a:pPr>
        <a:defRPr sz="12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DO Clichy (28/03/18 ; 05/06/18 ; 11/06/18)</c:v>
          </c:tx>
          <c:spPr>
            <a:ln>
              <a:noFill/>
            </a:ln>
            <a:effectLst/>
          </c:spPr>
          <c:marker>
            <c:symbol val="circle"/>
            <c:size val="7"/>
            <c:spPr>
              <a:solidFill>
                <a:schemeClr val="accent1"/>
              </a:solidFill>
              <a:effectLst/>
            </c:spPr>
          </c:marker>
          <c:errBars>
            <c:errDir val="y"/>
            <c:errBarType val="both"/>
            <c:errValType val="cust"/>
            <c:noEndCap val="0"/>
            <c:plus>
              <c:numRef>
                <c:f>'Comparaison DO STEP'!$O$5:$O$22</c:f>
                <c:numCache>
                  <c:formatCode>General</c:formatCode>
                  <c:ptCount val="18"/>
                  <c:pt idx="0">
                    <c:v>19.62600222964801</c:v>
                  </c:pt>
                  <c:pt idx="1">
                    <c:v>54.78788472327937</c:v>
                  </c:pt>
                  <c:pt idx="2">
                    <c:v>0.466939448557255</c:v>
                  </c:pt>
                  <c:pt idx="3">
                    <c:v>0.0</c:v>
                  </c:pt>
                  <c:pt idx="4">
                    <c:v>9.85240598076169</c:v>
                  </c:pt>
                  <c:pt idx="5">
                    <c:v>3.528038498495738</c:v>
                  </c:pt>
                  <c:pt idx="6">
                    <c:v>2.553354119620364</c:v>
                  </c:pt>
                  <c:pt idx="7">
                    <c:v>14.32117970260235</c:v>
                  </c:pt>
                  <c:pt idx="8">
                    <c:v>64.70514676418563</c:v>
                  </c:pt>
                  <c:pt idx="9">
                    <c:v>4.46199311128421</c:v>
                  </c:pt>
                  <c:pt idx="10">
                    <c:v>55.8073551440013</c:v>
                  </c:pt>
                  <c:pt idx="11">
                    <c:v>0.0</c:v>
                  </c:pt>
                  <c:pt idx="12">
                    <c:v>3.498323444272943</c:v>
                  </c:pt>
                  <c:pt idx="13">
                    <c:v>10.90367239981103</c:v>
                  </c:pt>
                  <c:pt idx="14">
                    <c:v>24.78353911742018</c:v>
                  </c:pt>
                  <c:pt idx="15">
                    <c:v>4113.150876602811</c:v>
                  </c:pt>
                  <c:pt idx="16">
                    <c:v>728.3463780905204</c:v>
                  </c:pt>
                  <c:pt idx="17">
                    <c:v>117.1921725919169</c:v>
                  </c:pt>
                </c:numCache>
              </c:numRef>
            </c:plus>
            <c:minus>
              <c:numRef>
                <c:f>'Comparaison DO STEP'!$O$5:$O$22</c:f>
                <c:numCache>
                  <c:formatCode>General</c:formatCode>
                  <c:ptCount val="18"/>
                  <c:pt idx="0">
                    <c:v>19.62600222964801</c:v>
                  </c:pt>
                  <c:pt idx="1">
                    <c:v>54.78788472327937</c:v>
                  </c:pt>
                  <c:pt idx="2">
                    <c:v>0.466939448557255</c:v>
                  </c:pt>
                  <c:pt idx="3">
                    <c:v>0.0</c:v>
                  </c:pt>
                  <c:pt idx="4">
                    <c:v>9.85240598076169</c:v>
                  </c:pt>
                  <c:pt idx="5">
                    <c:v>3.528038498495738</c:v>
                  </c:pt>
                  <c:pt idx="6">
                    <c:v>2.553354119620364</c:v>
                  </c:pt>
                  <c:pt idx="7">
                    <c:v>14.32117970260235</c:v>
                  </c:pt>
                  <c:pt idx="8">
                    <c:v>64.70514676418563</c:v>
                  </c:pt>
                  <c:pt idx="9">
                    <c:v>4.46199311128421</c:v>
                  </c:pt>
                  <c:pt idx="10">
                    <c:v>55.8073551440013</c:v>
                  </c:pt>
                  <c:pt idx="11">
                    <c:v>0.0</c:v>
                  </c:pt>
                  <c:pt idx="12">
                    <c:v>3.498323444272943</c:v>
                  </c:pt>
                  <c:pt idx="13">
                    <c:v>10.90367239981103</c:v>
                  </c:pt>
                  <c:pt idx="14">
                    <c:v>24.78353911742018</c:v>
                  </c:pt>
                  <c:pt idx="15">
                    <c:v>4113.150876602811</c:v>
                  </c:pt>
                  <c:pt idx="16">
                    <c:v>728.3463780905204</c:v>
                  </c:pt>
                  <c:pt idx="17">
                    <c:v>117.1921725919169</c:v>
                  </c:pt>
                </c:numCache>
              </c:numRef>
            </c:minus>
            <c:spPr>
              <a:ln>
                <a:solidFill>
                  <a:schemeClr val="tx2"/>
                </a:solidFill>
              </a:ln>
            </c:spPr>
          </c:errBars>
          <c:cat>
            <c:strRef>
              <c:f>'Comparaison DO STEP'!$A$5:$A$22</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'Comparaison DO STEP'!$N$5:$N$22</c:f>
              <c:numCache>
                <c:formatCode>0.00</c:formatCode>
                <c:ptCount val="18"/>
                <c:pt idx="0">
                  <c:v>20.87777484582132</c:v>
                </c:pt>
                <c:pt idx="1">
                  <c:v>46.92669506102022</c:v>
                </c:pt>
                <c:pt idx="2">
                  <c:v>8.364127842479497</c:v>
                </c:pt>
                <c:pt idx="3">
                  <c:v>191.0047025416754</c:v>
                </c:pt>
                <c:pt idx="4">
                  <c:v>22.38974851689084</c:v>
                </c:pt>
                <c:pt idx="5">
                  <c:v>2.85221789286904</c:v>
                </c:pt>
                <c:pt idx="6">
                  <c:v>42.74120507222042</c:v>
                </c:pt>
                <c:pt idx="7">
                  <c:v>20.38892858354157</c:v>
                </c:pt>
                <c:pt idx="8">
                  <c:v>156.5505788253188</c:v>
                </c:pt>
                <c:pt idx="9">
                  <c:v>8.600994209242846</c:v>
                </c:pt>
                <c:pt idx="10">
                  <c:v>78.95560330559331</c:v>
                </c:pt>
                <c:pt idx="11">
                  <c:v>0.0</c:v>
                </c:pt>
                <c:pt idx="12">
                  <c:v>9.526227170240693</c:v>
                </c:pt>
                <c:pt idx="13">
                  <c:v>34.77871027319056</c:v>
                </c:pt>
                <c:pt idx="14">
                  <c:v>97.64811745473264</c:v>
                </c:pt>
                <c:pt idx="15">
                  <c:v>5780.708416730708</c:v>
                </c:pt>
                <c:pt idx="16">
                  <c:v>1308.557192478809</c:v>
                </c:pt>
                <c:pt idx="17">
                  <c:v>90.33530667160538</c:v>
                </c:pt>
              </c:numCache>
            </c:numRef>
          </c:val>
          <c:smooth val="0"/>
        </c:ser>
        <c:ser>
          <c:idx val="1"/>
          <c:order val="1"/>
          <c:tx>
            <c:v>DO Vincennes-Charenton (28/05/18)</c:v>
          </c:tx>
          <c:spPr>
            <a:ln>
              <a:noFill/>
            </a:ln>
            <a:effectLst/>
          </c:spPr>
          <c:marker>
            <c:symbol val="triangle"/>
            <c:size val="7"/>
            <c:spPr>
              <a:solidFill>
                <a:schemeClr val="accent2"/>
              </a:solidFill>
              <a:effectLst/>
            </c:spPr>
          </c:marker>
          <c:cat>
            <c:strRef>
              <c:f>'Comparaison DO STEP'!$A$5:$A$22</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'Comparaison DO STEP'!$L$5:$L$22</c:f>
              <c:numCache>
                <c:formatCode>0.00</c:formatCode>
                <c:ptCount val="18"/>
                <c:pt idx="0">
                  <c:v>0.0</c:v>
                </c:pt>
                <c:pt idx="1">
                  <c:v>36.00459332382488</c:v>
                </c:pt>
                <c:pt idx="2">
                  <c:v>0.0</c:v>
                </c:pt>
                <c:pt idx="3">
                  <c:v>136.3378884394106</c:v>
                </c:pt>
                <c:pt idx="4">
                  <c:v>51.88836532711001</c:v>
                </c:pt>
                <c:pt idx="5" formatCode="General">
                  <c:v>3.684304824905467</c:v>
                </c:pt>
                <c:pt idx="6">
                  <c:v>74.9669546870375</c:v>
                </c:pt>
                <c:pt idx="7" formatCode="General">
                  <c:v>9.97958890499238</c:v>
                </c:pt>
                <c:pt idx="8">
                  <c:v>1031.179648197111</c:v>
                </c:pt>
                <c:pt idx="9">
                  <c:v>8.04038085732799</c:v>
                </c:pt>
                <c:pt idx="10">
                  <c:v>169.9551867978242</c:v>
                </c:pt>
                <c:pt idx="11" formatCode="General">
                  <c:v>0.0</c:v>
                </c:pt>
                <c:pt idx="12">
                  <c:v>9.68930581304601</c:v>
                </c:pt>
                <c:pt idx="13">
                  <c:v>41.99446880485897</c:v>
                </c:pt>
                <c:pt idx="14">
                  <c:v>133.379074330498</c:v>
                </c:pt>
                <c:pt idx="15">
                  <c:v>1161.60100075095</c:v>
                </c:pt>
                <c:pt idx="16">
                  <c:v>181.534274179682</c:v>
                </c:pt>
                <c:pt idx="17">
                  <c:v>0.0</c:v>
                </c:pt>
              </c:numCache>
            </c:numRef>
          </c:val>
          <c:smooth val="0"/>
        </c:ser>
        <c:ser>
          <c:idx val="2"/>
          <c:order val="2"/>
          <c:tx>
            <c:v>Eaux usées non traitées (n=3)</c:v>
          </c:tx>
          <c:spPr>
            <a:ln>
              <a:noFill/>
            </a:ln>
            <a:effectLst/>
          </c:spPr>
          <c:marker>
            <c:symbol val="x"/>
            <c:size val="9"/>
            <c:spPr>
              <a:ln w="15875">
                <a:solidFill>
                  <a:srgbClr val="008000"/>
                </a:solidFill>
              </a:ln>
              <a:effectLst/>
            </c:spPr>
          </c:marker>
          <c:errBars>
            <c:errDir val="y"/>
            <c:errBarType val="both"/>
            <c:errValType val="cust"/>
            <c:noEndCap val="0"/>
            <c:plus>
              <c:numRef>
                <c:f>'Comparaison DO STEP'!$S$5:$S$22</c:f>
                <c:numCache>
                  <c:formatCode>General</c:formatCode>
                  <c:ptCount val="18"/>
                  <c:pt idx="0">
                    <c:v>245.9312603263797</c:v>
                  </c:pt>
                  <c:pt idx="1">
                    <c:v>0.0</c:v>
                  </c:pt>
                  <c:pt idx="2">
                    <c:v>3.95978686716468</c:v>
                  </c:pt>
                  <c:pt idx="3">
                    <c:v>332.1359107291918</c:v>
                  </c:pt>
                  <c:pt idx="4">
                    <c:v>1.916432235054242</c:v>
                  </c:pt>
                  <c:pt idx="5">
                    <c:v>0.0</c:v>
                  </c:pt>
                  <c:pt idx="6">
                    <c:v>3.281382613323055</c:v>
                  </c:pt>
                  <c:pt idx="7">
                    <c:v>2.884619292867723</c:v>
                  </c:pt>
                  <c:pt idx="8">
                    <c:v>15.6653395468109</c:v>
                  </c:pt>
                  <c:pt idx="9">
                    <c:v>0.00957822086531205</c:v>
                  </c:pt>
                  <c:pt idx="10">
                    <c:v>20.67921777913146</c:v>
                  </c:pt>
                  <c:pt idx="11">
                    <c:v>0.0</c:v>
                  </c:pt>
                  <c:pt idx="12">
                    <c:v>2.674099742265695</c:v>
                  </c:pt>
                  <c:pt idx="13">
                    <c:v>3.686100404230362</c:v>
                  </c:pt>
                  <c:pt idx="14">
                    <c:v>0.0</c:v>
                  </c:pt>
                  <c:pt idx="15">
                    <c:v>163.2389274472881</c:v>
                  </c:pt>
                  <c:pt idx="16">
                    <c:v>44.1380572795339</c:v>
                  </c:pt>
                  <c:pt idx="17">
                    <c:v>0.0</c:v>
                  </c:pt>
                </c:numCache>
              </c:numRef>
            </c:plus>
            <c:minus>
              <c:numRef>
                <c:f>'Comparaison DO STEP'!$S$5:$S$22</c:f>
                <c:numCache>
                  <c:formatCode>General</c:formatCode>
                  <c:ptCount val="18"/>
                  <c:pt idx="0">
                    <c:v>245.9312603263797</c:v>
                  </c:pt>
                  <c:pt idx="1">
                    <c:v>0.0</c:v>
                  </c:pt>
                  <c:pt idx="2">
                    <c:v>3.95978686716468</c:v>
                  </c:pt>
                  <c:pt idx="3">
                    <c:v>332.1359107291918</c:v>
                  </c:pt>
                  <c:pt idx="4">
                    <c:v>1.916432235054242</c:v>
                  </c:pt>
                  <c:pt idx="5">
                    <c:v>0.0</c:v>
                  </c:pt>
                  <c:pt idx="6">
                    <c:v>3.281382613323055</c:v>
                  </c:pt>
                  <c:pt idx="7">
                    <c:v>2.884619292867723</c:v>
                  </c:pt>
                  <c:pt idx="8">
                    <c:v>15.6653395468109</c:v>
                  </c:pt>
                  <c:pt idx="9">
                    <c:v>0.00957822086531205</c:v>
                  </c:pt>
                  <c:pt idx="10">
                    <c:v>20.67921777913146</c:v>
                  </c:pt>
                  <c:pt idx="11">
                    <c:v>0.0</c:v>
                  </c:pt>
                  <c:pt idx="12">
                    <c:v>2.674099742265695</c:v>
                  </c:pt>
                  <c:pt idx="13">
                    <c:v>3.686100404230362</c:v>
                  </c:pt>
                  <c:pt idx="14">
                    <c:v>0.0</c:v>
                  </c:pt>
                  <c:pt idx="15">
                    <c:v>163.2389274472881</c:v>
                  </c:pt>
                  <c:pt idx="16">
                    <c:v>44.1380572795339</c:v>
                  </c:pt>
                  <c:pt idx="17">
                    <c:v>0.0</c:v>
                  </c:pt>
                </c:numCache>
              </c:numRef>
            </c:minus>
            <c:spPr>
              <a:ln>
                <a:solidFill>
                  <a:srgbClr val="008000"/>
                </a:solidFill>
              </a:ln>
            </c:spPr>
          </c:errBars>
          <c:val>
            <c:numRef>
              <c:f>'Comparaison DO STEP'!$R$5:$R$22</c:f>
              <c:numCache>
                <c:formatCode>0.00</c:formatCode>
                <c:ptCount val="18"/>
                <c:pt idx="0">
                  <c:v>519.9304631423369</c:v>
                </c:pt>
                <c:pt idx="1">
                  <c:v>59.76744191699893</c:v>
                </c:pt>
                <c:pt idx="2">
                  <c:v>11.98225968870196</c:v>
                </c:pt>
                <c:pt idx="3">
                  <c:v>607.7794251219501</c:v>
                </c:pt>
                <c:pt idx="4">
                  <c:v>5.464456351868076</c:v>
                </c:pt>
                <c:pt idx="5">
                  <c:v>1.723301952503183</c:v>
                </c:pt>
                <c:pt idx="6">
                  <c:v>9.40915465144499</c:v>
                </c:pt>
                <c:pt idx="7">
                  <c:v>4.542840783616338</c:v>
                </c:pt>
                <c:pt idx="8">
                  <c:v>21.74543513482523</c:v>
                </c:pt>
                <c:pt idx="9">
                  <c:v>1.254573089309061</c:v>
                </c:pt>
                <c:pt idx="10">
                  <c:v>30.18330075578834</c:v>
                </c:pt>
                <c:pt idx="11">
                  <c:v>0.0</c:v>
                </c:pt>
                <c:pt idx="12">
                  <c:v>13.69699031296435</c:v>
                </c:pt>
                <c:pt idx="13">
                  <c:v>6.485311736255116</c:v>
                </c:pt>
                <c:pt idx="14">
                  <c:v>46.89342552788101</c:v>
                </c:pt>
                <c:pt idx="15">
                  <c:v>169.5028894272536</c:v>
                </c:pt>
                <c:pt idx="16">
                  <c:v>155.013650534831</c:v>
                </c:pt>
                <c:pt idx="17">
                  <c:v>220.2704061748334</c:v>
                </c:pt>
              </c:numCache>
            </c:numRef>
          </c:val>
          <c:smooth val="0"/>
        </c:ser>
        <c:dLbls>
          <c:showLegendKey val="0"/>
          <c:showVal val="0"/>
          <c:showCatName val="0"/>
          <c:showSerName val="0"/>
          <c:showPercent val="0"/>
          <c:showBubbleSize val="0"/>
        </c:dLbls>
        <c:marker val="1"/>
        <c:smooth val="0"/>
        <c:axId val="2146866936"/>
        <c:axId val="2146893240"/>
      </c:lineChart>
      <c:catAx>
        <c:axId val="2146866936"/>
        <c:scaling>
          <c:orientation val="minMax"/>
        </c:scaling>
        <c:delete val="0"/>
        <c:axPos val="b"/>
        <c:majorTickMark val="out"/>
        <c:minorTickMark val="none"/>
        <c:tickLblPos val="nextTo"/>
        <c:crossAx val="2146893240"/>
        <c:crosses val="autoZero"/>
        <c:auto val="1"/>
        <c:lblAlgn val="ctr"/>
        <c:lblOffset val="100"/>
        <c:noMultiLvlLbl val="0"/>
      </c:catAx>
      <c:valAx>
        <c:axId val="2146893240"/>
        <c:scaling>
          <c:logBase val="10.0"/>
          <c:orientation val="minMax"/>
        </c:scaling>
        <c:delete val="0"/>
        <c:axPos val="l"/>
        <c:minorGridlines>
          <c:spPr>
            <a:ln>
              <a:solidFill>
                <a:schemeClr val="bg1">
                  <a:lumMod val="85000"/>
                </a:schemeClr>
              </a:solidFill>
            </a:ln>
          </c:spPr>
        </c:minorGridlines>
        <c:title>
          <c:tx>
            <c:rich>
              <a:bodyPr rot="-5400000" vert="horz"/>
              <a:lstStyle/>
              <a:p>
                <a:pPr>
                  <a:defRPr/>
                </a:pPr>
                <a:r>
                  <a:rPr lang="fr-FR"/>
                  <a:t>Concentration (ng/L)</a:t>
                </a:r>
              </a:p>
            </c:rich>
          </c:tx>
          <c:layout/>
          <c:overlay val="0"/>
        </c:title>
        <c:numFmt formatCode="0" sourceLinked="0"/>
        <c:majorTickMark val="out"/>
        <c:minorTickMark val="none"/>
        <c:tickLblPos val="nextTo"/>
        <c:crossAx val="2146866936"/>
        <c:crosses val="autoZero"/>
        <c:crossBetween val="between"/>
      </c:valAx>
    </c:plotArea>
    <c:legend>
      <c:legendPos val="b"/>
      <c:layout/>
      <c:overlay val="0"/>
    </c:legend>
    <c:plotVisOnly val="1"/>
    <c:dispBlanksAs val="gap"/>
    <c:showDLblsOverMax val="0"/>
  </c:chart>
  <c:spPr>
    <a:solidFill>
      <a:schemeClr val="bg1"/>
    </a:solidFill>
  </c:spPr>
  <c:txPr>
    <a:bodyPr/>
    <a:lstStyle/>
    <a:p>
      <a:pPr>
        <a:defRPr sz="12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Moyenne (n=3)</c:v>
          </c:tx>
          <c:spPr>
            <a:ln>
              <a:noFill/>
            </a:ln>
            <a:effectLst/>
          </c:spPr>
          <c:marker>
            <c:symbol val="circle"/>
            <c:size val="7"/>
            <c:spPr>
              <a:solidFill>
                <a:schemeClr val="tx1"/>
              </a:solidFill>
              <a:ln>
                <a:solidFill>
                  <a:schemeClr val="tx1"/>
                </a:solidFill>
              </a:ln>
              <a:effectLst/>
            </c:spPr>
          </c:marker>
          <c:errBars>
            <c:errDir val="y"/>
            <c:errBarType val="both"/>
            <c:errValType val="cust"/>
            <c:noEndCap val="0"/>
            <c:plus>
              <c:numRef>
                <c:f>EP!$F$27:$F$44</c:f>
                <c:numCache>
                  <c:formatCode>General</c:formatCode>
                  <c:ptCount val="18"/>
                  <c:pt idx="0">
                    <c:v>101.7258013681958</c:v>
                  </c:pt>
                  <c:pt idx="1">
                    <c:v>0.0</c:v>
                  </c:pt>
                  <c:pt idx="2">
                    <c:v>0.0</c:v>
                  </c:pt>
                  <c:pt idx="3">
                    <c:v>59.96432454649239</c:v>
                  </c:pt>
                  <c:pt idx="4">
                    <c:v>3.061671835628862</c:v>
                  </c:pt>
                  <c:pt idx="5">
                    <c:v>0.0</c:v>
                  </c:pt>
                  <c:pt idx="6">
                    <c:v>11.179082038898</c:v>
                  </c:pt>
                  <c:pt idx="7">
                    <c:v>1.878010249627068</c:v>
                  </c:pt>
                  <c:pt idx="8">
                    <c:v>10.9131152998839</c:v>
                  </c:pt>
                  <c:pt idx="9">
                    <c:v>1.95927706786575</c:v>
                  </c:pt>
                  <c:pt idx="10">
                    <c:v>6.880275836700678</c:v>
                  </c:pt>
                  <c:pt idx="11">
                    <c:v>0.0</c:v>
                  </c:pt>
                  <c:pt idx="12">
                    <c:v>2.520038564483954</c:v>
                  </c:pt>
                  <c:pt idx="13">
                    <c:v>4.947420460251884</c:v>
                  </c:pt>
                  <c:pt idx="14">
                    <c:v>234.3149867077204</c:v>
                  </c:pt>
                  <c:pt idx="15">
                    <c:v>8581.023950404865</c:v>
                  </c:pt>
                  <c:pt idx="16">
                    <c:v>858.1205952465626</c:v>
                  </c:pt>
                  <c:pt idx="17">
                    <c:v>2.523135706193606</c:v>
                  </c:pt>
                </c:numCache>
              </c:numRef>
            </c:plus>
            <c:minus>
              <c:numRef>
                <c:f>EP!$F$27:$F$44</c:f>
                <c:numCache>
                  <c:formatCode>General</c:formatCode>
                  <c:ptCount val="18"/>
                  <c:pt idx="0">
                    <c:v>101.7258013681958</c:v>
                  </c:pt>
                  <c:pt idx="1">
                    <c:v>0.0</c:v>
                  </c:pt>
                  <c:pt idx="2">
                    <c:v>0.0</c:v>
                  </c:pt>
                  <c:pt idx="3">
                    <c:v>59.96432454649239</c:v>
                  </c:pt>
                  <c:pt idx="4">
                    <c:v>3.061671835628862</c:v>
                  </c:pt>
                  <c:pt idx="5">
                    <c:v>0.0</c:v>
                  </c:pt>
                  <c:pt idx="6">
                    <c:v>11.179082038898</c:v>
                  </c:pt>
                  <c:pt idx="7">
                    <c:v>1.878010249627068</c:v>
                  </c:pt>
                  <c:pt idx="8">
                    <c:v>10.9131152998839</c:v>
                  </c:pt>
                  <c:pt idx="9">
                    <c:v>1.95927706786575</c:v>
                  </c:pt>
                  <c:pt idx="10">
                    <c:v>6.880275836700678</c:v>
                  </c:pt>
                  <c:pt idx="11">
                    <c:v>0.0</c:v>
                  </c:pt>
                  <c:pt idx="12">
                    <c:v>2.520038564483954</c:v>
                  </c:pt>
                  <c:pt idx="13">
                    <c:v>4.947420460251884</c:v>
                  </c:pt>
                  <c:pt idx="14">
                    <c:v>234.3149867077204</c:v>
                  </c:pt>
                  <c:pt idx="15">
                    <c:v>8581.023950404865</c:v>
                  </c:pt>
                  <c:pt idx="16">
                    <c:v>858.1205952465626</c:v>
                  </c:pt>
                  <c:pt idx="17">
                    <c:v>2.523135706193606</c:v>
                  </c:pt>
                </c:numCache>
              </c:numRef>
            </c:minus>
            <c:spPr>
              <a:ln>
                <a:solidFill>
                  <a:schemeClr val="tx1">
                    <a:lumMod val="75000"/>
                    <a:lumOff val="25000"/>
                  </a:schemeClr>
                </a:solidFill>
              </a:ln>
            </c:spPr>
          </c:errBars>
          <c:cat>
            <c:strRef>
              <c:f>EP!$J$27:$J$44</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EP!$E$27:$E$44</c:f>
              <c:numCache>
                <c:formatCode>0.0</c:formatCode>
                <c:ptCount val="18"/>
                <c:pt idx="0">
                  <c:v>97.54799488759556</c:v>
                </c:pt>
                <c:pt idx="1">
                  <c:v>25.07277440359593</c:v>
                </c:pt>
                <c:pt idx="2">
                  <c:v>0.0</c:v>
                </c:pt>
                <c:pt idx="3">
                  <c:v>111.4139616952924</c:v>
                </c:pt>
                <c:pt idx="4">
                  <c:v>8.163193170993861</c:v>
                </c:pt>
                <c:pt idx="5">
                  <c:v>3.619941860107916</c:v>
                </c:pt>
                <c:pt idx="6">
                  <c:v>44.04439473290422</c:v>
                </c:pt>
                <c:pt idx="7">
                  <c:v>20.17582498415532</c:v>
                </c:pt>
                <c:pt idx="8">
                  <c:v>41.65950010522971</c:v>
                </c:pt>
                <c:pt idx="9">
                  <c:v>3.389909867452586</c:v>
                </c:pt>
                <c:pt idx="10">
                  <c:v>68.6403231959658</c:v>
                </c:pt>
                <c:pt idx="11">
                  <c:v>0.0</c:v>
                </c:pt>
                <c:pt idx="12">
                  <c:v>11.07142357952298</c:v>
                </c:pt>
                <c:pt idx="13">
                  <c:v>31.49869309441025</c:v>
                </c:pt>
                <c:pt idx="14">
                  <c:v>399.2306967233646</c:v>
                </c:pt>
                <c:pt idx="15">
                  <c:v>14746.76886973884</c:v>
                </c:pt>
                <c:pt idx="16">
                  <c:v>692.134969571336</c:v>
                </c:pt>
                <c:pt idx="17">
                  <c:v>249.550360073826</c:v>
                </c:pt>
              </c:numCache>
            </c:numRef>
          </c:val>
          <c:smooth val="0"/>
        </c:ser>
        <c:ser>
          <c:idx val="3"/>
          <c:order val="1"/>
          <c:tx>
            <c:v>Wicke et al. (2015)</c:v>
          </c:tx>
          <c:spPr>
            <a:ln w="47625">
              <a:noFill/>
            </a:ln>
            <a:effectLst/>
          </c:spPr>
          <c:marker>
            <c:spPr>
              <a:ln w="15875">
                <a:solidFill>
                  <a:schemeClr val="accent2"/>
                </a:solidFill>
              </a:ln>
              <a:effectLst/>
            </c:spPr>
          </c:marker>
          <c:cat>
            <c:strRef>
              <c:f>EP!$J$27:$J$44</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EP!$G$27:$G$44</c:f>
              <c:numCache>
                <c:formatCode>General</c:formatCode>
                <c:ptCount val="18"/>
                <c:pt idx="0" formatCode="0.0">
                  <c:v>90.0</c:v>
                </c:pt>
                <c:pt idx="4" formatCode="0.0">
                  <c:v>10.0</c:v>
                </c:pt>
                <c:pt idx="5">
                  <c:v>10.0</c:v>
                </c:pt>
                <c:pt idx="6" formatCode="0.0">
                  <c:v>50.0</c:v>
                </c:pt>
                <c:pt idx="7" formatCode="0.0">
                  <c:v>60.0</c:v>
                </c:pt>
                <c:pt idx="8" formatCode="0.0">
                  <c:v>80.0</c:v>
                </c:pt>
                <c:pt idx="9" formatCode="0.0">
                  <c:v>20.0</c:v>
                </c:pt>
                <c:pt idx="10" formatCode="0.0">
                  <c:v>130.0</c:v>
                </c:pt>
                <c:pt idx="13" formatCode="0.0">
                  <c:v>20.0</c:v>
                </c:pt>
                <c:pt idx="14" formatCode="0.0">
                  <c:v>510.0</c:v>
                </c:pt>
              </c:numCache>
            </c:numRef>
          </c:val>
          <c:smooth val="0"/>
        </c:ser>
        <c:ser>
          <c:idx val="4"/>
          <c:order val="2"/>
          <c:tx>
            <c:v>Gasperi et al. (2013)</c:v>
          </c:tx>
          <c:spPr>
            <a:ln w="47625">
              <a:noFill/>
            </a:ln>
            <a:effectLst/>
          </c:spPr>
          <c:marker>
            <c:symbol val="plus"/>
            <c:size val="9"/>
            <c:spPr>
              <a:ln w="15875">
                <a:solidFill>
                  <a:srgbClr val="0000FF"/>
                </a:solidFill>
              </a:ln>
              <a:effectLst/>
            </c:spPr>
          </c:marker>
          <c:cat>
            <c:strRef>
              <c:f>EP!$J$27:$J$44</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EP!$H$27:$H$44</c:f>
              <c:numCache>
                <c:formatCode>General</c:formatCode>
                <c:ptCount val="18"/>
                <c:pt idx="9" formatCode="0.0">
                  <c:v>88.0</c:v>
                </c:pt>
                <c:pt idx="10" formatCode="0.0">
                  <c:v>213.0</c:v>
                </c:pt>
                <c:pt idx="14" formatCode="0.0">
                  <c:v>300.0</c:v>
                </c:pt>
              </c:numCache>
            </c:numRef>
          </c:val>
          <c:smooth val="0"/>
        </c:ser>
        <c:dLbls>
          <c:showLegendKey val="0"/>
          <c:showVal val="0"/>
          <c:showCatName val="0"/>
          <c:showSerName val="0"/>
          <c:showPercent val="0"/>
          <c:showBubbleSize val="0"/>
        </c:dLbls>
        <c:marker val="1"/>
        <c:smooth val="0"/>
        <c:axId val="2146996168"/>
        <c:axId val="-2118371608"/>
      </c:lineChart>
      <c:catAx>
        <c:axId val="2146996168"/>
        <c:scaling>
          <c:orientation val="minMax"/>
        </c:scaling>
        <c:delete val="0"/>
        <c:axPos val="b"/>
        <c:majorTickMark val="out"/>
        <c:minorTickMark val="none"/>
        <c:tickLblPos val="nextTo"/>
        <c:crossAx val="-2118371608"/>
        <c:crossesAt val="0.1"/>
        <c:auto val="1"/>
        <c:lblAlgn val="ctr"/>
        <c:lblOffset val="100"/>
        <c:noMultiLvlLbl val="0"/>
      </c:catAx>
      <c:valAx>
        <c:axId val="-2118371608"/>
        <c:scaling>
          <c:logBase val="10.0"/>
          <c:orientation val="minMax"/>
          <c:min val="0.1"/>
        </c:scaling>
        <c:delete val="0"/>
        <c:axPos val="l"/>
        <c:minorGridlines>
          <c:spPr>
            <a:ln>
              <a:solidFill>
                <a:schemeClr val="bg1">
                  <a:lumMod val="85000"/>
                </a:schemeClr>
              </a:solidFill>
            </a:ln>
          </c:spPr>
        </c:minorGridlines>
        <c:title>
          <c:tx>
            <c:rich>
              <a:bodyPr rot="-5400000" vert="horz"/>
              <a:lstStyle/>
              <a:p>
                <a:pPr>
                  <a:defRPr/>
                </a:pPr>
                <a:r>
                  <a:rPr lang="fr-FR"/>
                  <a:t>Concentration (ng/L)</a:t>
                </a:r>
              </a:p>
            </c:rich>
          </c:tx>
          <c:layout/>
          <c:overlay val="0"/>
        </c:title>
        <c:numFmt formatCode="0" sourceLinked="0"/>
        <c:majorTickMark val="out"/>
        <c:minorTickMark val="none"/>
        <c:tickLblPos val="nextTo"/>
        <c:crossAx val="2146996168"/>
        <c:crosses val="autoZero"/>
        <c:crossBetween val="between"/>
      </c:valAx>
    </c:plotArea>
    <c:legend>
      <c:legendPos val="b"/>
      <c:layout/>
      <c:overlay val="0"/>
    </c:legend>
    <c:plotVisOnly val="1"/>
    <c:dispBlanksAs val="gap"/>
    <c:showDLblsOverMax val="0"/>
  </c:chart>
  <c:spPr>
    <a:solidFill>
      <a:srgbClr val="FFFFFF"/>
    </a:solidFill>
  </c:spPr>
  <c:txPr>
    <a:bodyPr/>
    <a:lstStyle/>
    <a:p>
      <a:pPr>
        <a:defRPr sz="1200">
          <a:latin typeface="Calibri"/>
          <a:cs typeface="Calibri"/>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Eaux pluviales (n=3)</c:v>
          </c:tx>
          <c:spPr>
            <a:ln>
              <a:noFill/>
            </a:ln>
            <a:effectLst/>
          </c:spPr>
          <c:marker>
            <c:symbol val="circle"/>
            <c:size val="7"/>
            <c:spPr>
              <a:solidFill>
                <a:schemeClr val="tx1"/>
              </a:solidFill>
              <a:ln>
                <a:solidFill>
                  <a:schemeClr val="tx1"/>
                </a:solidFill>
              </a:ln>
              <a:effectLst/>
            </c:spPr>
          </c:marker>
          <c:errBars>
            <c:errDir val="y"/>
            <c:errBarType val="both"/>
            <c:errValType val="cust"/>
            <c:noEndCap val="0"/>
            <c:plus>
              <c:numRef>
                <c:f>EP!$F$27:$F$44</c:f>
                <c:numCache>
                  <c:formatCode>General</c:formatCode>
                  <c:ptCount val="18"/>
                  <c:pt idx="0">
                    <c:v>101.7258013681958</c:v>
                  </c:pt>
                  <c:pt idx="1">
                    <c:v>0.0</c:v>
                  </c:pt>
                  <c:pt idx="2">
                    <c:v>0.0</c:v>
                  </c:pt>
                  <c:pt idx="3">
                    <c:v>59.96432454649239</c:v>
                  </c:pt>
                  <c:pt idx="4">
                    <c:v>3.061671835628862</c:v>
                  </c:pt>
                  <c:pt idx="5">
                    <c:v>0.0</c:v>
                  </c:pt>
                  <c:pt idx="6">
                    <c:v>11.179082038898</c:v>
                  </c:pt>
                  <c:pt idx="7">
                    <c:v>1.878010249627068</c:v>
                  </c:pt>
                  <c:pt idx="8">
                    <c:v>10.9131152998839</c:v>
                  </c:pt>
                  <c:pt idx="9">
                    <c:v>1.95927706786575</c:v>
                  </c:pt>
                  <c:pt idx="10">
                    <c:v>6.880275836700678</c:v>
                  </c:pt>
                  <c:pt idx="11">
                    <c:v>0.0</c:v>
                  </c:pt>
                  <c:pt idx="12">
                    <c:v>2.520038564483954</c:v>
                  </c:pt>
                  <c:pt idx="13">
                    <c:v>4.947420460251884</c:v>
                  </c:pt>
                  <c:pt idx="14">
                    <c:v>234.3149867077204</c:v>
                  </c:pt>
                  <c:pt idx="15">
                    <c:v>8581.023950404865</c:v>
                  </c:pt>
                  <c:pt idx="16">
                    <c:v>858.120595246563</c:v>
                  </c:pt>
                  <c:pt idx="17">
                    <c:v>2.523135706193606</c:v>
                  </c:pt>
                </c:numCache>
              </c:numRef>
            </c:plus>
            <c:minus>
              <c:numRef>
                <c:f>EP!$F$27:$F$44</c:f>
                <c:numCache>
                  <c:formatCode>General</c:formatCode>
                  <c:ptCount val="18"/>
                  <c:pt idx="0">
                    <c:v>101.7258013681958</c:v>
                  </c:pt>
                  <c:pt idx="1">
                    <c:v>0.0</c:v>
                  </c:pt>
                  <c:pt idx="2">
                    <c:v>0.0</c:v>
                  </c:pt>
                  <c:pt idx="3">
                    <c:v>59.96432454649239</c:v>
                  </c:pt>
                  <c:pt idx="4">
                    <c:v>3.061671835628862</c:v>
                  </c:pt>
                  <c:pt idx="5">
                    <c:v>0.0</c:v>
                  </c:pt>
                  <c:pt idx="6">
                    <c:v>11.179082038898</c:v>
                  </c:pt>
                  <c:pt idx="7">
                    <c:v>1.878010249627068</c:v>
                  </c:pt>
                  <c:pt idx="8">
                    <c:v>10.9131152998839</c:v>
                  </c:pt>
                  <c:pt idx="9">
                    <c:v>1.95927706786575</c:v>
                  </c:pt>
                  <c:pt idx="10">
                    <c:v>6.880275836700678</c:v>
                  </c:pt>
                  <c:pt idx="11">
                    <c:v>0.0</c:v>
                  </c:pt>
                  <c:pt idx="12">
                    <c:v>2.520038564483954</c:v>
                  </c:pt>
                  <c:pt idx="13">
                    <c:v>4.947420460251884</c:v>
                  </c:pt>
                  <c:pt idx="14">
                    <c:v>234.3149867077204</c:v>
                  </c:pt>
                  <c:pt idx="15">
                    <c:v>8581.023950404865</c:v>
                  </c:pt>
                  <c:pt idx="16">
                    <c:v>858.120595246563</c:v>
                  </c:pt>
                  <c:pt idx="17">
                    <c:v>2.523135706193606</c:v>
                  </c:pt>
                </c:numCache>
              </c:numRef>
            </c:minus>
            <c:spPr>
              <a:ln>
                <a:solidFill>
                  <a:schemeClr val="tx1">
                    <a:lumMod val="75000"/>
                    <a:lumOff val="25000"/>
                  </a:schemeClr>
                </a:solidFill>
              </a:ln>
            </c:spPr>
          </c:errBars>
          <c:cat>
            <c:strRef>
              <c:f>EP!$J$27:$J$44</c:f>
              <c:strCache>
                <c:ptCount val="18"/>
                <c:pt idx="0">
                  <c:v>BIT</c:v>
                </c:pt>
                <c:pt idx="1">
                  <c:v>CMIT</c:v>
                </c:pt>
                <c:pt idx="2">
                  <c:v>DCOIT</c:v>
                </c:pt>
                <c:pt idx="3">
                  <c:v>MIT</c:v>
                </c:pt>
                <c:pt idx="4">
                  <c:v>OIT</c:v>
                </c:pt>
                <c:pt idx="5">
                  <c:v>Cybutryne</c:v>
                </c:pt>
                <c:pt idx="6">
                  <c:v>Terbutryne</c:v>
                </c:pt>
                <c:pt idx="7">
                  <c:v>Terbuthylazine</c:v>
                </c:pt>
                <c:pt idx="8">
                  <c:v>Diuron</c:v>
                </c:pt>
                <c:pt idx="9">
                  <c:v>Isoproturon</c:v>
                </c:pt>
                <c:pt idx="10">
                  <c:v>Carbendazime</c:v>
                </c:pt>
                <c:pt idx="11">
                  <c:v>IPBC</c:v>
                </c:pt>
                <c:pt idx="12">
                  <c:v>Thiabendazole</c:v>
                </c:pt>
                <c:pt idx="13">
                  <c:v>Tebuconazole</c:v>
                </c:pt>
                <c:pt idx="14">
                  <c:v>Mécoprop</c:v>
                </c:pt>
                <c:pt idx="15">
                  <c:v>BZK C12</c:v>
                </c:pt>
                <c:pt idx="16">
                  <c:v>BZK C14</c:v>
                </c:pt>
                <c:pt idx="17">
                  <c:v>BZK C16</c:v>
                </c:pt>
              </c:strCache>
            </c:strRef>
          </c:cat>
          <c:val>
            <c:numRef>
              <c:f>EP!$E$27:$E$44</c:f>
              <c:numCache>
                <c:formatCode>0.0</c:formatCode>
                <c:ptCount val="18"/>
                <c:pt idx="0">
                  <c:v>97.54799488759556</c:v>
                </c:pt>
                <c:pt idx="1">
                  <c:v>25.07277440359593</c:v>
                </c:pt>
                <c:pt idx="2">
                  <c:v>0.0</c:v>
                </c:pt>
                <c:pt idx="3">
                  <c:v>111.4139616952924</c:v>
                </c:pt>
                <c:pt idx="4">
                  <c:v>8.163193170993861</c:v>
                </c:pt>
                <c:pt idx="5">
                  <c:v>3.619941860107916</c:v>
                </c:pt>
                <c:pt idx="6">
                  <c:v>44.04439473290422</c:v>
                </c:pt>
                <c:pt idx="7">
                  <c:v>20.17582498415532</c:v>
                </c:pt>
                <c:pt idx="8">
                  <c:v>41.65950010522971</c:v>
                </c:pt>
                <c:pt idx="9">
                  <c:v>3.389909867452586</c:v>
                </c:pt>
                <c:pt idx="10">
                  <c:v>68.6403231959658</c:v>
                </c:pt>
                <c:pt idx="11">
                  <c:v>0.0</c:v>
                </c:pt>
                <c:pt idx="12">
                  <c:v>11.07142357952298</c:v>
                </c:pt>
                <c:pt idx="13">
                  <c:v>31.49869309441025</c:v>
                </c:pt>
                <c:pt idx="14">
                  <c:v>399.2306967233646</c:v>
                </c:pt>
                <c:pt idx="15">
                  <c:v>14746.76886973884</c:v>
                </c:pt>
                <c:pt idx="16">
                  <c:v>692.134969571336</c:v>
                </c:pt>
                <c:pt idx="17">
                  <c:v>249.550360073826</c:v>
                </c:pt>
              </c:numCache>
            </c:numRef>
          </c:val>
          <c:smooth val="0"/>
        </c:ser>
        <c:ser>
          <c:idx val="1"/>
          <c:order val="1"/>
          <c:tx>
            <c:v>Rejets de STEU (n=3)</c:v>
          </c:tx>
          <c:spPr>
            <a:ln w="47625">
              <a:noFill/>
            </a:ln>
            <a:effectLst/>
          </c:spPr>
          <c:marker>
            <c:symbol val="diamond"/>
            <c:size val="7"/>
            <c:spPr>
              <a:ln>
                <a:solidFill>
                  <a:schemeClr val="accent6">
                    <a:lumMod val="75000"/>
                  </a:schemeClr>
                </a:solidFill>
              </a:ln>
              <a:effectLst/>
            </c:spPr>
          </c:marker>
          <c:errBars>
            <c:errDir val="y"/>
            <c:errBarType val="both"/>
            <c:errValType val="cust"/>
            <c:noEndCap val="0"/>
            <c:plus>
              <c:numRef>
                <c:f>EP!$M$27:$M$44</c:f>
                <c:numCache>
                  <c:formatCode>General</c:formatCode>
                  <c:ptCount val="18"/>
                  <c:pt idx="0">
                    <c:v>14.58732779053719</c:v>
                  </c:pt>
                  <c:pt idx="2">
                    <c:v>1.341019172121982</c:v>
                  </c:pt>
                  <c:pt idx="3">
                    <c:v>26.74601303934453</c:v>
                  </c:pt>
                  <c:pt idx="4">
                    <c:v>0.688436303160004</c:v>
                  </c:pt>
                  <c:pt idx="5">
                    <c:v>0.536996069309369</c:v>
                  </c:pt>
                  <c:pt idx="6">
                    <c:v>2.98552559371028</c:v>
                  </c:pt>
                  <c:pt idx="7">
                    <c:v>0.324092391412154</c:v>
                  </c:pt>
                  <c:pt idx="8">
                    <c:v>17.1546059089954</c:v>
                  </c:pt>
                  <c:pt idx="9">
                    <c:v>0.36790342430316</c:v>
                  </c:pt>
                  <c:pt idx="10">
                    <c:v>13.06351343915497</c:v>
                  </c:pt>
                  <c:pt idx="12">
                    <c:v>4.563408072529123</c:v>
                  </c:pt>
                  <c:pt idx="13">
                    <c:v>0.806677225130046</c:v>
                  </c:pt>
                  <c:pt idx="14">
                    <c:v>10.87067017524446</c:v>
                  </c:pt>
                  <c:pt idx="15">
                    <c:v>83.48415660239606</c:v>
                  </c:pt>
                  <c:pt idx="16">
                    <c:v>72.82072991592138</c:v>
                  </c:pt>
                  <c:pt idx="17">
                    <c:v>59.88567818561272</c:v>
                  </c:pt>
                </c:numCache>
              </c:numRef>
            </c:plus>
            <c:minus>
              <c:numRef>
                <c:f>EP!$M$27:$M$44</c:f>
                <c:numCache>
                  <c:formatCode>General</c:formatCode>
                  <c:ptCount val="18"/>
                  <c:pt idx="0">
                    <c:v>14.58732779053719</c:v>
                  </c:pt>
                  <c:pt idx="2">
                    <c:v>1.341019172121982</c:v>
                  </c:pt>
                  <c:pt idx="3">
                    <c:v>26.74601303934453</c:v>
                  </c:pt>
                  <c:pt idx="4">
                    <c:v>0.688436303160004</c:v>
                  </c:pt>
                  <c:pt idx="5">
                    <c:v>0.536996069309369</c:v>
                  </c:pt>
                  <c:pt idx="6">
                    <c:v>2.98552559371028</c:v>
                  </c:pt>
                  <c:pt idx="7">
                    <c:v>0.324092391412154</c:v>
                  </c:pt>
                  <c:pt idx="8">
                    <c:v>17.1546059089954</c:v>
                  </c:pt>
                  <c:pt idx="9">
                    <c:v>0.36790342430316</c:v>
                  </c:pt>
                  <c:pt idx="10">
                    <c:v>13.06351343915497</c:v>
                  </c:pt>
                  <c:pt idx="12">
                    <c:v>4.563408072529123</c:v>
                  </c:pt>
                  <c:pt idx="13">
                    <c:v>0.806677225130046</c:v>
                  </c:pt>
                  <c:pt idx="14">
                    <c:v>10.87067017524446</c:v>
                  </c:pt>
                  <c:pt idx="15">
                    <c:v>83.48415660239606</c:v>
                  </c:pt>
                  <c:pt idx="16">
                    <c:v>72.82072991592138</c:v>
                  </c:pt>
                  <c:pt idx="17">
                    <c:v>59.88567818561272</c:v>
                  </c:pt>
                </c:numCache>
              </c:numRef>
            </c:minus>
            <c:spPr>
              <a:ln>
                <a:solidFill>
                  <a:schemeClr val="accent6">
                    <a:lumMod val="75000"/>
                  </a:schemeClr>
                </a:solidFill>
              </a:ln>
            </c:spPr>
          </c:errBars>
          <c:val>
            <c:numRef>
              <c:f>EP!$L$27:$L$44</c:f>
              <c:numCache>
                <c:formatCode>0.0</c:formatCode>
                <c:ptCount val="18"/>
                <c:pt idx="0">
                  <c:v>37.66735890781737</c:v>
                </c:pt>
                <c:pt idx="1">
                  <c:v>16.89870758541215</c:v>
                </c:pt>
                <c:pt idx="2">
                  <c:v>3.826418917678682</c:v>
                </c:pt>
                <c:pt idx="3">
                  <c:v>67.47267559940124</c:v>
                </c:pt>
                <c:pt idx="4">
                  <c:v>0.63960965058747</c:v>
                </c:pt>
                <c:pt idx="5">
                  <c:v>0.501805434943631</c:v>
                </c:pt>
                <c:pt idx="6">
                  <c:v>17.27151966686854</c:v>
                </c:pt>
                <c:pt idx="7">
                  <c:v>2.959105733582932</c:v>
                </c:pt>
                <c:pt idx="8">
                  <c:v>32.03118789419639</c:v>
                </c:pt>
                <c:pt idx="9">
                  <c:v>0.86534895352171</c:v>
                </c:pt>
                <c:pt idx="10">
                  <c:v>17.01204725248228</c:v>
                </c:pt>
                <c:pt idx="11">
                  <c:v>0.0</c:v>
                </c:pt>
                <c:pt idx="12">
                  <c:v>21.06004208427358</c:v>
                </c:pt>
                <c:pt idx="13">
                  <c:v>6.899191316923112</c:v>
                </c:pt>
                <c:pt idx="14">
                  <c:v>13.75185550867753</c:v>
                </c:pt>
                <c:pt idx="15">
                  <c:v>141.6242131213421</c:v>
                </c:pt>
                <c:pt idx="16">
                  <c:v>70.69508674148872</c:v>
                </c:pt>
                <c:pt idx="17">
                  <c:v>54.18557171149968</c:v>
                </c:pt>
              </c:numCache>
            </c:numRef>
          </c:val>
          <c:smooth val="0"/>
        </c:ser>
        <c:dLbls>
          <c:showLegendKey val="0"/>
          <c:showVal val="0"/>
          <c:showCatName val="0"/>
          <c:showSerName val="0"/>
          <c:showPercent val="0"/>
          <c:showBubbleSize val="0"/>
        </c:dLbls>
        <c:marker val="1"/>
        <c:smooth val="0"/>
        <c:axId val="-2116057176"/>
        <c:axId val="-2116054264"/>
      </c:lineChart>
      <c:catAx>
        <c:axId val="-2116057176"/>
        <c:scaling>
          <c:orientation val="minMax"/>
        </c:scaling>
        <c:delete val="0"/>
        <c:axPos val="b"/>
        <c:majorTickMark val="out"/>
        <c:minorTickMark val="none"/>
        <c:tickLblPos val="nextTo"/>
        <c:crossAx val="-2116054264"/>
        <c:crossesAt val="0.1"/>
        <c:auto val="1"/>
        <c:lblAlgn val="ctr"/>
        <c:lblOffset val="100"/>
        <c:noMultiLvlLbl val="0"/>
      </c:catAx>
      <c:valAx>
        <c:axId val="-2116054264"/>
        <c:scaling>
          <c:logBase val="10.0"/>
          <c:orientation val="minMax"/>
        </c:scaling>
        <c:delete val="0"/>
        <c:axPos val="l"/>
        <c:minorGridlines>
          <c:spPr>
            <a:ln>
              <a:solidFill>
                <a:schemeClr val="bg1">
                  <a:lumMod val="85000"/>
                </a:schemeClr>
              </a:solidFill>
            </a:ln>
          </c:spPr>
        </c:minorGridlines>
        <c:title>
          <c:tx>
            <c:rich>
              <a:bodyPr rot="-5400000" vert="horz"/>
              <a:lstStyle/>
              <a:p>
                <a:pPr>
                  <a:defRPr/>
                </a:pPr>
                <a:r>
                  <a:rPr lang="fr-FR"/>
                  <a:t>Concentration (ng/L)</a:t>
                </a:r>
              </a:p>
            </c:rich>
          </c:tx>
          <c:layout/>
          <c:overlay val="0"/>
        </c:title>
        <c:numFmt formatCode="0" sourceLinked="0"/>
        <c:majorTickMark val="out"/>
        <c:minorTickMark val="none"/>
        <c:tickLblPos val="nextTo"/>
        <c:crossAx val="-2116057176"/>
        <c:crosses val="autoZero"/>
        <c:crossBetween val="between"/>
      </c:valAx>
    </c:plotArea>
    <c:legend>
      <c:legendPos val="b"/>
      <c:layout/>
      <c:overlay val="0"/>
    </c:legend>
    <c:plotVisOnly val="1"/>
    <c:dispBlanksAs val="gap"/>
    <c:showDLblsOverMax val="0"/>
  </c:chart>
  <c:spPr>
    <a:solidFill>
      <a:srgbClr val="FFFFFF"/>
    </a:solidFill>
  </c:spPr>
  <c:txPr>
    <a:bodyPr/>
    <a:lstStyle/>
    <a:p>
      <a:pPr>
        <a:defRPr sz="1200">
          <a:latin typeface="Calibri"/>
          <a:cs typeface="Calibri"/>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Seine en amont de Paris (n=3)</c:v>
          </c:tx>
          <c:spPr>
            <a:ln>
              <a:noFill/>
            </a:ln>
            <a:effectLst/>
          </c:spPr>
          <c:marker>
            <c:symbol val="circle"/>
            <c:size val="7"/>
            <c:spPr>
              <a:solidFill>
                <a:srgbClr val="0000FF"/>
              </a:solidFill>
              <a:ln>
                <a:solidFill>
                  <a:srgbClr val="0000FF"/>
                </a:solidFill>
              </a:ln>
              <a:effectLst/>
            </c:spPr>
          </c:marker>
          <c:errBars>
            <c:errDir val="y"/>
            <c:errBarType val="both"/>
            <c:errValType val="cust"/>
            <c:noEndCap val="0"/>
            <c:plus>
              <c:numRef>
                <c:f>Feuil1!$E$42:$E$65</c:f>
                <c:numCache>
                  <c:formatCode>General</c:formatCode>
                  <c:ptCount val="24"/>
                  <c:pt idx="4">
                    <c:v>2.137061845930841</c:v>
                  </c:pt>
                  <c:pt idx="8">
                    <c:v>2.658345350025087</c:v>
                  </c:pt>
                  <c:pt idx="10">
                    <c:v>7.371505951974805</c:v>
                  </c:pt>
                  <c:pt idx="12">
                    <c:v>1.203841074782437</c:v>
                  </c:pt>
                  <c:pt idx="14">
                    <c:v>0.120208152801713</c:v>
                  </c:pt>
                  <c:pt idx="16">
                    <c:v>1.033166653223637</c:v>
                  </c:pt>
                  <c:pt idx="18">
                    <c:v>15.67476421938567</c:v>
                  </c:pt>
                  <c:pt idx="20">
                    <c:v>0.658483105326174</c:v>
                  </c:pt>
                  <c:pt idx="22">
                    <c:v>3.371977659079806</c:v>
                  </c:pt>
                </c:numCache>
              </c:numRef>
            </c:plus>
            <c:minus>
              <c:numRef>
                <c:f>Feuil1!$E$42:$E$65</c:f>
                <c:numCache>
                  <c:formatCode>General</c:formatCode>
                  <c:ptCount val="24"/>
                  <c:pt idx="4">
                    <c:v>2.137061845930841</c:v>
                  </c:pt>
                  <c:pt idx="8">
                    <c:v>2.658345350025087</c:v>
                  </c:pt>
                  <c:pt idx="10">
                    <c:v>7.371505951974805</c:v>
                  </c:pt>
                  <c:pt idx="12">
                    <c:v>1.203841074782437</c:v>
                  </c:pt>
                  <c:pt idx="14">
                    <c:v>0.120208152801713</c:v>
                  </c:pt>
                  <c:pt idx="16">
                    <c:v>1.033166653223637</c:v>
                  </c:pt>
                  <c:pt idx="18">
                    <c:v>15.67476421938567</c:v>
                  </c:pt>
                  <c:pt idx="20">
                    <c:v>0.658483105326174</c:v>
                  </c:pt>
                  <c:pt idx="22">
                    <c:v>3.371977659079806</c:v>
                  </c:pt>
                </c:numCache>
              </c:numRef>
            </c:minus>
            <c:spPr>
              <a:ln>
                <a:solidFill>
                  <a:srgbClr val="0000FF"/>
                </a:solidFill>
              </a:ln>
            </c:spPr>
          </c:errBars>
          <c:cat>
            <c:strRef>
              <c:f>Feuil1!$F$42:$F$65</c:f>
              <c:strCache>
                <c:ptCount val="24"/>
                <c:pt idx="1">
                  <c:v>BIT</c:v>
                </c:pt>
                <c:pt idx="3">
                  <c:v>CMIT</c:v>
                </c:pt>
                <c:pt idx="5">
                  <c:v>DCOIT</c:v>
                </c:pt>
                <c:pt idx="7">
                  <c:v>OIT</c:v>
                </c:pt>
                <c:pt idx="9">
                  <c:v>Carbendazime</c:v>
                </c:pt>
                <c:pt idx="11">
                  <c:v>Diuron</c:v>
                </c:pt>
                <c:pt idx="13">
                  <c:v>Isoproturon</c:v>
                </c:pt>
                <c:pt idx="15">
                  <c:v>Cybutryne</c:v>
                </c:pt>
                <c:pt idx="17">
                  <c:v>Terbutryne</c:v>
                </c:pt>
                <c:pt idx="19">
                  <c:v>Terbuthylazine</c:v>
                </c:pt>
                <c:pt idx="21">
                  <c:v>Thiabendazole</c:v>
                </c:pt>
                <c:pt idx="23">
                  <c:v>Mécoprop</c:v>
                </c:pt>
              </c:strCache>
            </c:strRef>
          </c:cat>
          <c:val>
            <c:numRef>
              <c:f>Feuil1!$C$42:$C$65</c:f>
              <c:numCache>
                <c:formatCode>General</c:formatCode>
                <c:ptCount val="24"/>
                <c:pt idx="0">
                  <c:v>4.74</c:v>
                </c:pt>
                <c:pt idx="4">
                  <c:v>2.466666666666666</c:v>
                </c:pt>
                <c:pt idx="8">
                  <c:v>4.52</c:v>
                </c:pt>
                <c:pt idx="10">
                  <c:v>6.6</c:v>
                </c:pt>
                <c:pt idx="12">
                  <c:v>1.053333333333333</c:v>
                </c:pt>
                <c:pt idx="14">
                  <c:v>0.225</c:v>
                </c:pt>
                <c:pt idx="16">
                  <c:v>2.106666666666667</c:v>
                </c:pt>
                <c:pt idx="18">
                  <c:v>10.55333333333333</c:v>
                </c:pt>
                <c:pt idx="20">
                  <c:v>1.42</c:v>
                </c:pt>
                <c:pt idx="22">
                  <c:v>4.216666666666665</c:v>
                </c:pt>
              </c:numCache>
            </c:numRef>
          </c:val>
          <c:smooth val="0"/>
        </c:ser>
        <c:ser>
          <c:idx val="1"/>
          <c:order val="1"/>
          <c:tx>
            <c:v>Seine en aval de Paris (n=5)</c:v>
          </c:tx>
          <c:spPr>
            <a:ln>
              <a:noFill/>
            </a:ln>
            <a:effectLst/>
          </c:spPr>
          <c:marker>
            <c:symbol val="circle"/>
            <c:size val="7"/>
            <c:spPr>
              <a:solidFill>
                <a:srgbClr val="FF0000"/>
              </a:solidFill>
              <a:ln>
                <a:solidFill>
                  <a:srgbClr val="FF0000"/>
                </a:solidFill>
              </a:ln>
              <a:effectLst/>
            </c:spPr>
          </c:marker>
          <c:errBars>
            <c:errDir val="y"/>
            <c:errBarType val="both"/>
            <c:errValType val="cust"/>
            <c:noEndCap val="0"/>
            <c:plus>
              <c:numRef>
                <c:f>Feuil1!$D$42:$D$65</c:f>
                <c:numCache>
                  <c:formatCode>General</c:formatCode>
                  <c:ptCount val="24"/>
                  <c:pt idx="1">
                    <c:v>1.509577755532978</c:v>
                  </c:pt>
                  <c:pt idx="5">
                    <c:v>0.733348484691965</c:v>
                  </c:pt>
                  <c:pt idx="7">
                    <c:v>0.487903679018718</c:v>
                  </c:pt>
                  <c:pt idx="9">
                    <c:v>2.286296131300579</c:v>
                  </c:pt>
                  <c:pt idx="11">
                    <c:v>3.579766752178134</c:v>
                  </c:pt>
                  <c:pt idx="13">
                    <c:v>1.979537824847003</c:v>
                  </c:pt>
                  <c:pt idx="15">
                    <c:v>0.54957559382976</c:v>
                  </c:pt>
                  <c:pt idx="17">
                    <c:v>1.111454002646983</c:v>
                  </c:pt>
                  <c:pt idx="19">
                    <c:v>9.402408202157573</c:v>
                  </c:pt>
                  <c:pt idx="21">
                    <c:v>1.196570098239129</c:v>
                  </c:pt>
                  <c:pt idx="23">
                    <c:v>4.550919321045654</c:v>
                  </c:pt>
                </c:numCache>
              </c:numRef>
            </c:plus>
            <c:minus>
              <c:numRef>
                <c:f>Feuil1!$D$42:$D$65</c:f>
                <c:numCache>
                  <c:formatCode>General</c:formatCode>
                  <c:ptCount val="24"/>
                  <c:pt idx="1">
                    <c:v>1.509577755532978</c:v>
                  </c:pt>
                  <c:pt idx="5">
                    <c:v>0.733348484691965</c:v>
                  </c:pt>
                  <c:pt idx="7">
                    <c:v>0.487903679018718</c:v>
                  </c:pt>
                  <c:pt idx="9">
                    <c:v>2.286296131300579</c:v>
                  </c:pt>
                  <c:pt idx="11">
                    <c:v>3.579766752178134</c:v>
                  </c:pt>
                  <c:pt idx="13">
                    <c:v>1.979537824847003</c:v>
                  </c:pt>
                  <c:pt idx="15">
                    <c:v>0.54957559382976</c:v>
                  </c:pt>
                  <c:pt idx="17">
                    <c:v>1.111454002646983</c:v>
                  </c:pt>
                  <c:pt idx="19">
                    <c:v>9.402408202157573</c:v>
                  </c:pt>
                  <c:pt idx="21">
                    <c:v>1.196570098239129</c:v>
                  </c:pt>
                  <c:pt idx="23">
                    <c:v>4.550919321045654</c:v>
                  </c:pt>
                </c:numCache>
              </c:numRef>
            </c:minus>
            <c:spPr>
              <a:ln>
                <a:solidFill>
                  <a:srgbClr val="FF0000"/>
                </a:solidFill>
              </a:ln>
            </c:spPr>
          </c:errBars>
          <c:cat>
            <c:strRef>
              <c:f>Feuil1!$F$42:$F$65</c:f>
              <c:strCache>
                <c:ptCount val="24"/>
                <c:pt idx="1">
                  <c:v>BIT</c:v>
                </c:pt>
                <c:pt idx="3">
                  <c:v>CMIT</c:v>
                </c:pt>
                <c:pt idx="5">
                  <c:v>DCOIT</c:v>
                </c:pt>
                <c:pt idx="7">
                  <c:v>OIT</c:v>
                </c:pt>
                <c:pt idx="9">
                  <c:v>Carbendazime</c:v>
                </c:pt>
                <c:pt idx="11">
                  <c:v>Diuron</c:v>
                </c:pt>
                <c:pt idx="13">
                  <c:v>Isoproturon</c:v>
                </c:pt>
                <c:pt idx="15">
                  <c:v>Cybutryne</c:v>
                </c:pt>
                <c:pt idx="17">
                  <c:v>Terbutryne</c:v>
                </c:pt>
                <c:pt idx="19">
                  <c:v>Terbuthylazine</c:v>
                </c:pt>
                <c:pt idx="21">
                  <c:v>Thiabendazole</c:v>
                </c:pt>
                <c:pt idx="23">
                  <c:v>Mécoprop</c:v>
                </c:pt>
              </c:strCache>
            </c:strRef>
          </c:cat>
          <c:val>
            <c:numRef>
              <c:f>Feuil1!$B$42:$B$65</c:f>
              <c:numCache>
                <c:formatCode>General</c:formatCode>
                <c:ptCount val="24"/>
                <c:pt idx="1">
                  <c:v>8.1875</c:v>
                </c:pt>
                <c:pt idx="3">
                  <c:v>10.6</c:v>
                </c:pt>
                <c:pt idx="5">
                  <c:v>1.66</c:v>
                </c:pt>
                <c:pt idx="7">
                  <c:v>1.625</c:v>
                </c:pt>
                <c:pt idx="9">
                  <c:v>3.78</c:v>
                </c:pt>
                <c:pt idx="11">
                  <c:v>6.046000000000001</c:v>
                </c:pt>
                <c:pt idx="13">
                  <c:v>2.268</c:v>
                </c:pt>
                <c:pt idx="15">
                  <c:v>0.895</c:v>
                </c:pt>
                <c:pt idx="17">
                  <c:v>2.696</c:v>
                </c:pt>
                <c:pt idx="19">
                  <c:v>5.856</c:v>
                </c:pt>
                <c:pt idx="21">
                  <c:v>2.476</c:v>
                </c:pt>
                <c:pt idx="23">
                  <c:v>7.02</c:v>
                </c:pt>
              </c:numCache>
            </c:numRef>
          </c:val>
          <c:smooth val="0"/>
        </c:ser>
        <c:dLbls>
          <c:showLegendKey val="0"/>
          <c:showVal val="0"/>
          <c:showCatName val="0"/>
          <c:showSerName val="0"/>
          <c:showPercent val="0"/>
          <c:showBubbleSize val="0"/>
        </c:dLbls>
        <c:marker val="1"/>
        <c:smooth val="0"/>
        <c:axId val="2108164504"/>
        <c:axId val="2108156904"/>
      </c:lineChart>
      <c:catAx>
        <c:axId val="2108164504"/>
        <c:scaling>
          <c:orientation val="minMax"/>
        </c:scaling>
        <c:delete val="0"/>
        <c:axPos val="b"/>
        <c:majorTickMark val="out"/>
        <c:minorTickMark val="none"/>
        <c:tickLblPos val="nextTo"/>
        <c:crossAx val="2108156904"/>
        <c:crosses val="autoZero"/>
        <c:auto val="1"/>
        <c:lblAlgn val="ctr"/>
        <c:lblOffset val="100"/>
        <c:noMultiLvlLbl val="0"/>
      </c:catAx>
      <c:valAx>
        <c:axId val="2108156904"/>
        <c:scaling>
          <c:orientation val="minMax"/>
          <c:max val="35.0"/>
          <c:min val="0.0"/>
        </c:scaling>
        <c:delete val="0"/>
        <c:axPos val="l"/>
        <c:majorGridlines/>
        <c:title>
          <c:tx>
            <c:rich>
              <a:bodyPr rot="-5400000" vert="horz"/>
              <a:lstStyle/>
              <a:p>
                <a:pPr>
                  <a:defRPr/>
                </a:pPr>
                <a:r>
                  <a:rPr lang="fr-FR"/>
                  <a:t>Concentration (ng/L)</a:t>
                </a:r>
              </a:p>
            </c:rich>
          </c:tx>
          <c:layout/>
          <c:overlay val="0"/>
        </c:title>
        <c:numFmt formatCode="General" sourceLinked="1"/>
        <c:majorTickMark val="out"/>
        <c:minorTickMark val="none"/>
        <c:tickLblPos val="nextTo"/>
        <c:crossAx val="2108164504"/>
        <c:crosses val="autoZero"/>
        <c:crossBetween val="between"/>
      </c:valAx>
    </c:plotArea>
    <c:legend>
      <c:legendPos val="b"/>
      <c:layout/>
      <c:overlay val="0"/>
    </c:legend>
    <c:plotVisOnly val="1"/>
    <c:dispBlanksAs val="gap"/>
    <c:showDLblsOverMax val="0"/>
  </c:chart>
  <c:txPr>
    <a:bodyPr/>
    <a:lstStyle/>
    <a:p>
      <a:pPr>
        <a:defRPr sz="14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Seine en amont de Paris (n=3)</c:v>
          </c:tx>
          <c:spPr>
            <a:ln>
              <a:noFill/>
            </a:ln>
            <a:effectLst/>
          </c:spPr>
          <c:marker>
            <c:symbol val="circle"/>
            <c:size val="7"/>
            <c:spPr>
              <a:solidFill>
                <a:srgbClr val="0000FF"/>
              </a:solidFill>
              <a:ln>
                <a:solidFill>
                  <a:srgbClr val="0000FF"/>
                </a:solidFill>
              </a:ln>
              <a:effectLst/>
            </c:spPr>
          </c:marker>
          <c:errBars>
            <c:errDir val="y"/>
            <c:errBarType val="both"/>
            <c:errValType val="cust"/>
            <c:noEndCap val="0"/>
            <c:plus>
              <c:numRef>
                <c:f>Feuil1!$E$68:$E$77</c:f>
                <c:numCache>
                  <c:formatCode>General</c:formatCode>
                  <c:ptCount val="10"/>
                  <c:pt idx="2">
                    <c:v>34.37627282492</c:v>
                  </c:pt>
                  <c:pt idx="4">
                    <c:v>48.83279430874298</c:v>
                  </c:pt>
                  <c:pt idx="6">
                    <c:v>42.419335803381</c:v>
                  </c:pt>
                </c:numCache>
              </c:numRef>
            </c:plus>
            <c:minus>
              <c:numRef>
                <c:f>Feuil1!$E$68:$E$77</c:f>
                <c:numCache>
                  <c:formatCode>General</c:formatCode>
                  <c:ptCount val="10"/>
                  <c:pt idx="2">
                    <c:v>34.37627282492</c:v>
                  </c:pt>
                  <c:pt idx="4">
                    <c:v>48.83279430874298</c:v>
                  </c:pt>
                  <c:pt idx="6">
                    <c:v>42.419335803381</c:v>
                  </c:pt>
                </c:numCache>
              </c:numRef>
            </c:minus>
            <c:spPr>
              <a:ln>
                <a:solidFill>
                  <a:srgbClr val="0000FF"/>
                </a:solidFill>
              </a:ln>
            </c:spPr>
          </c:errBars>
          <c:cat>
            <c:strRef>
              <c:f>Feuil1!$F$68:$F$76</c:f>
              <c:strCache>
                <c:ptCount val="9"/>
                <c:pt idx="0">
                  <c:v>MIT</c:v>
                </c:pt>
                <c:pt idx="2">
                  <c:v>Tébuconazole</c:v>
                </c:pt>
                <c:pt idx="4">
                  <c:v>BZK C12</c:v>
                </c:pt>
                <c:pt idx="6">
                  <c:v>BZK C14</c:v>
                </c:pt>
                <c:pt idx="8">
                  <c:v>BZK C16</c:v>
                </c:pt>
              </c:strCache>
            </c:strRef>
          </c:cat>
          <c:val>
            <c:numRef>
              <c:f>Feuil1!$C$68:$C$77</c:f>
              <c:numCache>
                <c:formatCode>General</c:formatCode>
                <c:ptCount val="10"/>
                <c:pt idx="0">
                  <c:v>16.7</c:v>
                </c:pt>
                <c:pt idx="2">
                  <c:v>21.72666666666666</c:v>
                </c:pt>
                <c:pt idx="4">
                  <c:v>62.95</c:v>
                </c:pt>
                <c:pt idx="6">
                  <c:v>43.905</c:v>
                </c:pt>
                <c:pt idx="8">
                  <c:v>45.21</c:v>
                </c:pt>
              </c:numCache>
            </c:numRef>
          </c:val>
          <c:smooth val="0"/>
        </c:ser>
        <c:ser>
          <c:idx val="1"/>
          <c:order val="1"/>
          <c:tx>
            <c:v>Seine en aval de Paris (n=5)</c:v>
          </c:tx>
          <c:spPr>
            <a:ln>
              <a:noFill/>
            </a:ln>
            <a:effectLst/>
          </c:spPr>
          <c:marker>
            <c:symbol val="circle"/>
            <c:size val="7"/>
            <c:spPr>
              <a:solidFill>
                <a:srgbClr val="FF0000"/>
              </a:solidFill>
              <a:ln>
                <a:solidFill>
                  <a:srgbClr val="FF0000"/>
                </a:solidFill>
              </a:ln>
              <a:effectLst/>
            </c:spPr>
          </c:marker>
          <c:errBars>
            <c:errDir val="y"/>
            <c:errBarType val="both"/>
            <c:errValType val="cust"/>
            <c:noEndCap val="0"/>
            <c:plus>
              <c:numRef>
                <c:f>Feuil1!$D$68:$D$77</c:f>
                <c:numCache>
                  <c:formatCode>General</c:formatCode>
                  <c:ptCount val="10"/>
                  <c:pt idx="1">
                    <c:v>3.827039761138285</c:v>
                  </c:pt>
                  <c:pt idx="3">
                    <c:v>19.68773349067891</c:v>
                  </c:pt>
                  <c:pt idx="5">
                    <c:v>24.33509810952074</c:v>
                  </c:pt>
                  <c:pt idx="7">
                    <c:v>22.14541242936484</c:v>
                  </c:pt>
                </c:numCache>
              </c:numRef>
            </c:plus>
            <c:minus>
              <c:numRef>
                <c:f>Feuil1!$D$68:$D$77</c:f>
                <c:numCache>
                  <c:formatCode>General</c:formatCode>
                  <c:ptCount val="10"/>
                  <c:pt idx="1">
                    <c:v>3.827039761138285</c:v>
                  </c:pt>
                  <c:pt idx="3">
                    <c:v>19.68773349067891</c:v>
                  </c:pt>
                  <c:pt idx="5">
                    <c:v>24.33509810952074</c:v>
                  </c:pt>
                  <c:pt idx="7">
                    <c:v>22.14541242936484</c:v>
                  </c:pt>
                </c:numCache>
              </c:numRef>
            </c:minus>
            <c:spPr>
              <a:ln>
                <a:solidFill>
                  <a:srgbClr val="FF0000"/>
                </a:solidFill>
              </a:ln>
            </c:spPr>
          </c:errBars>
          <c:cat>
            <c:strRef>
              <c:f>Feuil1!$F$68:$F$76</c:f>
              <c:strCache>
                <c:ptCount val="9"/>
                <c:pt idx="0">
                  <c:v>MIT</c:v>
                </c:pt>
                <c:pt idx="2">
                  <c:v>Tébuconazole</c:v>
                </c:pt>
                <c:pt idx="4">
                  <c:v>BZK C12</c:v>
                </c:pt>
                <c:pt idx="6">
                  <c:v>BZK C14</c:v>
                </c:pt>
                <c:pt idx="8">
                  <c:v>BZK C16</c:v>
                </c:pt>
              </c:strCache>
            </c:strRef>
          </c:cat>
          <c:val>
            <c:numRef>
              <c:f>Feuil1!$B$68:$B$77</c:f>
              <c:numCache>
                <c:formatCode>General</c:formatCode>
                <c:ptCount val="10"/>
                <c:pt idx="1">
                  <c:v>19.91666666666667</c:v>
                </c:pt>
                <c:pt idx="3">
                  <c:v>12.92</c:v>
                </c:pt>
                <c:pt idx="5">
                  <c:v>41.79</c:v>
                </c:pt>
                <c:pt idx="7">
                  <c:v>27.5325</c:v>
                </c:pt>
                <c:pt idx="9">
                  <c:v>43.98</c:v>
                </c:pt>
              </c:numCache>
            </c:numRef>
          </c:val>
          <c:smooth val="0"/>
        </c:ser>
        <c:dLbls>
          <c:showLegendKey val="0"/>
          <c:showVal val="0"/>
          <c:showCatName val="0"/>
          <c:showSerName val="0"/>
          <c:showPercent val="0"/>
          <c:showBubbleSize val="0"/>
        </c:dLbls>
        <c:marker val="1"/>
        <c:smooth val="0"/>
        <c:axId val="2100306152"/>
        <c:axId val="2100301400"/>
      </c:lineChart>
      <c:catAx>
        <c:axId val="2100306152"/>
        <c:scaling>
          <c:orientation val="minMax"/>
        </c:scaling>
        <c:delete val="0"/>
        <c:axPos val="b"/>
        <c:majorTickMark val="out"/>
        <c:minorTickMark val="none"/>
        <c:tickLblPos val="nextTo"/>
        <c:crossAx val="2100301400"/>
        <c:crosses val="autoZero"/>
        <c:auto val="1"/>
        <c:lblAlgn val="ctr"/>
        <c:lblOffset val="100"/>
        <c:noMultiLvlLbl val="0"/>
      </c:catAx>
      <c:valAx>
        <c:axId val="2100301400"/>
        <c:scaling>
          <c:orientation val="minMax"/>
          <c:min val="0.0"/>
        </c:scaling>
        <c:delete val="0"/>
        <c:axPos val="l"/>
        <c:majorGridlines/>
        <c:title>
          <c:tx>
            <c:rich>
              <a:bodyPr rot="-5400000" vert="horz"/>
              <a:lstStyle/>
              <a:p>
                <a:pPr>
                  <a:defRPr/>
                </a:pPr>
                <a:r>
                  <a:rPr lang="fr-FR"/>
                  <a:t>Concentration (ng/L)</a:t>
                </a:r>
              </a:p>
            </c:rich>
          </c:tx>
          <c:layout/>
          <c:overlay val="0"/>
        </c:title>
        <c:numFmt formatCode="General" sourceLinked="1"/>
        <c:majorTickMark val="out"/>
        <c:minorTickMark val="none"/>
        <c:tickLblPos val="nextTo"/>
        <c:crossAx val="2100306152"/>
        <c:crosses val="autoZero"/>
        <c:crossBetween val="between"/>
      </c:valAx>
    </c:plotArea>
    <c:legend>
      <c:legendPos val="b"/>
      <c:layout/>
      <c:overlay val="0"/>
    </c:legend>
    <c:plotVisOnly val="1"/>
    <c:dispBlanksAs val="gap"/>
    <c:showDLblsOverMax val="0"/>
  </c:chart>
  <c:txPr>
    <a:bodyPr/>
    <a:lstStyle/>
    <a:p>
      <a:pPr>
        <a:defRPr sz="14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B73A4-21B4-A24E-8797-E5843EA2A0B2}" type="datetimeFigureOut">
              <a:rPr lang="fr-FR" smtClean="0"/>
              <a:t>06/11/18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50584-9CED-1B4A-B609-F62638523068}" type="slidenum">
              <a:rPr lang="fr-FR" smtClean="0"/>
              <a:t>‹#›</a:t>
            </a:fld>
            <a:endParaRPr lang="fr-FR"/>
          </a:p>
        </p:txBody>
      </p:sp>
    </p:spTree>
    <p:extLst>
      <p:ext uri="{BB962C8B-B14F-4D97-AF65-F5344CB8AC3E}">
        <p14:creationId xmlns:p14="http://schemas.microsoft.com/office/powerpoint/2010/main" val="36657599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Emissions</a:t>
            </a:r>
            <a:r>
              <a:rPr lang="fr-FR" baseline="0" dirty="0" smtClean="0"/>
              <a:t> : concentrations dans la littérature dans les eaux de surface sont relativement élevée</a:t>
            </a:r>
          </a:p>
          <a:p>
            <a:pPr marL="0" marR="0" lvl="2" indent="0" algn="l" defTabSz="457200" rtl="0" eaLnBrk="1" fontAlgn="auto" latinLnBrk="0" hangingPunct="1">
              <a:lnSpc>
                <a:spcPct val="100000"/>
              </a:lnSpc>
              <a:spcBef>
                <a:spcPts val="0"/>
              </a:spcBef>
              <a:spcAft>
                <a:spcPts val="0"/>
              </a:spcAft>
              <a:buClrTx/>
              <a:buSzTx/>
              <a:buFontTx/>
              <a:buNone/>
              <a:tabLst/>
              <a:defRPr/>
            </a:pPr>
            <a:r>
              <a:rPr lang="fr-FR" baseline="0" dirty="0" smtClean="0"/>
              <a:t>Exposition : composés ne se dégradant pas facilement dans les eaux</a:t>
            </a:r>
          </a:p>
          <a:p>
            <a:pPr marL="0" marR="0" lvl="2" indent="0" algn="l" defTabSz="457200" rtl="0" eaLnBrk="1" fontAlgn="auto" latinLnBrk="0" hangingPunct="1">
              <a:lnSpc>
                <a:spcPct val="100000"/>
              </a:lnSpc>
              <a:spcBef>
                <a:spcPts val="0"/>
              </a:spcBef>
              <a:spcAft>
                <a:spcPts val="0"/>
              </a:spcAft>
              <a:buClrTx/>
              <a:buSzTx/>
              <a:buFontTx/>
              <a:buNone/>
              <a:tabLst/>
              <a:defRPr/>
            </a:pPr>
            <a:r>
              <a:rPr lang="fr-FR" baseline="0" dirty="0" err="1" smtClean="0"/>
              <a:t>Ecotox</a:t>
            </a:r>
            <a:r>
              <a:rPr lang="fr-FR" baseline="0" dirty="0" smtClean="0"/>
              <a:t> : faible PNEC donc facilement dépassée</a:t>
            </a: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10</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11</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12</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Extraction</a:t>
            </a:r>
            <a:r>
              <a:rPr lang="fr-FR" baseline="0" dirty="0" smtClean="0"/>
              <a:t> de la fraction particulaire est en cours de validation</a:t>
            </a: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13</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Comparer avec les</a:t>
            </a:r>
            <a:r>
              <a:rPr lang="fr-FR" baseline="0" dirty="0" smtClean="0"/>
              <a:t> PNEC (oralement et globalement) </a:t>
            </a:r>
            <a:r>
              <a:rPr lang="fr-FR" baseline="0" dirty="0" smtClean="0">
                <a:sym typeface="Wingdings"/>
              </a:rPr>
              <a:t> la méthode est suffisamment sensible pour mesures des valeurs intéressantes d’un point de vue environnemental</a:t>
            </a: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14</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15</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STEU : permet de comparer</a:t>
            </a:r>
            <a:r>
              <a:rPr lang="fr-FR" baseline="0" dirty="0" smtClean="0"/>
              <a:t> avec les RUTP </a:t>
            </a:r>
            <a:r>
              <a:rPr lang="fr-FR" baseline="0" dirty="0" smtClean="0">
                <a:sym typeface="Wingdings"/>
              </a:rPr>
              <a:t> pour les DO, on a un mélange eaux usées et EP donc cela permet d’estimer l’apport des eaux pluviales. </a:t>
            </a:r>
          </a:p>
          <a:p>
            <a:pPr marL="0" marR="0" lvl="2" indent="0" algn="l" defTabSz="457200" rtl="0" eaLnBrk="1" fontAlgn="auto" latinLnBrk="0" hangingPunct="1">
              <a:lnSpc>
                <a:spcPct val="100000"/>
              </a:lnSpc>
              <a:spcBef>
                <a:spcPts val="0"/>
              </a:spcBef>
              <a:spcAft>
                <a:spcPts val="0"/>
              </a:spcAft>
              <a:buClrTx/>
              <a:buSzTx/>
              <a:buFontTx/>
              <a:buNone/>
              <a:tabLst/>
              <a:defRPr/>
            </a:pPr>
            <a:r>
              <a:rPr lang="fr-FR" baseline="0" dirty="0" smtClean="0">
                <a:sym typeface="Wingdings"/>
              </a:rPr>
              <a:t> Pour les EP, nous pouvons comparer avec les rejets de STEP.</a:t>
            </a: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16</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Globalement</a:t>
            </a:r>
            <a:r>
              <a:rPr lang="fr-FR" baseline="0" dirty="0" smtClean="0"/>
              <a:t> dans EP, on a une forte fréquence de détection. CMIT et CB facilement dégradable. IPBC également</a:t>
            </a:r>
          </a:p>
          <a:p>
            <a:r>
              <a:rPr lang="fr-FR" baseline="0" dirty="0" smtClean="0"/>
              <a:t>Dans DO, on est un peu plus faible en détection, notamment pour les </a:t>
            </a:r>
            <a:r>
              <a:rPr lang="fr-FR" baseline="0" dirty="0" err="1" smtClean="0"/>
              <a:t>isothiazolinones</a:t>
            </a:r>
            <a:r>
              <a:rPr lang="fr-FR" baseline="0" dirty="0" smtClean="0"/>
              <a:t> (on a des LD légèrement plus élevées). </a:t>
            </a:r>
          </a:p>
          <a:p>
            <a:r>
              <a:rPr lang="fr-FR" baseline="0" dirty="0" smtClean="0"/>
              <a:t>Dans la Seine, on est pour la plupart supérieur à 60%. </a:t>
            </a:r>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17</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Premiers résultats.</a:t>
            </a:r>
            <a:r>
              <a:rPr lang="fr-FR" baseline="0" dirty="0" smtClean="0"/>
              <a:t> Pas beaucoup car il n’a pas plus </a:t>
            </a:r>
            <a:r>
              <a:rPr lang="fr-FR" baseline="0" smtClean="0"/>
              <a:t>depuis longtemps.. </a:t>
            </a:r>
            <a:endParaRPr lang="fr-FR"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Préciser </a:t>
            </a:r>
            <a:r>
              <a:rPr lang="fr-FR" dirty="0" smtClean="0"/>
              <a:t>à l’oral</a:t>
            </a:r>
            <a:r>
              <a:rPr lang="fr-FR" baseline="0" dirty="0" smtClean="0"/>
              <a:t> que ce sont les moyennes et écart-types.</a:t>
            </a: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18</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Moyenne</a:t>
            </a:r>
            <a:r>
              <a:rPr lang="fr-FR" baseline="0" dirty="0" smtClean="0"/>
              <a:t> + </a:t>
            </a:r>
            <a:r>
              <a:rPr lang="fr-FR" baseline="0" dirty="0" err="1" smtClean="0"/>
              <a:t>ecart</a:t>
            </a:r>
            <a:r>
              <a:rPr lang="fr-FR" baseline="0" dirty="0" smtClean="0"/>
              <a:t> type</a:t>
            </a:r>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19</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Bien que soumis au règlement, les biocides</a:t>
            </a:r>
            <a:r>
              <a:rPr lang="fr-FR" baseline="0" dirty="0" smtClean="0"/>
              <a:t> sont très utilisé en milieu urbain et sont insuffisamment surveillés dans le milieu</a:t>
            </a:r>
            <a:endParaRPr lang="fr-FR"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20</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21</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22</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23</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24</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3</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baseline="0" dirty="0" smtClean="0">
              <a:sym typeface="Wingdings"/>
            </a:endParaRPr>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4</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5</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6</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7</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1" baseline="0" dirty="0" smtClean="0">
                <a:sym typeface="Wingdings"/>
              </a:rPr>
              <a:t>Dans la littérature, je me suis particulièrement intéressée à 3 études : CEP (eaux surf et </a:t>
            </a:r>
            <a:r>
              <a:rPr lang="fr-FR" b="1" baseline="0" dirty="0" err="1" smtClean="0">
                <a:sym typeface="Wingdings"/>
              </a:rPr>
              <a:t>sout</a:t>
            </a:r>
            <a:r>
              <a:rPr lang="fr-FR" b="1" baseline="0" dirty="0" smtClean="0">
                <a:sym typeface="Wingdings"/>
              </a:rPr>
              <a:t>), BIOTECH (</a:t>
            </a:r>
            <a:r>
              <a:rPr lang="fr-FR" b="1" baseline="0" dirty="0" err="1" smtClean="0">
                <a:sym typeface="Wingdings"/>
              </a:rPr>
              <a:t>eff</a:t>
            </a:r>
            <a:r>
              <a:rPr lang="fr-FR" b="1" baseline="0" dirty="0" smtClean="0">
                <a:sym typeface="Wingdings"/>
              </a:rPr>
              <a:t> hospitaliers) et </a:t>
            </a:r>
            <a:r>
              <a:rPr lang="fr-FR" b="1" baseline="0" dirty="0" err="1" smtClean="0">
                <a:sym typeface="Wingdings"/>
              </a:rPr>
              <a:t>Burgi</a:t>
            </a:r>
            <a:r>
              <a:rPr lang="fr-FR" b="1" baseline="0" dirty="0" smtClean="0">
                <a:sym typeface="Wingdings"/>
              </a:rPr>
              <a:t> (eaux surf).</a:t>
            </a:r>
          </a:p>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1" baseline="0" dirty="0" smtClean="0">
                <a:sym typeface="Wingdings"/>
              </a:rPr>
              <a:t>Globalement, leurs méthodes sont basées sur la probabilité de retrouver le composé dans les eaux combinée au danger qu’il représente (</a:t>
            </a:r>
            <a:r>
              <a:rPr lang="fr-FR" b="1" baseline="0" dirty="0" err="1" smtClean="0">
                <a:sym typeface="Wingdings"/>
              </a:rPr>
              <a:t>écotox</a:t>
            </a:r>
            <a:r>
              <a:rPr lang="fr-FR" b="1" baseline="0" dirty="0" smtClean="0">
                <a:sym typeface="Wingdings"/>
              </a:rPr>
              <a:t>).</a:t>
            </a:r>
          </a:p>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1" baseline="0" dirty="0" smtClean="0">
                <a:sym typeface="Wingdings"/>
              </a:rPr>
              <a:t>Les 3 études partent d’une liste de composés (recherchées dans les eaux, dans un règlement ou basé sur leur utilisation). Pour sélectionner les composés, le CEP fait des calculs de scores en fonction des plusieurs critères et dans le cas des 2 autres études, des critères sont appliqués mais il n’y a pas de calcul de scores. </a:t>
            </a:r>
          </a:p>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1" baseline="0" dirty="0" smtClean="0">
                <a:sym typeface="Wingdings"/>
              </a:rPr>
              <a:t>Ce qui permet de restreindre la liste initiale à 129 pour CEP, 8 pour BIOTECH et 22 pour </a:t>
            </a:r>
            <a:r>
              <a:rPr lang="fr-FR" b="1" baseline="0" dirty="0" err="1" smtClean="0">
                <a:sym typeface="Wingdings"/>
              </a:rPr>
              <a:t>Burgi</a:t>
            </a:r>
            <a:r>
              <a:rPr lang="fr-FR" b="1" baseline="0" dirty="0" smtClean="0">
                <a:sym typeface="Wingdings"/>
              </a:rPr>
              <a:t>.</a:t>
            </a:r>
          </a:p>
          <a:p>
            <a:pPr marL="171450" marR="0" lvl="2" indent="-171450" algn="l" defTabSz="457200" rtl="0" eaLnBrk="1" fontAlgn="auto" latinLnBrk="0" hangingPunct="1">
              <a:lnSpc>
                <a:spcPct val="100000"/>
              </a:lnSpc>
              <a:spcBef>
                <a:spcPts val="0"/>
              </a:spcBef>
              <a:spcAft>
                <a:spcPts val="0"/>
              </a:spcAft>
              <a:buClrTx/>
              <a:buSzTx/>
              <a:buFont typeface="Arial"/>
              <a:buChar char="•"/>
              <a:tabLst/>
              <a:defRPr/>
            </a:pPr>
            <a:r>
              <a:rPr lang="fr-FR" dirty="0" smtClean="0"/>
              <a:t>CEP : priorisation</a:t>
            </a:r>
            <a:r>
              <a:rPr lang="fr-FR" baseline="0" dirty="0" smtClean="0"/>
              <a:t> de micropolluants recherchés dans les eaux de surface et eaux souterraines </a:t>
            </a:r>
          </a:p>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aseline="0" dirty="0" smtClean="0"/>
              <a:t>Calcul </a:t>
            </a:r>
            <a:r>
              <a:rPr lang="fr-FR" baseline="0" dirty="0" smtClean="0"/>
              <a:t>de scores</a:t>
            </a:r>
          </a:p>
          <a:p>
            <a:pPr marL="171450" marR="0" lvl="2" indent="-171450" algn="l" defTabSz="457200" rtl="0" eaLnBrk="1" fontAlgn="auto" latinLnBrk="0" hangingPunct="1">
              <a:lnSpc>
                <a:spcPct val="100000"/>
              </a:lnSpc>
              <a:spcBef>
                <a:spcPts val="0"/>
              </a:spcBef>
              <a:spcAft>
                <a:spcPts val="0"/>
              </a:spcAft>
              <a:buClrTx/>
              <a:buSzTx/>
              <a:buFont typeface="Arial"/>
              <a:buChar char="•"/>
              <a:tabLst/>
              <a:defRPr/>
            </a:pPr>
            <a:r>
              <a:rPr lang="fr-FR" baseline="0" dirty="0" smtClean="0"/>
              <a:t>BIOTECH : Priorisation de biocides présents dans les effluents d’hôpitaux</a:t>
            </a:r>
          </a:p>
          <a:p>
            <a:pPr marL="0" marR="0" lvl="2" indent="0" algn="l" defTabSz="457200" rtl="0" eaLnBrk="1" fontAlgn="auto" latinLnBrk="0" hangingPunct="1">
              <a:lnSpc>
                <a:spcPct val="100000"/>
              </a:lnSpc>
              <a:spcBef>
                <a:spcPts val="0"/>
              </a:spcBef>
              <a:spcAft>
                <a:spcPts val="0"/>
              </a:spcAft>
              <a:buClrTx/>
              <a:buSzTx/>
              <a:buFont typeface="Arial"/>
              <a:buNone/>
              <a:tabLst/>
              <a:defRPr/>
            </a:pPr>
            <a:r>
              <a:rPr lang="fr-FR" baseline="0" dirty="0" smtClean="0"/>
              <a:t>Pertinence : quantité mise sur le marché, devenir dans les eaux et risques associés</a:t>
            </a:r>
          </a:p>
          <a:p>
            <a:pPr marL="171450" marR="0" lvl="2" indent="-171450" algn="l" defTabSz="457200" rtl="0" eaLnBrk="1" fontAlgn="auto" latinLnBrk="0" hangingPunct="1">
              <a:lnSpc>
                <a:spcPct val="100000"/>
              </a:lnSpc>
              <a:spcBef>
                <a:spcPts val="0"/>
              </a:spcBef>
              <a:spcAft>
                <a:spcPts val="0"/>
              </a:spcAft>
              <a:buClrTx/>
              <a:buSzTx/>
              <a:buFont typeface="Arial"/>
              <a:buChar char="•"/>
              <a:tabLst/>
              <a:defRPr/>
            </a:pPr>
            <a:r>
              <a:rPr lang="fr-FR" baseline="0" dirty="0" err="1" smtClean="0"/>
              <a:t>Bürgi</a:t>
            </a:r>
            <a:r>
              <a:rPr lang="fr-FR" baseline="0" dirty="0" smtClean="0"/>
              <a:t> : Priorisation de biocides dangereux pour les eaux de surfaces suisses</a:t>
            </a:r>
            <a:endParaRPr lang="fr-FR"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8</a:t>
            </a:fld>
            <a:endParaRPr lang="fr-FR"/>
          </a:p>
        </p:txBody>
      </p:sp>
    </p:spTree>
    <p:extLst>
      <p:ext uri="{BB962C8B-B14F-4D97-AF65-F5344CB8AC3E}">
        <p14:creationId xmlns:p14="http://schemas.microsoft.com/office/powerpoint/2010/main" val="403229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fr-FR" baseline="0" dirty="0" smtClean="0">
              <a:sym typeface="Wingdings"/>
            </a:endParaRPr>
          </a:p>
        </p:txBody>
      </p:sp>
      <p:sp>
        <p:nvSpPr>
          <p:cNvPr id="4" name="Espace réservé du numéro de diapositive 3"/>
          <p:cNvSpPr>
            <a:spLocks noGrp="1"/>
          </p:cNvSpPr>
          <p:nvPr>
            <p:ph type="sldNum" sz="quarter" idx="10"/>
          </p:nvPr>
        </p:nvSpPr>
        <p:spPr/>
        <p:txBody>
          <a:bodyPr/>
          <a:lstStyle/>
          <a:p>
            <a:fld id="{103862EF-A450-6B46-8DB9-87CB9F434BB5}" type="slidenum">
              <a:rPr lang="fr-FR" smtClean="0"/>
              <a:t>9</a:t>
            </a:fld>
            <a:endParaRPr lang="fr-FR"/>
          </a:p>
        </p:txBody>
      </p:sp>
    </p:spTree>
    <p:extLst>
      <p:ext uri="{BB962C8B-B14F-4D97-AF65-F5344CB8AC3E}">
        <p14:creationId xmlns:p14="http://schemas.microsoft.com/office/powerpoint/2010/main" val="403229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6986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375878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333183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143862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364318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E83FE8-1B71-5445-83EF-21CD411FEFC4}"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205820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E83FE8-1B71-5445-83EF-21CD411FEFC4}" type="datetimeFigureOut">
              <a:rPr lang="fr-FR" smtClean="0"/>
              <a:t>06/11/18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117789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4E83FE8-1B71-5445-83EF-21CD411FEFC4}" type="datetimeFigureOut">
              <a:rPr lang="fr-FR" smtClean="0"/>
              <a:t>06/11/18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53379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E83FE8-1B71-5445-83EF-21CD411FEFC4}" type="datetimeFigureOut">
              <a:rPr lang="fr-FR" smtClean="0"/>
              <a:t>06/11/18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229986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E83FE8-1B71-5445-83EF-21CD411FEFC4}"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181052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E83FE8-1B71-5445-83EF-21CD411FEFC4}"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E7FA47-F326-AC49-819A-2A6964BBE406}" type="slidenum">
              <a:rPr lang="fr-FR" smtClean="0"/>
              <a:t>‹#›</a:t>
            </a:fld>
            <a:endParaRPr lang="fr-FR"/>
          </a:p>
        </p:txBody>
      </p:sp>
    </p:spTree>
    <p:extLst>
      <p:ext uri="{BB962C8B-B14F-4D97-AF65-F5344CB8AC3E}">
        <p14:creationId xmlns:p14="http://schemas.microsoft.com/office/powerpoint/2010/main" val="1631819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3FE8-1B71-5445-83EF-21CD411FEFC4}" type="datetimeFigureOut">
              <a:rPr lang="fr-FR" smtClean="0"/>
              <a:t>06/11/18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7FA47-F326-AC49-819A-2A6964BBE406}" type="slidenum">
              <a:rPr lang="fr-FR" smtClean="0"/>
              <a:t>‹#›</a:t>
            </a:fld>
            <a:endParaRPr lang="fr-FR"/>
          </a:p>
        </p:txBody>
      </p:sp>
    </p:spTree>
    <p:extLst>
      <p:ext uri="{BB962C8B-B14F-4D97-AF65-F5344CB8AC3E}">
        <p14:creationId xmlns:p14="http://schemas.microsoft.com/office/powerpoint/2010/main" val="252696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udia.paijens@enpc.fr"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15.jpg"/><Relationship Id="rId7" Type="http://schemas.openxmlformats.org/officeDocument/2006/relationships/image" Target="../media/image16.png"/><Relationship Id="rId8" Type="http://schemas.openxmlformats.org/officeDocument/2006/relationships/image" Target="../media/image17.jp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24.jpe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5.jpeg"/><Relationship Id="rId6" Type="http://schemas.microsoft.com/office/2007/relationships/hdphoto" Target="../media/hdphoto3.wdp"/><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4.jpg"/><Relationship Id="rId10" Type="http://schemas.openxmlformats.org/officeDocument/2006/relationships/image" Target="../media/image28.png"/><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chart" Target="../charts/chart2.xml"/><Relationship Id="rId7"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image" Target="../media/image4.jpg"/><Relationship Id="rId7" Type="http://schemas.openxmlformats.org/officeDocument/2006/relationships/image" Target="../media/image3.png"/><Relationship Id="rId8" Type="http://schemas.openxmlformats.org/officeDocument/2006/relationships/chart" Target="../charts/chart4.xml"/><Relationship Id="rId9"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4.jpg"/><Relationship Id="rId6" Type="http://schemas.openxmlformats.org/officeDocument/2006/relationships/image" Target="../media/image29.png"/><Relationship Id="rId7" Type="http://schemas.openxmlformats.org/officeDocument/2006/relationships/chart" Target="../charts/chart6.xml"/><Relationship Id="rId8"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image" Target="../media/image26.jpg"/><Relationship Id="rId7" Type="http://schemas.openxmlformats.org/officeDocument/2006/relationships/image" Target="../media/image30.jpg"/><Relationship Id="rId8"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9.png"/><Relationship Id="rId6" Type="http://schemas.openxmlformats.org/officeDocument/2006/relationships/image" Target="../media/image30.jpg"/><Relationship Id="rId7" Type="http://schemas.openxmlformats.org/officeDocument/2006/relationships/image" Target="../media/image26.jpg"/><Relationship Id="rId8"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mailto:claudia.paijens@enpc.fr" TargetMode="External"/><Relationship Id="rId6" Type="http://schemas.openxmlformats.org/officeDocument/2006/relationships/image" Target="../media/image4.jpg"/><Relationship Id="rId7" Type="http://schemas.openxmlformats.org/officeDocument/2006/relationships/image" Target="../media/image3.png"/><Relationship Id="rId8" Type="http://schemas.openxmlformats.org/officeDocument/2006/relationships/image" Target="../media/image26.jpg"/><Relationship Id="rId9"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jpeg"/><Relationship Id="rId7" Type="http://schemas.microsoft.com/office/2007/relationships/hdphoto" Target="../media/hdphoto1.wdp"/><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8.pn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5079" y="1464820"/>
            <a:ext cx="8612542" cy="1470025"/>
          </a:xfrm>
        </p:spPr>
        <p:txBody>
          <a:bodyPr>
            <a:noAutofit/>
          </a:bodyPr>
          <a:lstStyle/>
          <a:p>
            <a:r>
              <a:rPr lang="fr-FR" sz="3400" dirty="0" smtClean="0"/>
              <a:t>Biocides dans les matériaux de construction : priorisation des substances et transferts vers la Seine par temps de pluie</a:t>
            </a:r>
            <a:endParaRPr lang="fr-FR" sz="3400" dirty="0"/>
          </a:p>
        </p:txBody>
      </p:sp>
      <p:sp>
        <p:nvSpPr>
          <p:cNvPr id="3" name="Sous-titre 2"/>
          <p:cNvSpPr>
            <a:spLocks noGrp="1"/>
          </p:cNvSpPr>
          <p:nvPr>
            <p:ph type="subTitle" idx="1"/>
          </p:nvPr>
        </p:nvSpPr>
        <p:spPr>
          <a:xfrm>
            <a:off x="300763" y="3273778"/>
            <a:ext cx="8538298" cy="2424861"/>
          </a:xfrm>
        </p:spPr>
        <p:txBody>
          <a:bodyPr>
            <a:normAutofit fontScale="55000" lnSpcReduction="20000"/>
          </a:bodyPr>
          <a:lstStyle/>
          <a:p>
            <a:r>
              <a:rPr lang="fr-FR" sz="3300" u="sng" dirty="0" smtClean="0">
                <a:solidFill>
                  <a:schemeClr val="tx1"/>
                </a:solidFill>
              </a:rPr>
              <a:t>Claudia Paijens</a:t>
            </a:r>
            <a:r>
              <a:rPr lang="fr-FR" sz="3300" u="sng" baseline="30000" dirty="0" smtClean="0">
                <a:solidFill>
                  <a:schemeClr val="tx1"/>
                </a:solidFill>
              </a:rPr>
              <a:t>1 </a:t>
            </a:r>
            <a:r>
              <a:rPr lang="fr-FR" sz="3300" baseline="30000" dirty="0" smtClean="0">
                <a:solidFill>
                  <a:schemeClr val="tx1"/>
                </a:solidFill>
              </a:rPr>
              <a:t>2 *</a:t>
            </a:r>
            <a:r>
              <a:rPr lang="fr-FR" sz="3300" dirty="0" smtClean="0">
                <a:solidFill>
                  <a:schemeClr val="tx1"/>
                </a:solidFill>
              </a:rPr>
              <a:t>, Adèle Bressy</a:t>
            </a:r>
            <a:r>
              <a:rPr lang="fr-FR" sz="3300" baseline="30000" dirty="0">
                <a:solidFill>
                  <a:schemeClr val="tx1"/>
                </a:solidFill>
              </a:rPr>
              <a:t>2</a:t>
            </a:r>
            <a:r>
              <a:rPr lang="fr-FR" sz="3300" dirty="0" smtClean="0">
                <a:solidFill>
                  <a:schemeClr val="tx1"/>
                </a:solidFill>
              </a:rPr>
              <a:t>, Bertrand Frère</a:t>
            </a:r>
            <a:r>
              <a:rPr lang="fr-FR" sz="3300" baseline="30000" dirty="0" smtClean="0">
                <a:solidFill>
                  <a:schemeClr val="tx1"/>
                </a:solidFill>
              </a:rPr>
              <a:t>1</a:t>
            </a:r>
            <a:r>
              <a:rPr lang="fr-FR" sz="3300" dirty="0" smtClean="0">
                <a:solidFill>
                  <a:schemeClr val="tx1"/>
                </a:solidFill>
              </a:rPr>
              <a:t>, Emilie Caupos</a:t>
            </a:r>
            <a:r>
              <a:rPr lang="fr-FR" sz="3300" baseline="30000" dirty="0" smtClean="0">
                <a:solidFill>
                  <a:schemeClr val="tx1"/>
                </a:solidFill>
              </a:rPr>
              <a:t>2</a:t>
            </a:r>
            <a:r>
              <a:rPr lang="fr-FR" sz="3300" dirty="0" smtClean="0">
                <a:solidFill>
                  <a:schemeClr val="tx1"/>
                </a:solidFill>
              </a:rPr>
              <a:t>, Romain Mailler</a:t>
            </a:r>
            <a:r>
              <a:rPr lang="fr-FR" sz="3300" baseline="30000" dirty="0" smtClean="0">
                <a:solidFill>
                  <a:schemeClr val="tx1"/>
                </a:solidFill>
              </a:rPr>
              <a:t>3</a:t>
            </a:r>
            <a:r>
              <a:rPr lang="fr-FR" sz="3300" dirty="0" smtClean="0">
                <a:solidFill>
                  <a:schemeClr val="tx1"/>
                </a:solidFill>
              </a:rPr>
              <a:t>, Vincent Rocher</a:t>
            </a:r>
            <a:r>
              <a:rPr lang="fr-FR" sz="3300" baseline="30000" dirty="0" smtClean="0">
                <a:solidFill>
                  <a:schemeClr val="tx1"/>
                </a:solidFill>
              </a:rPr>
              <a:t>3</a:t>
            </a:r>
            <a:r>
              <a:rPr lang="fr-FR" sz="3300" smtClean="0">
                <a:solidFill>
                  <a:schemeClr val="tx1"/>
                </a:solidFill>
              </a:rPr>
              <a:t>, Pascale </a:t>
            </a:r>
            <a:r>
              <a:rPr lang="fr-FR" sz="3300" dirty="0" smtClean="0">
                <a:solidFill>
                  <a:schemeClr val="tx1"/>
                </a:solidFill>
              </a:rPr>
              <a:t>Neveu</a:t>
            </a:r>
            <a:r>
              <a:rPr lang="fr-FR" sz="3300" baseline="30000" dirty="0" smtClean="0">
                <a:solidFill>
                  <a:schemeClr val="tx1"/>
                </a:solidFill>
              </a:rPr>
              <a:t>4</a:t>
            </a:r>
            <a:r>
              <a:rPr lang="fr-FR" sz="3300" dirty="0" smtClean="0">
                <a:solidFill>
                  <a:schemeClr val="tx1"/>
                </a:solidFill>
              </a:rPr>
              <a:t> &amp; Régis Moilleron</a:t>
            </a:r>
            <a:r>
              <a:rPr lang="fr-FR" sz="3300" baseline="30000" dirty="0" smtClean="0">
                <a:solidFill>
                  <a:schemeClr val="tx1"/>
                </a:solidFill>
              </a:rPr>
              <a:t>2</a:t>
            </a:r>
          </a:p>
          <a:p>
            <a:endParaRPr lang="fr-FR" sz="2900" baseline="30000" dirty="0">
              <a:solidFill>
                <a:schemeClr val="tx1"/>
              </a:solidFill>
            </a:endParaRPr>
          </a:p>
          <a:p>
            <a:endParaRPr lang="fr-FR" sz="3300" baseline="30000" dirty="0" smtClean="0">
              <a:solidFill>
                <a:schemeClr val="tx1"/>
              </a:solidFill>
            </a:endParaRPr>
          </a:p>
          <a:p>
            <a:r>
              <a:rPr lang="fr-FR" sz="2600" baseline="30000" dirty="0" smtClean="0">
                <a:solidFill>
                  <a:schemeClr val="tx1">
                    <a:lumMod val="65000"/>
                    <a:lumOff val="35000"/>
                  </a:schemeClr>
                </a:solidFill>
              </a:rPr>
              <a:t>1</a:t>
            </a:r>
            <a:r>
              <a:rPr lang="fr-FR" sz="2600" dirty="0" smtClean="0">
                <a:solidFill>
                  <a:schemeClr val="tx1">
                    <a:lumMod val="65000"/>
                    <a:lumOff val="35000"/>
                  </a:schemeClr>
                </a:solidFill>
              </a:rPr>
              <a:t> Laboratoire Central de la Préfecture de Police, Paris</a:t>
            </a:r>
          </a:p>
          <a:p>
            <a:r>
              <a:rPr lang="fr-FR" sz="2600" baseline="30000" dirty="0" smtClean="0">
                <a:solidFill>
                  <a:schemeClr val="tx1">
                    <a:lumMod val="65000"/>
                    <a:lumOff val="35000"/>
                  </a:schemeClr>
                </a:solidFill>
              </a:rPr>
              <a:t>2</a:t>
            </a:r>
            <a:r>
              <a:rPr lang="fr-FR" sz="2600" dirty="0" smtClean="0">
                <a:solidFill>
                  <a:schemeClr val="tx1">
                    <a:lumMod val="65000"/>
                    <a:lumOff val="35000"/>
                  </a:schemeClr>
                </a:solidFill>
              </a:rPr>
              <a:t> Laboratoire Eau Environnement et Systèmes Urbains (</a:t>
            </a:r>
            <a:r>
              <a:rPr lang="fr-FR" sz="2600" dirty="0" err="1" smtClean="0">
                <a:solidFill>
                  <a:schemeClr val="tx1">
                    <a:lumMod val="65000"/>
                    <a:lumOff val="35000"/>
                  </a:schemeClr>
                </a:solidFill>
              </a:rPr>
              <a:t>Leesu</a:t>
            </a:r>
            <a:r>
              <a:rPr lang="fr-FR" sz="2600" dirty="0" smtClean="0">
                <a:solidFill>
                  <a:schemeClr val="tx1">
                    <a:lumMod val="65000"/>
                    <a:lumOff val="35000"/>
                  </a:schemeClr>
                </a:solidFill>
              </a:rPr>
              <a:t> </a:t>
            </a:r>
            <a:r>
              <a:rPr lang="fr-FR" sz="2600" dirty="0">
                <a:solidFill>
                  <a:schemeClr val="tx1">
                    <a:lumMod val="65000"/>
                    <a:lumOff val="35000"/>
                  </a:schemeClr>
                </a:solidFill>
              </a:rPr>
              <a:t>UMR MA 102), Université Paris-Est Créteil, École </a:t>
            </a:r>
            <a:r>
              <a:rPr lang="fr-FR" sz="2600" dirty="0" smtClean="0">
                <a:solidFill>
                  <a:schemeClr val="tx1">
                    <a:lumMod val="65000"/>
                    <a:lumOff val="35000"/>
                  </a:schemeClr>
                </a:solidFill>
              </a:rPr>
              <a:t>des Ponts </a:t>
            </a:r>
            <a:r>
              <a:rPr lang="fr-FR" sz="2600" dirty="0" err="1">
                <a:solidFill>
                  <a:schemeClr val="tx1">
                    <a:lumMod val="65000"/>
                    <a:lumOff val="35000"/>
                  </a:schemeClr>
                </a:solidFill>
              </a:rPr>
              <a:t>ParisTech</a:t>
            </a:r>
            <a:r>
              <a:rPr lang="fr-FR" sz="2600" dirty="0">
                <a:solidFill>
                  <a:schemeClr val="tx1">
                    <a:lumMod val="65000"/>
                    <a:lumOff val="35000"/>
                  </a:schemeClr>
                </a:solidFill>
              </a:rPr>
              <a:t>, </a:t>
            </a:r>
            <a:r>
              <a:rPr lang="fr-FR" sz="2600" dirty="0" err="1">
                <a:solidFill>
                  <a:schemeClr val="tx1">
                    <a:lumMod val="65000"/>
                    <a:lumOff val="35000"/>
                  </a:schemeClr>
                </a:solidFill>
              </a:rPr>
              <a:t>AgroParisTech</a:t>
            </a:r>
            <a:r>
              <a:rPr lang="fr-FR" sz="2600" dirty="0" smtClean="0">
                <a:solidFill>
                  <a:schemeClr val="tx1">
                    <a:lumMod val="65000"/>
                    <a:lumOff val="35000"/>
                  </a:schemeClr>
                </a:solidFill>
              </a:rPr>
              <a:t>, Créteil</a:t>
            </a:r>
          </a:p>
          <a:p>
            <a:r>
              <a:rPr lang="fr-FR" sz="2500" baseline="30000" dirty="0" smtClean="0">
                <a:solidFill>
                  <a:schemeClr val="tx1">
                    <a:lumMod val="65000"/>
                    <a:lumOff val="35000"/>
                  </a:schemeClr>
                </a:solidFill>
              </a:rPr>
              <a:t>3</a:t>
            </a:r>
            <a:r>
              <a:rPr lang="fr-FR" sz="2500" dirty="0" smtClean="0">
                <a:solidFill>
                  <a:schemeClr val="tx1">
                    <a:lumMod val="65000"/>
                    <a:lumOff val="35000"/>
                  </a:schemeClr>
                </a:solidFill>
              </a:rPr>
              <a:t> </a:t>
            </a:r>
            <a:r>
              <a:rPr lang="fr-FR" sz="2500" dirty="0">
                <a:solidFill>
                  <a:schemeClr val="tx1">
                    <a:lumMod val="65000"/>
                    <a:lumOff val="35000"/>
                  </a:schemeClr>
                </a:solidFill>
              </a:rPr>
              <a:t>SIAAP, Direction de l’Innovation et de l’Environnement, 82 Avenue Kléber, 92700 Colombes, France </a:t>
            </a:r>
            <a:endParaRPr lang="fr-FR" sz="2500" dirty="0" smtClean="0">
              <a:solidFill>
                <a:schemeClr val="tx1">
                  <a:lumMod val="65000"/>
                  <a:lumOff val="35000"/>
                </a:schemeClr>
              </a:solidFill>
            </a:endParaRPr>
          </a:p>
          <a:p>
            <a:r>
              <a:rPr lang="fr-FR" sz="2500" baseline="30000" dirty="0" smtClean="0">
                <a:solidFill>
                  <a:schemeClr val="tx1">
                    <a:lumMod val="65000"/>
                    <a:lumOff val="35000"/>
                  </a:schemeClr>
                </a:solidFill>
              </a:rPr>
              <a:t>4 </a:t>
            </a:r>
            <a:r>
              <a:rPr lang="fr-FR" sz="2500" dirty="0" smtClean="0">
                <a:solidFill>
                  <a:schemeClr val="tx1">
                    <a:lumMod val="65000"/>
                    <a:lumOff val="35000"/>
                  </a:schemeClr>
                </a:solidFill>
              </a:rPr>
              <a:t>Mairie </a:t>
            </a:r>
            <a:r>
              <a:rPr lang="fr-FR" sz="2500" dirty="0">
                <a:solidFill>
                  <a:schemeClr val="tx1">
                    <a:lumMod val="65000"/>
                    <a:lumOff val="35000"/>
                  </a:schemeClr>
                </a:solidFill>
              </a:rPr>
              <a:t>de Paris, Direction de la Propreté et de L'Eau, Service Technique de l'Eau et de l'Assainissement, 27 rue du Commandeur, 75014 Paris, France </a:t>
            </a:r>
            <a:endParaRPr lang="fr-FR" sz="2500" baseline="30000" dirty="0" smtClean="0">
              <a:solidFill>
                <a:schemeClr val="tx1">
                  <a:lumMod val="65000"/>
                  <a:lumOff val="35000"/>
                </a:schemeClr>
              </a:solidFill>
            </a:endParaRPr>
          </a:p>
          <a:p>
            <a:endParaRPr lang="fr-FR" sz="2600" baseline="30000" dirty="0"/>
          </a:p>
          <a:p>
            <a:r>
              <a:rPr lang="fr-FR" sz="2000" dirty="0" smtClean="0">
                <a:solidFill>
                  <a:srgbClr val="000000"/>
                </a:solidFill>
              </a:rPr>
              <a:t>*</a:t>
            </a:r>
            <a:r>
              <a:rPr lang="fr-FR" sz="2300" dirty="0" smtClean="0">
                <a:hlinkClick r:id="rId3"/>
              </a:rPr>
              <a:t>claudia.paijens@enpc.fr</a:t>
            </a:r>
            <a:endParaRPr lang="fr-FR" sz="2300" dirty="0" smtClean="0"/>
          </a:p>
        </p:txBody>
      </p:sp>
      <p:pic>
        <p:nvPicPr>
          <p:cNvPr id="5" name="Image 4" descr="Lees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612" y="248802"/>
            <a:ext cx="3418824" cy="966453"/>
          </a:xfrm>
          <a:prstGeom prst="rect">
            <a:avLst/>
          </a:prstGeom>
        </p:spPr>
      </p:pic>
      <p:pic>
        <p:nvPicPr>
          <p:cNvPr id="6" name="Image 5" descr="logo LCPP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2" y="153217"/>
            <a:ext cx="2639479" cy="1198583"/>
          </a:xfrm>
          <a:prstGeom prst="rect">
            <a:avLst/>
          </a:prstGeom>
        </p:spPr>
      </p:pic>
      <p:grpSp>
        <p:nvGrpSpPr>
          <p:cNvPr id="11" name="Grouper 10"/>
          <p:cNvGrpSpPr/>
          <p:nvPr/>
        </p:nvGrpSpPr>
        <p:grpSpPr>
          <a:xfrm>
            <a:off x="0" y="5871760"/>
            <a:ext cx="9180000" cy="1000197"/>
            <a:chOff x="0" y="6251662"/>
            <a:chExt cx="9180000" cy="620180"/>
          </a:xfrm>
        </p:grpSpPr>
        <p:sp>
          <p:nvSpPr>
            <p:cNvPr id="7" name="Rectangle 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rectangle 7"/>
            <p:cNvSpPr/>
            <p:nvPr/>
          </p:nvSpPr>
          <p:spPr>
            <a:xfrm rot="5400000">
              <a:off x="8555547" y="6252562"/>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8"/>
            <p:cNvSpPr/>
            <p:nvPr/>
          </p:nvSpPr>
          <p:spPr>
            <a:xfrm rot="16200000">
              <a:off x="8567100" y="6258942"/>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0" name="Espace réservé du numéro de diapositive 9"/>
          <p:cNvSpPr>
            <a:spLocks noGrp="1"/>
          </p:cNvSpPr>
          <p:nvPr>
            <p:ph type="sldNum" sz="quarter" idx="12"/>
          </p:nvPr>
        </p:nvSpPr>
        <p:spPr>
          <a:xfrm>
            <a:off x="8392486" y="6472507"/>
            <a:ext cx="725690" cy="365125"/>
          </a:xfrm>
        </p:spPr>
        <p:txBody>
          <a:bodyPr/>
          <a:lstStyle/>
          <a:p>
            <a:fld id="{5055DC13-02F4-9544-AB79-6B6A4B672A35}" type="slidenum">
              <a:rPr lang="fr-FR" sz="1600" smtClean="0">
                <a:solidFill>
                  <a:schemeClr val="bg1"/>
                </a:solidFill>
              </a:rPr>
              <a:t>1</a:t>
            </a:fld>
            <a:endParaRPr lang="fr-FR" sz="1600" dirty="0">
              <a:solidFill>
                <a:schemeClr val="bg1"/>
              </a:solidFill>
            </a:endParaRPr>
          </a:p>
        </p:txBody>
      </p:sp>
      <p:sp>
        <p:nvSpPr>
          <p:cNvPr id="12" name="Rectangle 11"/>
          <p:cNvSpPr/>
          <p:nvPr/>
        </p:nvSpPr>
        <p:spPr>
          <a:xfrm>
            <a:off x="197423" y="1385018"/>
            <a:ext cx="8792019" cy="1677094"/>
          </a:xfrm>
          <a:prstGeom prst="rect">
            <a:avLst/>
          </a:prstGeom>
          <a:noFill/>
          <a:ln w="38100" cmpd="sng">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300763" y="6185513"/>
            <a:ext cx="7801159" cy="523220"/>
          </a:xfrm>
          <a:prstGeom prst="rect">
            <a:avLst/>
          </a:prstGeom>
          <a:noFill/>
        </p:spPr>
        <p:txBody>
          <a:bodyPr wrap="square" rtlCol="0">
            <a:spAutoFit/>
          </a:bodyPr>
          <a:lstStyle/>
          <a:p>
            <a:pPr algn="ctr"/>
            <a:r>
              <a:rPr lang="fr-FR" sz="2800" dirty="0" smtClean="0">
                <a:solidFill>
                  <a:srgbClr val="FFFFFF"/>
                </a:solidFill>
              </a:rPr>
              <a:t>Journées Doctorales en Hydrologie Urbaine 2018</a:t>
            </a:r>
            <a:endParaRPr lang="fr-FR" sz="2800" dirty="0">
              <a:solidFill>
                <a:srgbClr val="FFFFFF"/>
              </a:solidFill>
            </a:endParaRPr>
          </a:p>
        </p:txBody>
      </p:sp>
      <p:pic>
        <p:nvPicPr>
          <p:cNvPr id="14" name="Image 13"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3777" y="5264416"/>
            <a:ext cx="1543225" cy="462445"/>
          </a:xfrm>
          <a:prstGeom prst="rect">
            <a:avLst/>
          </a:prstGeom>
        </p:spPr>
      </p:pic>
      <p:pic>
        <p:nvPicPr>
          <p:cNvPr id="15" name="Image 14" descr="850_400_logo-mairieparis_1513854608.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3857" y="4970579"/>
            <a:ext cx="2331545" cy="1097198"/>
          </a:xfrm>
          <a:prstGeom prst="rect">
            <a:avLst/>
          </a:prstGeom>
        </p:spPr>
      </p:pic>
    </p:spTree>
    <p:extLst>
      <p:ext uri="{BB962C8B-B14F-4D97-AF65-F5344CB8AC3E}">
        <p14:creationId xmlns:p14="http://schemas.microsoft.com/office/powerpoint/2010/main" val="4297506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10</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10</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Sélection des biocides</a:t>
            </a:r>
            <a:endParaRPr lang="fr-FR" cap="small" dirty="0"/>
          </a:p>
        </p:txBody>
      </p:sp>
      <p:sp>
        <p:nvSpPr>
          <p:cNvPr id="33" name="Rectangle 3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riangle rectangle 33"/>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829980097"/>
              </p:ext>
            </p:extLst>
          </p:nvPr>
        </p:nvGraphicFramePr>
        <p:xfrm>
          <a:off x="258708" y="824252"/>
          <a:ext cx="8635998" cy="5532098"/>
        </p:xfrm>
        <a:graphic>
          <a:graphicData uri="http://schemas.openxmlformats.org/drawingml/2006/table">
            <a:tbl>
              <a:tblPr>
                <a:tableStyleId>{E8B1032C-EA38-4F05-BA0D-38AFFFC7BED3}</a:tableStyleId>
              </a:tblPr>
              <a:tblGrid>
                <a:gridCol w="1975554"/>
                <a:gridCol w="1552222"/>
                <a:gridCol w="1467555"/>
                <a:gridCol w="1552223"/>
                <a:gridCol w="1128889"/>
                <a:gridCol w="959555"/>
              </a:tblGrid>
              <a:tr h="223977">
                <a:tc>
                  <a:txBody>
                    <a:bodyPr/>
                    <a:lstStyle/>
                    <a:p>
                      <a:pPr algn="ctr" fontAlgn="ctr"/>
                      <a:r>
                        <a:rPr lang="fr-FR" sz="1600" b="1" u="none" strike="noStrike" dirty="0">
                          <a:effectLst/>
                        </a:rPr>
                        <a:t>Biocides</a:t>
                      </a:r>
                      <a:endParaRPr lang="fr-FR" sz="1600" b="1" i="0" u="none" strike="noStrike" dirty="0">
                        <a:solidFill>
                          <a:srgbClr val="000000"/>
                        </a:solidFill>
                        <a:effectLst/>
                        <a:latin typeface="Arial"/>
                      </a:endParaRPr>
                    </a:p>
                  </a:txBody>
                  <a:tcPr marL="7619" marR="7619" marT="7619" marB="0" anchor="ctr">
                    <a:lnB w="12700" cap="flat" cmpd="sng" algn="ctr">
                      <a:solidFill>
                        <a:srgbClr val="E46C0A"/>
                      </a:solidFill>
                      <a:prstDash val="solid"/>
                      <a:round/>
                      <a:headEnd type="none" w="med" len="med"/>
                      <a:tailEnd type="none" w="med" len="med"/>
                    </a:lnB>
                  </a:tcPr>
                </a:tc>
                <a:tc>
                  <a:txBody>
                    <a:bodyPr/>
                    <a:lstStyle/>
                    <a:p>
                      <a:pPr algn="ctr" fontAlgn="ctr"/>
                      <a:r>
                        <a:rPr lang="fr-FR" sz="1600" b="1" u="none" strike="noStrike" dirty="0">
                          <a:effectLst/>
                        </a:rPr>
                        <a:t>Score émissions</a:t>
                      </a:r>
                      <a:endParaRPr lang="fr-FR" sz="1600" b="1" i="0" u="none" strike="noStrike" dirty="0">
                        <a:solidFill>
                          <a:srgbClr val="000000"/>
                        </a:solidFill>
                        <a:effectLst/>
                        <a:latin typeface="Arial"/>
                      </a:endParaRPr>
                    </a:p>
                  </a:txBody>
                  <a:tcPr marL="7619" marR="7619" marT="7619" marB="0" anchor="ctr">
                    <a:lnB w="12700" cap="flat" cmpd="sng" algn="ctr">
                      <a:solidFill>
                        <a:srgbClr val="E46C0A"/>
                      </a:solidFill>
                      <a:prstDash val="solid"/>
                      <a:round/>
                      <a:headEnd type="none" w="med" len="med"/>
                      <a:tailEnd type="none" w="med" len="med"/>
                    </a:lnB>
                  </a:tcPr>
                </a:tc>
                <a:tc>
                  <a:txBody>
                    <a:bodyPr/>
                    <a:lstStyle/>
                    <a:p>
                      <a:pPr algn="ctr" fontAlgn="ctr"/>
                      <a:r>
                        <a:rPr lang="fr-FR" sz="1600" b="1" u="none" strike="noStrike">
                          <a:effectLst/>
                        </a:rPr>
                        <a:t>Score exposition</a:t>
                      </a:r>
                      <a:endParaRPr lang="fr-FR" sz="1600" b="1" i="0" u="none" strike="noStrike">
                        <a:solidFill>
                          <a:srgbClr val="000000"/>
                        </a:solidFill>
                        <a:effectLst/>
                        <a:latin typeface="Arial"/>
                      </a:endParaRPr>
                    </a:p>
                  </a:txBody>
                  <a:tcPr marL="7619" marR="7619" marT="7619" marB="0" anchor="ctr">
                    <a:lnB w="12700" cap="flat" cmpd="sng" algn="ctr">
                      <a:solidFill>
                        <a:srgbClr val="E46C0A"/>
                      </a:solidFill>
                      <a:prstDash val="solid"/>
                      <a:round/>
                      <a:headEnd type="none" w="med" len="med"/>
                      <a:tailEnd type="none" w="med" len="med"/>
                    </a:lnB>
                  </a:tcPr>
                </a:tc>
                <a:tc>
                  <a:txBody>
                    <a:bodyPr/>
                    <a:lstStyle/>
                    <a:p>
                      <a:pPr algn="ctr" fontAlgn="ctr"/>
                      <a:r>
                        <a:rPr lang="fr-FR" sz="1600" b="1" u="none" strike="noStrike">
                          <a:effectLst/>
                        </a:rPr>
                        <a:t>Score écotoxicité</a:t>
                      </a:r>
                      <a:endParaRPr lang="fr-FR" sz="1600" b="1" i="0" u="none" strike="noStrike">
                        <a:solidFill>
                          <a:srgbClr val="000000"/>
                        </a:solidFill>
                        <a:effectLst/>
                        <a:latin typeface="Arial"/>
                      </a:endParaRPr>
                    </a:p>
                  </a:txBody>
                  <a:tcPr marL="7619" marR="7619" marT="7619" marB="0" anchor="ctr">
                    <a:lnB w="12700" cap="flat" cmpd="sng" algn="ctr">
                      <a:solidFill>
                        <a:srgbClr val="E46C0A"/>
                      </a:solidFill>
                      <a:prstDash val="solid"/>
                      <a:round/>
                      <a:headEnd type="none" w="med" len="med"/>
                      <a:tailEnd type="none" w="med" len="med"/>
                    </a:lnB>
                  </a:tcPr>
                </a:tc>
                <a:tc>
                  <a:txBody>
                    <a:bodyPr/>
                    <a:lstStyle/>
                    <a:p>
                      <a:pPr algn="ctr" fontAlgn="ctr"/>
                      <a:r>
                        <a:rPr lang="fr-FR" sz="1600" b="1" u="none" strike="noStrike">
                          <a:effectLst/>
                        </a:rPr>
                        <a:t>Score final</a:t>
                      </a:r>
                      <a:endParaRPr lang="fr-FR" sz="1600" b="1" i="0" u="none" strike="noStrike">
                        <a:solidFill>
                          <a:srgbClr val="000000"/>
                        </a:solidFill>
                        <a:effectLst/>
                        <a:latin typeface="Arial"/>
                      </a:endParaRPr>
                    </a:p>
                  </a:txBody>
                  <a:tcPr marL="7619" marR="7619" marT="7619" marB="0" anchor="ctr">
                    <a:lnB w="12700" cap="flat" cmpd="sng" algn="ctr">
                      <a:solidFill>
                        <a:srgbClr val="E46C0A"/>
                      </a:solidFill>
                      <a:prstDash val="solid"/>
                      <a:round/>
                      <a:headEnd type="none" w="med" len="med"/>
                      <a:tailEnd type="none" w="med" len="med"/>
                    </a:lnB>
                  </a:tcPr>
                </a:tc>
                <a:tc>
                  <a:txBody>
                    <a:bodyPr/>
                    <a:lstStyle/>
                    <a:p>
                      <a:pPr algn="ctr" fontAlgn="ctr"/>
                      <a:r>
                        <a:rPr lang="fr-FR" sz="1600" b="1" u="none" strike="noStrike" dirty="0">
                          <a:effectLst/>
                        </a:rPr>
                        <a:t>Catégorie</a:t>
                      </a:r>
                      <a:endParaRPr lang="fr-FR" sz="1600" b="1" i="0" u="none" strike="noStrike" dirty="0">
                        <a:solidFill>
                          <a:srgbClr val="000000"/>
                        </a:solidFill>
                        <a:effectLst/>
                        <a:latin typeface="Arial"/>
                      </a:endParaRPr>
                    </a:p>
                  </a:txBody>
                  <a:tcPr marL="7619" marR="7619" marT="7619" marB="0" anchor="ctr"/>
                </a:tc>
              </a:tr>
              <a:tr h="199310">
                <a:tc>
                  <a:txBody>
                    <a:bodyPr/>
                    <a:lstStyle/>
                    <a:p>
                      <a:pPr algn="ctr" fontAlgn="ctr"/>
                      <a:r>
                        <a:rPr lang="fr-FR" sz="1600" u="none" strike="noStrike" dirty="0" smtClean="0">
                          <a:effectLst/>
                        </a:rPr>
                        <a:t>OIT</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30</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28,7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22,1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80,8</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7">
                  <a:txBody>
                    <a:bodyPr/>
                    <a:lstStyle/>
                    <a:p>
                      <a:pPr algn="ctr" fontAlgn="ctr"/>
                      <a:r>
                        <a:rPr lang="fr-FR" sz="1600" u="none" strike="noStrike" dirty="0">
                          <a:effectLst/>
                        </a:rPr>
                        <a:t>I</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solidFill>
                      <a:srgbClr val="FCE8D3"/>
                    </a:solidFill>
                  </a:tcPr>
                </a:tc>
              </a:tr>
              <a:tr h="211666">
                <a:tc>
                  <a:txBody>
                    <a:bodyPr/>
                    <a:lstStyle/>
                    <a:p>
                      <a:pPr algn="ctr" fontAlgn="ctr"/>
                      <a:r>
                        <a:rPr lang="fr-FR" sz="1600" u="none" strike="noStrike" dirty="0" smtClean="0">
                          <a:effectLst/>
                        </a:rPr>
                        <a:t>DCOIT</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30</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17,1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23,6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70,7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223977">
                <a:tc>
                  <a:txBody>
                    <a:bodyPr/>
                    <a:lstStyle/>
                    <a:p>
                      <a:pPr algn="ctr" fontAlgn="ctr"/>
                      <a:r>
                        <a:rPr lang="fr-FR" sz="1600" u="none" strike="noStrike">
                          <a:effectLst/>
                        </a:rPr>
                        <a:t>Thiabendazole</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26,1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23,4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19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68,5</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143345">
                <a:tc>
                  <a:txBody>
                    <a:bodyPr/>
                    <a:lstStyle/>
                    <a:p>
                      <a:pPr algn="ctr" fontAlgn="ctr"/>
                      <a:r>
                        <a:rPr lang="fr-FR" sz="1600" u="none" strike="noStrike" dirty="0" err="1">
                          <a:effectLst/>
                        </a:rPr>
                        <a:t>Isoproturon</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25,1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27,7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13,7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66,5</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143345">
                <a:tc>
                  <a:txBody>
                    <a:bodyPr/>
                    <a:lstStyle/>
                    <a:p>
                      <a:pPr algn="ctr" fontAlgn="ctr"/>
                      <a:r>
                        <a:rPr lang="fr-FR" sz="1600" u="none" strike="noStrike" dirty="0" err="1">
                          <a:effectLst/>
                        </a:rPr>
                        <a:t>Perméthrine</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16,7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21</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26,7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64,4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223977">
                <a:tc>
                  <a:txBody>
                    <a:bodyPr/>
                    <a:lstStyle/>
                    <a:p>
                      <a:pPr algn="ctr" fontAlgn="ctr"/>
                      <a:r>
                        <a:rPr lang="fr-FR" sz="1600" u="none" strike="noStrike" dirty="0" smtClean="0">
                          <a:effectLst/>
                        </a:rPr>
                        <a:t>BIT</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11,9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a:effectLst/>
                        </a:rPr>
                        <a:t>30</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a:effectLst/>
                        </a:rPr>
                        <a:t>22</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63,9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143345">
                <a:tc>
                  <a:txBody>
                    <a:bodyPr/>
                    <a:lstStyle/>
                    <a:p>
                      <a:pPr algn="ctr" fontAlgn="ctr"/>
                      <a:r>
                        <a:rPr lang="fr-FR" sz="1600" u="none" strike="noStrike">
                          <a:effectLst/>
                        </a:rPr>
                        <a:t>Diuron</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14,6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28,3</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18,3</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61,2</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tr>
              <a:tr h="179994">
                <a:tc>
                  <a:txBody>
                    <a:bodyPr/>
                    <a:lstStyle/>
                    <a:p>
                      <a:pPr algn="ctr" fontAlgn="ctr"/>
                      <a:r>
                        <a:rPr lang="fr-FR" sz="1600" u="none" strike="noStrike" dirty="0" smtClean="0">
                          <a:effectLst/>
                        </a:rPr>
                        <a:t>IPBC</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12,9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24,4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21,7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59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rowSpan="6">
                  <a:txBody>
                    <a:bodyPr/>
                    <a:lstStyle/>
                    <a:p>
                      <a:pPr algn="ctr" fontAlgn="ctr"/>
                      <a:r>
                        <a:rPr lang="fr-FR" sz="1600" u="none" strike="noStrike" dirty="0">
                          <a:effectLst/>
                        </a:rPr>
                        <a:t>II</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tcPr>
                </a:tc>
              </a:tr>
              <a:tr h="0">
                <a:tc>
                  <a:txBody>
                    <a:bodyPr/>
                    <a:lstStyle/>
                    <a:p>
                      <a:pPr algn="ctr" fontAlgn="ctr"/>
                      <a:r>
                        <a:rPr lang="fr-FR" sz="1600" u="none" strike="noStrike" dirty="0" smtClean="0">
                          <a:effectLst/>
                        </a:rPr>
                        <a:t>DDAC</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26,4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10,7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19,2</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56,3</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208218">
                <a:tc>
                  <a:txBody>
                    <a:bodyPr/>
                    <a:lstStyle/>
                    <a:p>
                      <a:pPr algn="ctr" fontAlgn="ctr"/>
                      <a:r>
                        <a:rPr lang="fr-FR" sz="1600" u="none" strike="noStrike" dirty="0" smtClean="0">
                          <a:effectLst/>
                        </a:rPr>
                        <a:t>MIT</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16,8</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53,8</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223977">
                <a:tc>
                  <a:txBody>
                    <a:bodyPr/>
                    <a:lstStyle/>
                    <a:p>
                      <a:pPr algn="ctr" fontAlgn="ctr"/>
                      <a:r>
                        <a:rPr lang="fr-FR" sz="1600" u="none" strike="noStrike">
                          <a:effectLst/>
                        </a:rPr>
                        <a:t>Terbuthylazine</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21,5</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18,3</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12,8</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52,6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143345">
                <a:tc>
                  <a:txBody>
                    <a:bodyPr/>
                    <a:lstStyle/>
                    <a:p>
                      <a:pPr algn="ctr" fontAlgn="ctr"/>
                      <a:r>
                        <a:rPr lang="fr-FR" sz="1600" u="none" strike="noStrike" dirty="0" err="1">
                          <a:effectLst/>
                        </a:rPr>
                        <a:t>Bronopol</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18</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16,6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51,6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143345">
                <a:tc>
                  <a:txBody>
                    <a:bodyPr/>
                    <a:lstStyle/>
                    <a:p>
                      <a:pPr algn="ctr" fontAlgn="ctr"/>
                      <a:r>
                        <a:rPr lang="fr-FR" sz="1600" u="none" strike="noStrike">
                          <a:effectLst/>
                        </a:rPr>
                        <a:t>Terbutryne</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a:effectLst/>
                        </a:rPr>
                        <a:t>14,3</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23,2</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13,5</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51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E46C0A"/>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tr>
              <a:tr h="223977">
                <a:tc>
                  <a:txBody>
                    <a:bodyPr/>
                    <a:lstStyle/>
                    <a:p>
                      <a:pPr algn="ctr" fontAlgn="ctr"/>
                      <a:r>
                        <a:rPr lang="fr-FR" sz="1600" u="none" strike="noStrike" dirty="0" err="1">
                          <a:effectLst/>
                        </a:rPr>
                        <a:t>Carbendazime</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10,9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48,9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8D3"/>
                    </a:solidFill>
                  </a:tcPr>
                </a:tc>
                <a:tc rowSpan="6">
                  <a:txBody>
                    <a:bodyPr/>
                    <a:lstStyle/>
                    <a:p>
                      <a:pPr algn="ctr" fontAlgn="ctr"/>
                      <a:r>
                        <a:rPr lang="fr-FR" sz="1600" u="none" strike="noStrike" dirty="0">
                          <a:effectLst/>
                        </a:rPr>
                        <a:t>III</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solidFill>
                      <a:srgbClr val="FCE8D3"/>
                    </a:solidFill>
                  </a:tcPr>
                </a:tc>
              </a:tr>
              <a:tr h="143345">
                <a:tc>
                  <a:txBody>
                    <a:bodyPr/>
                    <a:lstStyle/>
                    <a:p>
                      <a:pPr algn="ctr" fontAlgn="ctr"/>
                      <a:r>
                        <a:rPr lang="fr-FR" sz="1600" u="none" strike="noStrike" dirty="0" err="1">
                          <a:effectLst/>
                        </a:rPr>
                        <a:t>Mécoprop</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28,5</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15,7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3,1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47,3</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208216">
                <a:tc>
                  <a:txBody>
                    <a:bodyPr/>
                    <a:lstStyle/>
                    <a:p>
                      <a:pPr algn="ctr" fontAlgn="ctr"/>
                      <a:r>
                        <a:rPr lang="fr-FR" sz="1600" u="none" strike="noStrike" dirty="0" smtClean="0">
                          <a:effectLst/>
                        </a:rPr>
                        <a:t>CMIT</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7,2</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18,5</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46,7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143345">
                <a:tc>
                  <a:txBody>
                    <a:bodyPr/>
                    <a:lstStyle/>
                    <a:p>
                      <a:pPr algn="ctr" fontAlgn="ctr"/>
                      <a:r>
                        <a:rPr lang="fr-FR" sz="1600" u="none" strike="noStrike" dirty="0" err="1">
                          <a:effectLst/>
                        </a:rPr>
                        <a:t>Cybutryne</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8,6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10,9</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23,2</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45,7</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CE8D3"/>
                    </a:solidFill>
                  </a:tcPr>
                </a:tc>
                <a:tc vMerge="1">
                  <a:txBody>
                    <a:bodyPr/>
                    <a:lstStyle/>
                    <a:p>
                      <a:endParaRPr lang="fr-FR"/>
                    </a:p>
                  </a:txBody>
                  <a:tcPr/>
                </a:tc>
              </a:tr>
              <a:tr h="246945">
                <a:tc>
                  <a:txBody>
                    <a:bodyPr/>
                    <a:lstStyle/>
                    <a:p>
                      <a:pPr algn="ctr" fontAlgn="ctr"/>
                      <a:r>
                        <a:rPr lang="fr-FR" sz="1400" u="none" strike="noStrike" dirty="0" err="1" smtClean="0">
                          <a:effectLst/>
                        </a:rPr>
                        <a:t>Benzalkoniums</a:t>
                      </a:r>
                      <a:r>
                        <a:rPr lang="fr-FR" sz="1400" u="none" strike="noStrike" dirty="0" smtClean="0">
                          <a:effectLst/>
                        </a:rPr>
                        <a:t> (C12-C18)</a:t>
                      </a:r>
                      <a:endParaRPr lang="fr-FR" sz="14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22,4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11,5</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dirty="0">
                          <a:effectLst/>
                        </a:rPr>
                        <a:t>7,2</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fr-FR" sz="1600" u="none" strike="noStrike">
                          <a:effectLst/>
                        </a:rPr>
                        <a:t>41,1</a:t>
                      </a:r>
                      <a:endParaRPr lang="fr-FR" sz="1600" b="0" i="0" u="none" strike="noStrike">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fr-FR"/>
                    </a:p>
                  </a:txBody>
                  <a:tcPr/>
                </a:tc>
              </a:tr>
              <a:tr h="223977">
                <a:tc>
                  <a:txBody>
                    <a:bodyPr/>
                    <a:lstStyle/>
                    <a:p>
                      <a:pPr algn="ctr" fontAlgn="ctr"/>
                      <a:r>
                        <a:rPr lang="fr-FR" sz="1600" u="none" strike="noStrike" dirty="0" err="1">
                          <a:effectLst/>
                        </a:rPr>
                        <a:t>Tébuconazole</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23,6</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9,4</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7,1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CE8D3"/>
                    </a:solidFill>
                  </a:tcPr>
                </a:tc>
                <a:tc>
                  <a:txBody>
                    <a:bodyPr/>
                    <a:lstStyle/>
                    <a:p>
                      <a:pPr algn="ctr" fontAlgn="ctr"/>
                      <a:r>
                        <a:rPr lang="fr-FR" sz="1600" u="none" strike="noStrike" dirty="0">
                          <a:effectLst/>
                        </a:rPr>
                        <a:t>40,1</a:t>
                      </a:r>
                      <a:endParaRPr lang="fr-FR" sz="1600" b="0" i="0" u="none" strike="noStrike" dirty="0">
                        <a:solidFill>
                          <a:srgbClr val="000000"/>
                        </a:solidFill>
                        <a:effectLst/>
                        <a:latin typeface="Arial"/>
                      </a:endParaRPr>
                    </a:p>
                  </a:txBody>
                  <a:tcPr marL="7619" marR="7619" marT="7619" marB="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mpd="sng">
                      <a:noFill/>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rgbClr val="FCE8D3"/>
                    </a:solidFill>
                  </a:tcPr>
                </a:tc>
                <a:tc vMerge="1">
                  <a:txBody>
                    <a:bodyPr/>
                    <a:lstStyle/>
                    <a:p>
                      <a:endParaRPr lang="fr-FR"/>
                    </a:p>
                  </a:txBody>
                  <a:tcPr/>
                </a:tc>
              </a:tr>
              <a:tr h="223977">
                <a:tc>
                  <a:txBody>
                    <a:bodyPr/>
                    <a:lstStyle/>
                    <a:p>
                      <a:pPr algn="ctr" fontAlgn="ctr"/>
                      <a:r>
                        <a:rPr lang="fr-FR" sz="1600" u="none" strike="noStrike" dirty="0" err="1">
                          <a:effectLst/>
                        </a:rPr>
                        <a:t>Pyrithione</a:t>
                      </a:r>
                      <a:r>
                        <a:rPr lang="fr-FR" sz="1600" u="none" strike="noStrike" dirty="0">
                          <a:effectLst/>
                        </a:rPr>
                        <a:t> de zinc</a:t>
                      </a:r>
                      <a:endParaRPr lang="fr-FR" sz="1600" b="0" i="0" u="none" strike="noStrike" dirty="0">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solidFill>
                        <a:srgbClr val="F79646">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4,2</a:t>
                      </a:r>
                      <a:endParaRPr lang="fr-FR" sz="1600" b="0" i="0" u="none" strike="noStrike" dirty="0">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solidFill>
                        <a:srgbClr val="F79646">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3,5</a:t>
                      </a:r>
                      <a:endParaRPr lang="fr-FR" sz="1600" b="0" i="0" u="none" strike="noStrike" dirty="0">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solidFill>
                        <a:srgbClr val="F79646">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a:effectLst/>
                        </a:rPr>
                        <a:t>25,8</a:t>
                      </a:r>
                      <a:endParaRPr lang="fr-FR" sz="1600" b="0" i="0" u="none" strike="noStrike">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solidFill>
                        <a:srgbClr val="F79646">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u="none" strike="noStrike" dirty="0">
                          <a:effectLst/>
                        </a:rPr>
                        <a:t>33,5</a:t>
                      </a:r>
                      <a:endParaRPr lang="fr-FR" sz="1600" b="0" i="0" u="none" strike="noStrike" dirty="0">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solidFill>
                        <a:srgbClr val="F79646">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fr-FR" sz="1600" u="none" strike="noStrike" dirty="0">
                          <a:effectLst/>
                        </a:rPr>
                        <a:t>IV</a:t>
                      </a:r>
                      <a:endParaRPr lang="fr-FR" sz="1600" b="0" i="0" u="none" strike="noStrike" dirty="0">
                        <a:solidFill>
                          <a:srgbClr val="000000"/>
                        </a:solidFill>
                        <a:effectLst/>
                        <a:latin typeface="Arial"/>
                      </a:endParaRPr>
                    </a:p>
                  </a:txBody>
                  <a:tcPr marL="7619" marR="7619" marT="7619" marB="0" anchor="ctr">
                    <a:lnL w="12700" cap="flat" cmpd="sng" algn="ctr">
                      <a:solidFill>
                        <a:srgbClr val="F79646">
                          <a:lumMod val="75000"/>
                        </a:srgbClr>
                      </a:solidFill>
                      <a:prstDash val="solid"/>
                      <a:round/>
                      <a:headEnd type="none" w="med" len="med"/>
                      <a:tailEnd type="none" w="med" len="med"/>
                    </a:lnL>
                    <a:solidFill>
                      <a:schemeClr val="bg1"/>
                    </a:solidFill>
                  </a:tcPr>
                </a:tc>
              </a:tr>
              <a:tr h="223977">
                <a:tc>
                  <a:txBody>
                    <a:bodyPr/>
                    <a:lstStyle/>
                    <a:p>
                      <a:pPr algn="ctr" fontAlgn="ctr"/>
                      <a:r>
                        <a:rPr lang="fr-FR" sz="1600" b="0" i="0" u="none" strike="noStrike" dirty="0" err="1" smtClean="0">
                          <a:solidFill>
                            <a:srgbClr val="000000"/>
                          </a:solidFill>
                          <a:effectLst/>
                          <a:latin typeface="Calibri"/>
                          <a:cs typeface="Calibri"/>
                        </a:rPr>
                        <a:t>Propiconazole</a:t>
                      </a:r>
                      <a:endParaRPr lang="fr-FR" sz="1600" b="0" i="0" u="none" strike="noStrike" dirty="0">
                        <a:solidFill>
                          <a:srgbClr val="000000"/>
                        </a:solidFill>
                        <a:effectLst/>
                        <a:latin typeface="Calibri"/>
                        <a:cs typeface="Calibri"/>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fr-FR" sz="1600" b="0" i="0" u="none" strike="noStrike" dirty="0" smtClean="0">
                          <a:solidFill>
                            <a:srgbClr val="000000"/>
                          </a:solidFill>
                          <a:effectLst/>
                          <a:latin typeface="Calibri"/>
                          <a:cs typeface="Calibri"/>
                        </a:rPr>
                        <a:t>10,4</a:t>
                      </a:r>
                      <a:endParaRPr lang="fr-FR" sz="1600" b="0" i="0" u="none" strike="noStrike" dirty="0">
                        <a:solidFill>
                          <a:srgbClr val="000000"/>
                        </a:solidFill>
                        <a:effectLst/>
                        <a:latin typeface="Calibri"/>
                        <a:cs typeface="Calibri"/>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fr-FR" sz="1600" b="0" i="0" u="none" strike="noStrike" dirty="0" smtClean="0">
                          <a:solidFill>
                            <a:srgbClr val="000000"/>
                          </a:solidFill>
                          <a:effectLst/>
                          <a:latin typeface="Calibri"/>
                          <a:cs typeface="Calibri"/>
                        </a:rPr>
                        <a:t>8,2</a:t>
                      </a:r>
                      <a:endParaRPr lang="fr-FR" sz="1600" b="0" i="0" u="none" strike="noStrike" dirty="0">
                        <a:solidFill>
                          <a:srgbClr val="000000"/>
                        </a:solidFill>
                        <a:effectLst/>
                        <a:latin typeface="Calibri"/>
                        <a:cs typeface="Calibri"/>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fr-FR" sz="1600" b="0" i="0" u="none" strike="noStrike" dirty="0" smtClean="0">
                          <a:solidFill>
                            <a:srgbClr val="000000"/>
                          </a:solidFill>
                          <a:effectLst/>
                          <a:latin typeface="Calibri"/>
                          <a:cs typeface="Calibri"/>
                        </a:rPr>
                        <a:t>7,5</a:t>
                      </a:r>
                      <a:endParaRPr lang="fr-FR" sz="1600" b="0" i="0" u="none" strike="noStrike" dirty="0">
                        <a:solidFill>
                          <a:srgbClr val="000000"/>
                        </a:solidFill>
                        <a:effectLst/>
                        <a:latin typeface="Calibri"/>
                        <a:cs typeface="Calibri"/>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fr-FR" sz="1600" b="0" i="0" u="none" strike="noStrike" dirty="0" smtClean="0">
                          <a:solidFill>
                            <a:srgbClr val="000000"/>
                          </a:solidFill>
                          <a:effectLst/>
                          <a:latin typeface="Calibri"/>
                          <a:cs typeface="Calibri"/>
                        </a:rPr>
                        <a:t>26,1</a:t>
                      </a:r>
                      <a:endParaRPr lang="fr-FR" sz="1600" b="0" i="0" u="none" strike="noStrike" dirty="0">
                        <a:solidFill>
                          <a:srgbClr val="000000"/>
                        </a:solidFill>
                        <a:effectLst/>
                        <a:latin typeface="Calibri"/>
                        <a:cs typeface="Calibri"/>
                      </a:endParaRPr>
                    </a:p>
                  </a:txBody>
                  <a:tcPr marL="7619" marR="7619" marT="7619" marB="0" anchor="ctr">
                    <a:lnL w="12700" cap="flat" cmpd="sng" algn="ctr">
                      <a:solidFill>
                        <a:srgbClr val="F79646">
                          <a:lumMod val="75000"/>
                        </a:srgbClr>
                      </a:solidFill>
                      <a:prstDash val="solid"/>
                      <a:round/>
                      <a:headEnd type="none" w="med" len="med"/>
                      <a:tailEnd type="none" w="med" len="med"/>
                    </a:lnL>
                    <a:lnR w="12700" cap="flat" cmpd="sng" algn="ctr">
                      <a:solidFill>
                        <a:srgbClr val="F79646">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646">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fontAlgn="ctr"/>
                      <a:endParaRPr lang="fr-FR" sz="1600" b="0" i="0" u="none" strike="noStrike" dirty="0">
                        <a:solidFill>
                          <a:srgbClr val="000000"/>
                        </a:solidFill>
                        <a:effectLst/>
                        <a:latin typeface="Calibri"/>
                        <a:cs typeface="Calibri"/>
                      </a:endParaRPr>
                    </a:p>
                  </a:txBody>
                  <a:tcPr marL="7619" marR="7619" marT="7619" marB="0" anchor="ctr"/>
                </a:tc>
              </a:tr>
            </a:tbl>
          </a:graphicData>
        </a:graphic>
      </p:graphicFrame>
      <p:grpSp>
        <p:nvGrpSpPr>
          <p:cNvPr id="32" name="Grouper 31"/>
          <p:cNvGrpSpPr/>
          <p:nvPr/>
        </p:nvGrpSpPr>
        <p:grpSpPr>
          <a:xfrm>
            <a:off x="254002" y="2328334"/>
            <a:ext cx="5003777" cy="2269066"/>
            <a:chOff x="282224" y="2384778"/>
            <a:chExt cx="5003777" cy="2269066"/>
          </a:xfrm>
        </p:grpSpPr>
        <p:sp>
          <p:nvSpPr>
            <p:cNvPr id="22" name="Rectangle 21"/>
            <p:cNvSpPr/>
            <p:nvPr/>
          </p:nvSpPr>
          <p:spPr>
            <a:xfrm>
              <a:off x="282224" y="2635956"/>
              <a:ext cx="1989665"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FF"/>
                </a:solidFill>
              </a:endParaRPr>
            </a:p>
          </p:txBody>
        </p:sp>
        <p:grpSp>
          <p:nvGrpSpPr>
            <p:cNvPr id="20" name="Grouper 19"/>
            <p:cNvGrpSpPr/>
            <p:nvPr/>
          </p:nvGrpSpPr>
          <p:grpSpPr>
            <a:xfrm>
              <a:off x="282224" y="2384778"/>
              <a:ext cx="5003777" cy="2269066"/>
              <a:chOff x="282224" y="2384778"/>
              <a:chExt cx="5003777" cy="2269066"/>
            </a:xfrm>
          </p:grpSpPr>
          <p:sp>
            <p:nvSpPr>
              <p:cNvPr id="21" name="Rectangle 20"/>
              <p:cNvSpPr/>
              <p:nvPr/>
            </p:nvSpPr>
            <p:spPr>
              <a:xfrm>
                <a:off x="282224" y="2396067"/>
                <a:ext cx="1989665"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FF"/>
                  </a:solidFill>
                </a:endParaRPr>
              </a:p>
            </p:txBody>
          </p:sp>
          <p:sp>
            <p:nvSpPr>
              <p:cNvPr id="23" name="Rectangle 22"/>
              <p:cNvSpPr/>
              <p:nvPr/>
            </p:nvSpPr>
            <p:spPr>
              <a:xfrm>
                <a:off x="282224" y="4399844"/>
                <a:ext cx="1989665"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FF"/>
                  </a:solidFill>
                </a:endParaRPr>
              </a:p>
            </p:txBody>
          </p:sp>
          <p:sp>
            <p:nvSpPr>
              <p:cNvPr id="24" name="Rectangle 23"/>
              <p:cNvSpPr/>
              <p:nvPr/>
            </p:nvSpPr>
            <p:spPr>
              <a:xfrm>
                <a:off x="282224" y="2898423"/>
                <a:ext cx="1989665"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FF"/>
                  </a:solidFill>
                </a:endParaRPr>
              </a:p>
            </p:txBody>
          </p:sp>
          <p:sp>
            <p:nvSpPr>
              <p:cNvPr id="25" name="Rectangle 24"/>
              <p:cNvSpPr/>
              <p:nvPr/>
            </p:nvSpPr>
            <p:spPr>
              <a:xfrm>
                <a:off x="282224" y="4145844"/>
                <a:ext cx="1989665"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FF"/>
                  </a:solidFill>
                </a:endParaRPr>
              </a:p>
            </p:txBody>
          </p:sp>
          <p:sp>
            <p:nvSpPr>
              <p:cNvPr id="26" name="Rectangle 25"/>
              <p:cNvSpPr/>
              <p:nvPr/>
            </p:nvSpPr>
            <p:spPr>
              <a:xfrm>
                <a:off x="3810001" y="2384778"/>
                <a:ext cx="1475998"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3810001" y="2635956"/>
                <a:ext cx="1476000"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p:cNvSpPr/>
              <p:nvPr/>
            </p:nvSpPr>
            <p:spPr>
              <a:xfrm>
                <a:off x="3810001" y="2889956"/>
                <a:ext cx="1476000"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p:cNvSpPr/>
              <p:nvPr/>
            </p:nvSpPr>
            <p:spPr>
              <a:xfrm>
                <a:off x="3810001" y="4137377"/>
                <a:ext cx="1476000"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3810001" y="4391377"/>
                <a:ext cx="1476000" cy="254000"/>
              </a:xfrm>
              <a:prstGeom prst="rect">
                <a:avLst/>
              </a:prstGeom>
              <a:noFill/>
              <a:ln w="127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35" name="Triangle rectangle 34"/>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10</a:t>
            </a:fld>
            <a:endParaRPr lang="fr-FR" sz="1600" dirty="0">
              <a:solidFill>
                <a:schemeClr val="bg1"/>
              </a:solidFill>
            </a:endParaRPr>
          </a:p>
        </p:txBody>
      </p:sp>
      <p:grpSp>
        <p:nvGrpSpPr>
          <p:cNvPr id="2" name="Grouper 1"/>
          <p:cNvGrpSpPr/>
          <p:nvPr/>
        </p:nvGrpSpPr>
        <p:grpSpPr>
          <a:xfrm>
            <a:off x="268112" y="1329269"/>
            <a:ext cx="3527778" cy="4524020"/>
            <a:chOff x="282223" y="1385713"/>
            <a:chExt cx="3527778" cy="4524020"/>
          </a:xfrm>
        </p:grpSpPr>
        <p:sp>
          <p:nvSpPr>
            <p:cNvPr id="38" name="Rectangle 37"/>
            <p:cNvSpPr/>
            <p:nvPr/>
          </p:nvSpPr>
          <p:spPr>
            <a:xfrm>
              <a:off x="282223" y="4653844"/>
              <a:ext cx="3527778" cy="254000"/>
            </a:xfrm>
            <a:prstGeom prst="rect">
              <a:avLst/>
            </a:prstGeom>
            <a:noFill/>
            <a:ln w="12700"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38"/>
            <p:cNvSpPr/>
            <p:nvPr/>
          </p:nvSpPr>
          <p:spPr>
            <a:xfrm>
              <a:off x="282224" y="5401733"/>
              <a:ext cx="3527777" cy="254000"/>
            </a:xfrm>
            <a:prstGeom prst="rect">
              <a:avLst/>
            </a:prstGeom>
            <a:noFill/>
            <a:ln w="12700"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Rectangle 39"/>
            <p:cNvSpPr/>
            <p:nvPr/>
          </p:nvSpPr>
          <p:spPr>
            <a:xfrm>
              <a:off x="282224" y="5655733"/>
              <a:ext cx="3527777" cy="254000"/>
            </a:xfrm>
            <a:prstGeom prst="rect">
              <a:avLst/>
            </a:prstGeom>
            <a:noFill/>
            <a:ln w="12700"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Rectangle 40"/>
            <p:cNvSpPr/>
            <p:nvPr/>
          </p:nvSpPr>
          <p:spPr>
            <a:xfrm>
              <a:off x="282223" y="3152423"/>
              <a:ext cx="3527778" cy="254000"/>
            </a:xfrm>
            <a:prstGeom prst="rect">
              <a:avLst/>
            </a:prstGeom>
            <a:noFill/>
            <a:ln w="12700"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Rectangle 41"/>
            <p:cNvSpPr/>
            <p:nvPr/>
          </p:nvSpPr>
          <p:spPr>
            <a:xfrm>
              <a:off x="282223" y="1385713"/>
              <a:ext cx="3527777" cy="254000"/>
            </a:xfrm>
            <a:prstGeom prst="rect">
              <a:avLst/>
            </a:prstGeom>
            <a:noFill/>
            <a:ln w="12700"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3" name="Grouper 12"/>
          <p:cNvGrpSpPr/>
          <p:nvPr/>
        </p:nvGrpSpPr>
        <p:grpSpPr>
          <a:xfrm>
            <a:off x="254002" y="2071512"/>
            <a:ext cx="6561665" cy="4027017"/>
            <a:chOff x="282224" y="2142067"/>
            <a:chExt cx="6561665" cy="4027017"/>
          </a:xfrm>
        </p:grpSpPr>
        <p:sp>
          <p:nvSpPr>
            <p:cNvPr id="12" name="Rectangle 11"/>
            <p:cNvSpPr/>
            <p:nvPr/>
          </p:nvSpPr>
          <p:spPr>
            <a:xfrm>
              <a:off x="282224" y="2144889"/>
              <a:ext cx="1989665"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5277556" y="2142067"/>
              <a:ext cx="1566333"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282224" y="5147733"/>
              <a:ext cx="1989665"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282224" y="5915084"/>
              <a:ext cx="1989665"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5277556" y="5147733"/>
              <a:ext cx="1566333"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5277556" y="5915084"/>
              <a:ext cx="1566333" cy="254000"/>
            </a:xfrm>
            <a:prstGeom prst="rect">
              <a:avLst/>
            </a:prstGeom>
            <a:noFill/>
            <a:ln w="127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4330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11</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11</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Sélection des biocides</a:t>
            </a:r>
            <a:endParaRPr lang="fr-FR" cap="small" dirty="0"/>
          </a:p>
        </p:txBody>
      </p:sp>
      <p:grpSp>
        <p:nvGrpSpPr>
          <p:cNvPr id="13" name="Grouper 12"/>
          <p:cNvGrpSpPr/>
          <p:nvPr/>
        </p:nvGrpSpPr>
        <p:grpSpPr>
          <a:xfrm>
            <a:off x="384308" y="1846080"/>
            <a:ext cx="8485969" cy="2544170"/>
            <a:chOff x="40107" y="1625910"/>
            <a:chExt cx="7992003" cy="2106786"/>
          </a:xfrm>
        </p:grpSpPr>
        <p:grpSp>
          <p:nvGrpSpPr>
            <p:cNvPr id="15" name="Grouper 14"/>
            <p:cNvGrpSpPr/>
            <p:nvPr/>
          </p:nvGrpSpPr>
          <p:grpSpPr>
            <a:xfrm>
              <a:off x="40107" y="1670084"/>
              <a:ext cx="1564232" cy="2062612"/>
              <a:chOff x="139494" y="1670084"/>
              <a:chExt cx="1564232" cy="2062612"/>
            </a:xfrm>
          </p:grpSpPr>
          <p:sp>
            <p:nvSpPr>
              <p:cNvPr id="28" name="ZoneTexte 27"/>
              <p:cNvSpPr txBox="1"/>
              <p:nvPr/>
            </p:nvSpPr>
            <p:spPr>
              <a:xfrm>
                <a:off x="139494" y="1670084"/>
                <a:ext cx="1564232" cy="1503702"/>
              </a:xfrm>
              <a:prstGeom prst="rect">
                <a:avLst/>
              </a:prstGeom>
              <a:noFill/>
            </p:spPr>
            <p:txBody>
              <a:bodyPr wrap="square" rtlCol="0">
                <a:spAutoFit/>
              </a:bodyPr>
              <a:lstStyle/>
              <a:p>
                <a:pPr algn="ctr"/>
                <a:r>
                  <a:rPr lang="fr-FR" sz="1600" b="1" dirty="0" err="1" smtClean="0"/>
                  <a:t>Isothiazolinones</a:t>
                </a:r>
                <a:endParaRPr lang="fr-FR" sz="1600" b="1" dirty="0" smtClean="0"/>
              </a:p>
              <a:p>
                <a:pPr algn="ctr"/>
                <a:endParaRPr lang="fr-FR" sz="1600" dirty="0" smtClean="0"/>
              </a:p>
              <a:p>
                <a:pPr algn="ctr"/>
                <a:r>
                  <a:rPr lang="fr-FR" sz="1600" dirty="0" smtClean="0"/>
                  <a:t>MIT</a:t>
                </a:r>
              </a:p>
              <a:p>
                <a:pPr algn="ctr"/>
                <a:r>
                  <a:rPr lang="fr-FR" sz="1600" dirty="0" smtClean="0"/>
                  <a:t>CMIT</a:t>
                </a:r>
              </a:p>
              <a:p>
                <a:pPr algn="ctr"/>
                <a:r>
                  <a:rPr lang="fr-FR" sz="1600" dirty="0" smtClean="0"/>
                  <a:t>BIT</a:t>
                </a:r>
              </a:p>
              <a:p>
                <a:pPr algn="ctr"/>
                <a:r>
                  <a:rPr lang="fr-FR" sz="1600" dirty="0" smtClean="0"/>
                  <a:t>OIT</a:t>
                </a:r>
              </a:p>
              <a:p>
                <a:pPr algn="ctr"/>
                <a:r>
                  <a:rPr lang="fr-FR" sz="1600" dirty="0" smtClean="0"/>
                  <a:t>DCOIT</a:t>
                </a:r>
                <a:endParaRPr lang="fr-FR" sz="1600" dirty="0"/>
              </a:p>
            </p:txBody>
          </p:sp>
          <p:sp>
            <p:nvSpPr>
              <p:cNvPr id="29" name="Rectangle à coins arrondis 28"/>
              <p:cNvSpPr/>
              <p:nvPr/>
            </p:nvSpPr>
            <p:spPr>
              <a:xfrm>
                <a:off x="203306" y="1689652"/>
                <a:ext cx="1453211" cy="2043044"/>
              </a:xfrm>
              <a:prstGeom prst="roundRect">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6" name="Grouper 15"/>
            <p:cNvGrpSpPr/>
            <p:nvPr/>
          </p:nvGrpSpPr>
          <p:grpSpPr>
            <a:xfrm>
              <a:off x="1688403" y="1661836"/>
              <a:ext cx="1476000" cy="2048773"/>
              <a:chOff x="203306" y="1683923"/>
              <a:chExt cx="1476000" cy="2048773"/>
            </a:xfrm>
          </p:grpSpPr>
          <p:sp>
            <p:nvSpPr>
              <p:cNvPr id="26" name="ZoneTexte 25"/>
              <p:cNvSpPr txBox="1"/>
              <p:nvPr/>
            </p:nvSpPr>
            <p:spPr>
              <a:xfrm>
                <a:off x="203306" y="1683923"/>
                <a:ext cx="1476000" cy="892027"/>
              </a:xfrm>
              <a:prstGeom prst="rect">
                <a:avLst/>
              </a:prstGeom>
              <a:noFill/>
            </p:spPr>
            <p:txBody>
              <a:bodyPr wrap="square" rtlCol="0">
                <a:spAutoFit/>
              </a:bodyPr>
              <a:lstStyle/>
              <a:p>
                <a:pPr algn="ctr"/>
                <a:r>
                  <a:rPr lang="fr-FR" sz="1600" b="1" dirty="0" smtClean="0"/>
                  <a:t>Carbamates</a:t>
                </a:r>
              </a:p>
              <a:p>
                <a:pPr algn="ctr"/>
                <a:endParaRPr lang="fr-FR" sz="1600" dirty="0" smtClean="0"/>
              </a:p>
              <a:p>
                <a:pPr algn="ctr"/>
                <a:r>
                  <a:rPr lang="fr-FR" sz="1600" dirty="0" err="1" smtClean="0"/>
                  <a:t>Carbendazime</a:t>
                </a:r>
                <a:endParaRPr lang="fr-FR" sz="1600" dirty="0" smtClean="0"/>
              </a:p>
              <a:p>
                <a:pPr algn="ctr"/>
                <a:r>
                  <a:rPr lang="fr-FR" sz="1600" dirty="0" smtClean="0"/>
                  <a:t>IPBC</a:t>
                </a:r>
                <a:endParaRPr lang="fr-FR" sz="1600" dirty="0"/>
              </a:p>
            </p:txBody>
          </p:sp>
          <p:sp>
            <p:nvSpPr>
              <p:cNvPr id="27" name="Rectangle à coins arrondis 26"/>
              <p:cNvSpPr/>
              <p:nvPr/>
            </p:nvSpPr>
            <p:spPr>
              <a:xfrm>
                <a:off x="203306" y="1689652"/>
                <a:ext cx="1476000" cy="2043044"/>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7" name="Grouper 16"/>
            <p:cNvGrpSpPr/>
            <p:nvPr/>
          </p:nvGrpSpPr>
          <p:grpSpPr>
            <a:xfrm>
              <a:off x="3304330" y="1647997"/>
              <a:ext cx="1476000" cy="2062612"/>
              <a:chOff x="203306" y="1670084"/>
              <a:chExt cx="1476000" cy="2062612"/>
            </a:xfrm>
          </p:grpSpPr>
          <p:sp>
            <p:nvSpPr>
              <p:cNvPr id="24" name="ZoneTexte 23"/>
              <p:cNvSpPr txBox="1"/>
              <p:nvPr/>
            </p:nvSpPr>
            <p:spPr>
              <a:xfrm>
                <a:off x="203306" y="1670084"/>
                <a:ext cx="1476000" cy="892027"/>
              </a:xfrm>
              <a:prstGeom prst="rect">
                <a:avLst/>
              </a:prstGeom>
              <a:noFill/>
            </p:spPr>
            <p:txBody>
              <a:bodyPr wrap="square" rtlCol="0">
                <a:spAutoFit/>
              </a:bodyPr>
              <a:lstStyle/>
              <a:p>
                <a:pPr algn="ctr"/>
                <a:r>
                  <a:rPr lang="fr-FR" sz="1600" b="1" dirty="0" err="1" smtClean="0"/>
                  <a:t>Phénylurées</a:t>
                </a:r>
                <a:endParaRPr lang="fr-FR" sz="1600" b="1" dirty="0" smtClean="0"/>
              </a:p>
              <a:p>
                <a:pPr algn="ctr"/>
                <a:endParaRPr lang="fr-FR" sz="1600" dirty="0" smtClean="0"/>
              </a:p>
              <a:p>
                <a:pPr algn="ctr"/>
                <a:r>
                  <a:rPr lang="fr-FR" sz="1600" dirty="0" err="1" smtClean="0"/>
                  <a:t>Diuron</a:t>
                </a:r>
                <a:endParaRPr lang="fr-FR" sz="1600" dirty="0" smtClean="0"/>
              </a:p>
              <a:p>
                <a:pPr algn="ctr"/>
                <a:r>
                  <a:rPr lang="fr-FR" sz="1600" dirty="0" err="1" smtClean="0"/>
                  <a:t>Isoproturon</a:t>
                </a:r>
                <a:endParaRPr lang="fr-FR" sz="1600" dirty="0"/>
              </a:p>
            </p:txBody>
          </p:sp>
          <p:sp>
            <p:nvSpPr>
              <p:cNvPr id="25" name="Rectangle à coins arrondis 24"/>
              <p:cNvSpPr/>
              <p:nvPr/>
            </p:nvSpPr>
            <p:spPr>
              <a:xfrm>
                <a:off x="203306" y="1689652"/>
                <a:ext cx="1476000" cy="2043044"/>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nvGrpSpPr>
            <p:cNvPr id="18" name="Grouper 17"/>
            <p:cNvGrpSpPr/>
            <p:nvPr/>
          </p:nvGrpSpPr>
          <p:grpSpPr>
            <a:xfrm>
              <a:off x="4927710" y="1634158"/>
              <a:ext cx="1476000" cy="2076451"/>
              <a:chOff x="203306" y="1656245"/>
              <a:chExt cx="1774432" cy="2076451"/>
            </a:xfrm>
          </p:grpSpPr>
          <p:sp>
            <p:nvSpPr>
              <p:cNvPr id="22" name="ZoneTexte 21"/>
              <p:cNvSpPr txBox="1"/>
              <p:nvPr/>
            </p:nvSpPr>
            <p:spPr>
              <a:xfrm>
                <a:off x="203306" y="1656245"/>
                <a:ext cx="1774432" cy="1095918"/>
              </a:xfrm>
              <a:prstGeom prst="rect">
                <a:avLst/>
              </a:prstGeom>
              <a:noFill/>
            </p:spPr>
            <p:txBody>
              <a:bodyPr wrap="square" rtlCol="0">
                <a:spAutoFit/>
              </a:bodyPr>
              <a:lstStyle/>
              <a:p>
                <a:pPr algn="ctr"/>
                <a:r>
                  <a:rPr lang="fr-FR" sz="1600" b="1" dirty="0" err="1" smtClean="0"/>
                  <a:t>Triazines</a:t>
                </a:r>
                <a:endParaRPr lang="fr-FR" sz="1600" b="1" dirty="0" smtClean="0"/>
              </a:p>
              <a:p>
                <a:pPr algn="ctr"/>
                <a:endParaRPr lang="fr-FR" sz="1600" dirty="0" smtClean="0"/>
              </a:p>
              <a:p>
                <a:pPr algn="ctr"/>
                <a:r>
                  <a:rPr lang="fr-FR" sz="1600" dirty="0" err="1" smtClean="0"/>
                  <a:t>Terbuthylazine</a:t>
                </a:r>
                <a:endParaRPr lang="fr-FR" sz="1600" dirty="0" smtClean="0"/>
              </a:p>
              <a:p>
                <a:pPr algn="ctr"/>
                <a:r>
                  <a:rPr lang="fr-FR" sz="1600" dirty="0" err="1" smtClean="0"/>
                  <a:t>Terbutryne</a:t>
                </a:r>
                <a:endParaRPr lang="fr-FR" sz="1600" dirty="0" smtClean="0"/>
              </a:p>
              <a:p>
                <a:pPr algn="ctr"/>
                <a:r>
                  <a:rPr lang="fr-FR" sz="1600" dirty="0" err="1" smtClean="0"/>
                  <a:t>Cybutryne</a:t>
                </a:r>
                <a:endParaRPr lang="fr-FR" sz="1600" dirty="0"/>
              </a:p>
            </p:txBody>
          </p:sp>
          <p:sp>
            <p:nvSpPr>
              <p:cNvPr id="23" name="Rectangle à coins arrondis 22"/>
              <p:cNvSpPr/>
              <p:nvPr/>
            </p:nvSpPr>
            <p:spPr>
              <a:xfrm>
                <a:off x="203306" y="1689652"/>
                <a:ext cx="1774432" cy="2043044"/>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9" name="Grouper 18"/>
            <p:cNvGrpSpPr/>
            <p:nvPr/>
          </p:nvGrpSpPr>
          <p:grpSpPr>
            <a:xfrm>
              <a:off x="6556110" y="1625910"/>
              <a:ext cx="1476000" cy="2062612"/>
              <a:chOff x="203306" y="1670084"/>
              <a:chExt cx="1774432" cy="2062612"/>
            </a:xfrm>
          </p:grpSpPr>
          <p:sp>
            <p:nvSpPr>
              <p:cNvPr id="20" name="ZoneTexte 19"/>
              <p:cNvSpPr txBox="1"/>
              <p:nvPr/>
            </p:nvSpPr>
            <p:spPr>
              <a:xfrm>
                <a:off x="203306" y="1670084"/>
                <a:ext cx="1774432" cy="1299810"/>
              </a:xfrm>
              <a:prstGeom prst="rect">
                <a:avLst/>
              </a:prstGeom>
              <a:noFill/>
            </p:spPr>
            <p:txBody>
              <a:bodyPr wrap="square" rtlCol="0">
                <a:spAutoFit/>
              </a:bodyPr>
              <a:lstStyle/>
              <a:p>
                <a:pPr algn="ctr"/>
                <a:r>
                  <a:rPr lang="fr-FR" sz="1600" b="1" dirty="0" smtClean="0"/>
                  <a:t>Ammoniums quaternaires</a:t>
                </a:r>
              </a:p>
              <a:p>
                <a:pPr algn="ctr"/>
                <a:endParaRPr lang="fr-FR" sz="1600" dirty="0" smtClean="0"/>
              </a:p>
              <a:p>
                <a:pPr algn="ctr"/>
                <a:r>
                  <a:rPr lang="fr-FR" sz="1600" dirty="0" err="1" smtClean="0"/>
                  <a:t>Benzalkoniums</a:t>
                </a:r>
                <a:r>
                  <a:rPr lang="fr-FR" sz="1600" dirty="0" smtClean="0"/>
                  <a:t> (C12-C16)</a:t>
                </a:r>
              </a:p>
              <a:p>
                <a:pPr algn="ctr"/>
                <a:endParaRPr lang="fr-FR" sz="1600" dirty="0"/>
              </a:p>
            </p:txBody>
          </p:sp>
          <p:sp>
            <p:nvSpPr>
              <p:cNvPr id="21" name="Rectangle à coins arrondis 20"/>
              <p:cNvSpPr/>
              <p:nvPr/>
            </p:nvSpPr>
            <p:spPr>
              <a:xfrm>
                <a:off x="203306" y="1689652"/>
                <a:ext cx="1774432" cy="2043044"/>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30" name="Grouper 29"/>
          <p:cNvGrpSpPr/>
          <p:nvPr/>
        </p:nvGrpSpPr>
        <p:grpSpPr>
          <a:xfrm>
            <a:off x="1007832" y="4465505"/>
            <a:ext cx="3271958" cy="829125"/>
            <a:chOff x="2211568" y="3975653"/>
            <a:chExt cx="4720866" cy="686585"/>
          </a:xfrm>
        </p:grpSpPr>
        <p:sp>
          <p:nvSpPr>
            <p:cNvPr id="32" name="ZoneTexte 31"/>
            <p:cNvSpPr txBox="1"/>
            <p:nvPr/>
          </p:nvSpPr>
          <p:spPr>
            <a:xfrm>
              <a:off x="2211569" y="3975653"/>
              <a:ext cx="3886794" cy="598932"/>
            </a:xfrm>
            <a:prstGeom prst="rect">
              <a:avLst/>
            </a:prstGeom>
            <a:noFill/>
          </p:spPr>
          <p:txBody>
            <a:bodyPr wrap="square" rtlCol="0">
              <a:spAutoFit/>
            </a:bodyPr>
            <a:lstStyle/>
            <a:p>
              <a:pPr algn="ctr"/>
              <a:r>
                <a:rPr lang="fr-FR" sz="1600" b="1" dirty="0" err="1" smtClean="0"/>
                <a:t>Azoles</a:t>
              </a:r>
              <a:endParaRPr lang="fr-FR" sz="1100" b="1" dirty="0" smtClean="0"/>
            </a:p>
            <a:p>
              <a:pPr algn="ctr"/>
              <a:endParaRPr lang="fr-FR" sz="900" b="1" dirty="0" smtClean="0"/>
            </a:p>
            <a:p>
              <a:pPr algn="ctr"/>
              <a:r>
                <a:rPr lang="fr-FR" sz="1600" dirty="0" err="1" smtClean="0"/>
                <a:t>Tébuconazole</a:t>
              </a:r>
              <a:r>
                <a:rPr lang="fr-FR" sz="1600" dirty="0" smtClean="0"/>
                <a:t>, </a:t>
              </a:r>
              <a:r>
                <a:rPr lang="fr-FR" sz="1600" dirty="0" err="1" smtClean="0"/>
                <a:t>thiabendazole</a:t>
              </a:r>
              <a:endParaRPr lang="fr-FR" sz="1600" dirty="0"/>
            </a:p>
          </p:txBody>
        </p:sp>
        <p:sp>
          <p:nvSpPr>
            <p:cNvPr id="33" name="Rectangle à coins arrondis 32"/>
            <p:cNvSpPr/>
            <p:nvPr/>
          </p:nvSpPr>
          <p:spPr>
            <a:xfrm>
              <a:off x="2211568" y="3975653"/>
              <a:ext cx="4720866" cy="686585"/>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4" name="Image 33" descr="MIT.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8148" y="3539844"/>
            <a:ext cx="925013" cy="827886"/>
          </a:xfrm>
          <a:prstGeom prst="rect">
            <a:avLst/>
          </a:prstGeom>
        </p:spPr>
      </p:pic>
      <p:pic>
        <p:nvPicPr>
          <p:cNvPr id="35" name="Image 34" descr="carbendazim.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34031" y="3539844"/>
            <a:ext cx="1442788" cy="634827"/>
          </a:xfrm>
          <a:prstGeom prst="rect">
            <a:avLst/>
          </a:prstGeom>
        </p:spPr>
      </p:pic>
      <p:pic>
        <p:nvPicPr>
          <p:cNvPr id="36" name="Image 35" descr="diuron.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51399" y="3539844"/>
            <a:ext cx="1360275" cy="682847"/>
          </a:xfrm>
          <a:prstGeom prst="rect">
            <a:avLst/>
          </a:prstGeom>
        </p:spPr>
      </p:pic>
      <p:pic>
        <p:nvPicPr>
          <p:cNvPr id="37" name="Image 36" descr="terbutryn.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637913" y="3462373"/>
            <a:ext cx="1486846" cy="768203"/>
          </a:xfrm>
          <a:prstGeom prst="rect">
            <a:avLst/>
          </a:prstGeom>
        </p:spPr>
      </p:pic>
      <p:pic>
        <p:nvPicPr>
          <p:cNvPr id="38" name="Image 37" descr="benzalkonium.pn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8936" y="3462373"/>
            <a:ext cx="1848373" cy="822186"/>
          </a:xfrm>
          <a:prstGeom prst="rect">
            <a:avLst/>
          </a:prstGeom>
        </p:spPr>
      </p:pic>
      <p:grpSp>
        <p:nvGrpSpPr>
          <p:cNvPr id="39" name="Grouper 38"/>
          <p:cNvGrpSpPr/>
          <p:nvPr/>
        </p:nvGrpSpPr>
        <p:grpSpPr>
          <a:xfrm>
            <a:off x="4956674" y="4452679"/>
            <a:ext cx="3354503" cy="829123"/>
            <a:chOff x="2045182" y="3975653"/>
            <a:chExt cx="4833994" cy="686583"/>
          </a:xfrm>
        </p:grpSpPr>
        <p:sp>
          <p:nvSpPr>
            <p:cNvPr id="40" name="ZoneTexte 39"/>
            <p:cNvSpPr txBox="1"/>
            <p:nvPr/>
          </p:nvSpPr>
          <p:spPr>
            <a:xfrm>
              <a:off x="2045182" y="3989778"/>
              <a:ext cx="3214850" cy="611675"/>
            </a:xfrm>
            <a:prstGeom prst="rect">
              <a:avLst/>
            </a:prstGeom>
            <a:noFill/>
          </p:spPr>
          <p:txBody>
            <a:bodyPr wrap="square" rtlCol="0">
              <a:spAutoFit/>
            </a:bodyPr>
            <a:lstStyle/>
            <a:p>
              <a:pPr algn="ctr"/>
              <a:r>
                <a:rPr lang="fr-FR" sz="1600" b="1" dirty="0" err="1" smtClean="0"/>
                <a:t>Phénoxy</a:t>
              </a:r>
              <a:r>
                <a:rPr lang="fr-FR" sz="1600" b="1" dirty="0" smtClean="0"/>
                <a:t> acide</a:t>
              </a:r>
            </a:p>
            <a:p>
              <a:pPr algn="ctr"/>
              <a:endParaRPr lang="fr-FR" sz="900" dirty="0" smtClean="0"/>
            </a:p>
            <a:p>
              <a:pPr algn="ctr"/>
              <a:r>
                <a:rPr lang="fr-FR" sz="1600" dirty="0" err="1" smtClean="0"/>
                <a:t>Mécoprop</a:t>
              </a:r>
              <a:endParaRPr lang="fr-FR" sz="1600" dirty="0"/>
            </a:p>
          </p:txBody>
        </p:sp>
        <p:sp>
          <p:nvSpPr>
            <p:cNvPr id="41" name="Rectangle à coins arrondis 40"/>
            <p:cNvSpPr/>
            <p:nvPr/>
          </p:nvSpPr>
          <p:spPr>
            <a:xfrm>
              <a:off x="2211568" y="3975653"/>
              <a:ext cx="4667608" cy="686583"/>
            </a:xfrm>
            <a:prstGeom prst="roundRect">
              <a:avLst/>
            </a:prstGeom>
            <a:noFill/>
            <a:ln w="28575" cmpd="sng">
              <a:solidFill>
                <a:srgbClr val="9BBB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42" name="Image 41" descr="Mecoprop-2D-skeletal.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39883" y="4473992"/>
            <a:ext cx="1454322" cy="807810"/>
          </a:xfrm>
          <a:prstGeom prst="rect">
            <a:avLst/>
          </a:prstGeom>
        </p:spPr>
      </p:pic>
      <p:pic>
        <p:nvPicPr>
          <p:cNvPr id="43" name="Image 42" descr="Tebuconazole.svg.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58274" y="4425913"/>
            <a:ext cx="1508688" cy="839836"/>
          </a:xfrm>
          <a:prstGeom prst="rect">
            <a:avLst/>
          </a:prstGeom>
        </p:spPr>
      </p:pic>
      <p:sp>
        <p:nvSpPr>
          <p:cNvPr id="3" name="ZoneTexte 2"/>
          <p:cNvSpPr txBox="1"/>
          <p:nvPr/>
        </p:nvSpPr>
        <p:spPr>
          <a:xfrm>
            <a:off x="384308" y="1087680"/>
            <a:ext cx="8114274" cy="523220"/>
          </a:xfrm>
          <a:prstGeom prst="rect">
            <a:avLst/>
          </a:prstGeom>
          <a:noFill/>
        </p:spPr>
        <p:txBody>
          <a:bodyPr wrap="square" rtlCol="0">
            <a:spAutoFit/>
          </a:bodyPr>
          <a:lstStyle/>
          <a:p>
            <a:pPr algn="ctr"/>
            <a:r>
              <a:rPr lang="fr-FR" sz="2800" cap="small" dirty="0" smtClean="0"/>
              <a:t>18 biocides sélectionnés</a:t>
            </a:r>
            <a:endParaRPr lang="fr-FR" sz="2800" cap="small" dirty="0"/>
          </a:p>
        </p:txBody>
      </p:sp>
      <p:sp>
        <p:nvSpPr>
          <p:cNvPr id="44" name="Rectangle 43"/>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Triangle rectangle 44"/>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Triangle rectangle 45"/>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11</a:t>
            </a:fld>
            <a:endParaRPr lang="fr-FR" sz="1600" dirty="0">
              <a:solidFill>
                <a:schemeClr val="bg1"/>
              </a:solidFill>
            </a:endParaRPr>
          </a:p>
        </p:txBody>
      </p:sp>
    </p:spTree>
    <p:extLst>
      <p:ext uri="{BB962C8B-B14F-4D97-AF65-F5344CB8AC3E}">
        <p14:creationId xmlns:p14="http://schemas.microsoft.com/office/powerpoint/2010/main" val="3408992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12</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12</a:t>
            </a:fld>
            <a:endParaRPr lang="fr-FR" sz="1600" dirty="0">
              <a:solidFill>
                <a:schemeClr val="bg1"/>
              </a:solidFill>
            </a:endParaRPr>
          </a:p>
        </p:txBody>
      </p:sp>
      <p:sp>
        <p:nvSpPr>
          <p:cNvPr id="35" name="Espace réservé du contenu 12"/>
          <p:cNvSpPr>
            <a:spLocks noGrp="1"/>
          </p:cNvSpPr>
          <p:nvPr>
            <p:ph idx="1"/>
          </p:nvPr>
        </p:nvSpPr>
        <p:spPr>
          <a:xfrm>
            <a:off x="457200" y="2735218"/>
            <a:ext cx="8229600" cy="641765"/>
          </a:xfrm>
        </p:spPr>
        <p:txBody>
          <a:bodyPr>
            <a:noAutofit/>
          </a:bodyPr>
          <a:lstStyle/>
          <a:p>
            <a:pPr marL="0" indent="0" algn="ctr">
              <a:buNone/>
            </a:pPr>
            <a:r>
              <a:rPr lang="fr-FR" sz="4400" b="1" cap="small" dirty="0" smtClean="0"/>
              <a:t>Analyse des biocides</a:t>
            </a: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12</a:t>
              </a:fld>
              <a:endParaRPr lang="fr-FR" sz="1600" dirty="0">
                <a:solidFill>
                  <a:schemeClr val="bg1"/>
                </a:solidFill>
              </a:endParaRPr>
            </a:p>
          </p:txBody>
        </p:sp>
      </p:grpSp>
    </p:spTree>
    <p:extLst>
      <p:ext uri="{BB962C8B-B14F-4D97-AF65-F5344CB8AC3E}">
        <p14:creationId xmlns:p14="http://schemas.microsoft.com/office/powerpoint/2010/main" val="24782937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13</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13</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Analyse</a:t>
            </a:r>
            <a:endParaRPr lang="fr-FR" cap="small" dirty="0"/>
          </a:p>
        </p:txBody>
      </p:sp>
      <p:grpSp>
        <p:nvGrpSpPr>
          <p:cNvPr id="13" name="Grouper 12"/>
          <p:cNvGrpSpPr/>
          <p:nvPr/>
        </p:nvGrpSpPr>
        <p:grpSpPr>
          <a:xfrm>
            <a:off x="201527" y="1237759"/>
            <a:ext cx="8795055" cy="4892254"/>
            <a:chOff x="781782" y="1041700"/>
            <a:chExt cx="7553562" cy="4229860"/>
          </a:xfrm>
        </p:grpSpPr>
        <p:grpSp>
          <p:nvGrpSpPr>
            <p:cNvPr id="15" name="Grouper 14"/>
            <p:cNvGrpSpPr/>
            <p:nvPr/>
          </p:nvGrpSpPr>
          <p:grpSpPr>
            <a:xfrm>
              <a:off x="1484481" y="4750192"/>
              <a:ext cx="6191212" cy="521368"/>
              <a:chOff x="1332081" y="1429486"/>
              <a:chExt cx="6191212" cy="521368"/>
            </a:xfrm>
          </p:grpSpPr>
          <p:sp>
            <p:nvSpPr>
              <p:cNvPr id="42" name="Rectangle à coins arrondis 41"/>
              <p:cNvSpPr/>
              <p:nvPr/>
            </p:nvSpPr>
            <p:spPr>
              <a:xfrm>
                <a:off x="1431365" y="1429486"/>
                <a:ext cx="5976470" cy="521368"/>
              </a:xfrm>
              <a:prstGeom prst="roundRect">
                <a:avLst/>
              </a:prstGeom>
              <a:noFill/>
              <a:ln w="28575" cmpd="sng">
                <a:solidFill>
                  <a:srgbClr val="5CB3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43" name="ZoneTexte 42"/>
              <p:cNvSpPr txBox="1"/>
              <p:nvPr/>
            </p:nvSpPr>
            <p:spPr>
              <a:xfrm>
                <a:off x="1332081" y="1497512"/>
                <a:ext cx="6191212" cy="399157"/>
              </a:xfrm>
              <a:prstGeom prst="rect">
                <a:avLst/>
              </a:prstGeom>
              <a:noFill/>
            </p:spPr>
            <p:txBody>
              <a:bodyPr wrap="square" rtlCol="0">
                <a:spAutoFit/>
              </a:bodyPr>
              <a:lstStyle/>
              <a:p>
                <a:pPr algn="ctr"/>
                <a:r>
                  <a:rPr lang="fr-FR" sz="2400" dirty="0" smtClean="0"/>
                  <a:t>Analyse par UPLC-MS/MS</a:t>
                </a:r>
                <a:endParaRPr lang="fr-FR" sz="2400" i="1" dirty="0"/>
              </a:p>
            </p:txBody>
          </p:sp>
        </p:grpSp>
        <p:cxnSp>
          <p:nvCxnSpPr>
            <p:cNvPr id="16" name="Connecteur droit avec flèche 15"/>
            <p:cNvCxnSpPr>
              <a:stCxn id="38" idx="2"/>
            </p:cNvCxnSpPr>
            <p:nvPr/>
          </p:nvCxnSpPr>
          <p:spPr>
            <a:xfrm>
              <a:off x="2546486" y="4079085"/>
              <a:ext cx="640485" cy="671107"/>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endCxn id="34" idx="2"/>
            </p:cNvCxnSpPr>
            <p:nvPr/>
          </p:nvCxnSpPr>
          <p:spPr>
            <a:xfrm flipV="1">
              <a:off x="6073750" y="4086915"/>
              <a:ext cx="486255" cy="663278"/>
            </a:xfrm>
            <a:prstGeom prst="straightConnector1">
              <a:avLst/>
            </a:prstGeom>
            <a:ln>
              <a:solidFill>
                <a:srgbClr val="1F497D"/>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18" name="Grouper 17"/>
            <p:cNvGrpSpPr/>
            <p:nvPr/>
          </p:nvGrpSpPr>
          <p:grpSpPr>
            <a:xfrm>
              <a:off x="781782" y="1041700"/>
              <a:ext cx="7553562" cy="3045215"/>
              <a:chOff x="781782" y="1041700"/>
              <a:chExt cx="7553562" cy="3045215"/>
            </a:xfrm>
          </p:grpSpPr>
          <p:grpSp>
            <p:nvGrpSpPr>
              <p:cNvPr id="19" name="Grouper 18"/>
              <p:cNvGrpSpPr/>
              <p:nvPr/>
            </p:nvGrpSpPr>
            <p:grpSpPr>
              <a:xfrm>
                <a:off x="781782" y="2795397"/>
                <a:ext cx="3529407" cy="1283688"/>
                <a:chOff x="728310" y="2621613"/>
                <a:chExt cx="3529407" cy="1283688"/>
              </a:xfrm>
            </p:grpSpPr>
            <p:sp>
              <p:nvSpPr>
                <p:cNvPr id="38" name="Rectangle à coins arrondis 37"/>
                <p:cNvSpPr/>
                <p:nvPr/>
              </p:nvSpPr>
              <p:spPr>
                <a:xfrm>
                  <a:off x="728310" y="2621613"/>
                  <a:ext cx="3529407" cy="1283688"/>
                </a:xfrm>
                <a:prstGeom prst="round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solidFill>
                      <a:schemeClr val="accent4"/>
                    </a:solidFill>
                  </a:endParaRPr>
                </a:p>
              </p:txBody>
            </p:sp>
            <p:sp>
              <p:nvSpPr>
                <p:cNvPr id="39" name="ZoneTexte 38"/>
                <p:cNvSpPr txBox="1"/>
                <p:nvPr/>
              </p:nvSpPr>
              <p:spPr>
                <a:xfrm>
                  <a:off x="1346188" y="2684697"/>
                  <a:ext cx="2245895" cy="327638"/>
                </a:xfrm>
                <a:prstGeom prst="rect">
                  <a:avLst/>
                </a:prstGeom>
                <a:noFill/>
              </p:spPr>
              <p:txBody>
                <a:bodyPr wrap="square" rtlCol="0">
                  <a:spAutoFit/>
                </a:bodyPr>
                <a:lstStyle/>
                <a:p>
                  <a:pPr algn="ctr"/>
                  <a:r>
                    <a:rPr lang="fr-FR" b="1" dirty="0" smtClean="0"/>
                    <a:t>Fraction dissoute</a:t>
                  </a:r>
                  <a:endParaRPr lang="fr-FR" b="1" dirty="0"/>
                </a:p>
              </p:txBody>
            </p:sp>
            <p:sp>
              <p:nvSpPr>
                <p:cNvPr id="40" name="ZoneTexte 39"/>
                <p:cNvSpPr txBox="1"/>
                <p:nvPr/>
              </p:nvSpPr>
              <p:spPr>
                <a:xfrm>
                  <a:off x="1032222" y="3331723"/>
                  <a:ext cx="2920195" cy="327638"/>
                </a:xfrm>
                <a:prstGeom prst="rect">
                  <a:avLst/>
                </a:prstGeom>
                <a:noFill/>
              </p:spPr>
              <p:txBody>
                <a:bodyPr wrap="square" rtlCol="0">
                  <a:spAutoFit/>
                </a:bodyPr>
                <a:lstStyle/>
                <a:p>
                  <a:pPr algn="ctr"/>
                  <a:r>
                    <a:rPr lang="fr-FR" dirty="0" smtClean="0"/>
                    <a:t>Extraction sur phase solide (SPE)</a:t>
                  </a:r>
                </a:p>
              </p:txBody>
            </p:sp>
            <p:cxnSp>
              <p:nvCxnSpPr>
                <p:cNvPr id="41" name="Connecteur droit avec flèche 40"/>
                <p:cNvCxnSpPr/>
                <p:nvPr/>
              </p:nvCxnSpPr>
              <p:spPr>
                <a:xfrm>
                  <a:off x="2469140" y="3074354"/>
                  <a:ext cx="0" cy="284109"/>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er 19"/>
              <p:cNvGrpSpPr/>
              <p:nvPr/>
            </p:nvGrpSpPr>
            <p:grpSpPr>
              <a:xfrm>
                <a:off x="4784665" y="2803227"/>
                <a:ext cx="3550679" cy="1283688"/>
                <a:chOff x="4596036" y="2629443"/>
                <a:chExt cx="3550679" cy="1283688"/>
              </a:xfrm>
            </p:grpSpPr>
            <p:sp>
              <p:nvSpPr>
                <p:cNvPr id="34" name="Rectangle à coins arrondis 33"/>
                <p:cNvSpPr/>
                <p:nvPr/>
              </p:nvSpPr>
              <p:spPr>
                <a:xfrm>
                  <a:off x="4596036" y="2629443"/>
                  <a:ext cx="3550679" cy="1283688"/>
                </a:xfrm>
                <a:prstGeom prst="roundRect">
                  <a:avLst/>
                </a:prstGeom>
                <a:noFill/>
                <a:ln w="28575"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35" name="ZoneTexte 34"/>
                <p:cNvSpPr txBox="1"/>
                <p:nvPr/>
              </p:nvSpPr>
              <p:spPr>
                <a:xfrm>
                  <a:off x="5118815" y="2629443"/>
                  <a:ext cx="2577270" cy="327638"/>
                </a:xfrm>
                <a:prstGeom prst="rect">
                  <a:avLst/>
                </a:prstGeom>
                <a:noFill/>
              </p:spPr>
              <p:txBody>
                <a:bodyPr wrap="square" rtlCol="0">
                  <a:spAutoFit/>
                </a:bodyPr>
                <a:lstStyle/>
                <a:p>
                  <a:pPr algn="ctr"/>
                  <a:r>
                    <a:rPr lang="fr-FR" b="1" dirty="0" smtClean="0"/>
                    <a:t>Fraction particulaire</a:t>
                  </a:r>
                  <a:endParaRPr lang="fr-FR" b="1" dirty="0"/>
                </a:p>
              </p:txBody>
            </p:sp>
            <p:sp>
              <p:nvSpPr>
                <p:cNvPr id="36" name="ZoneTexte 35"/>
                <p:cNvSpPr txBox="1"/>
                <p:nvPr/>
              </p:nvSpPr>
              <p:spPr>
                <a:xfrm>
                  <a:off x="4596036" y="3300564"/>
                  <a:ext cx="3550679" cy="319326"/>
                </a:xfrm>
                <a:prstGeom prst="rect">
                  <a:avLst/>
                </a:prstGeom>
                <a:noFill/>
              </p:spPr>
              <p:txBody>
                <a:bodyPr wrap="square" rtlCol="0">
                  <a:spAutoFit/>
                </a:bodyPr>
                <a:lstStyle/>
                <a:p>
                  <a:pPr algn="ctr"/>
                  <a:r>
                    <a:rPr lang="fr-FR" dirty="0" err="1" smtClean="0"/>
                    <a:t>Sonication</a:t>
                  </a:r>
                  <a:endParaRPr lang="fr-FR" dirty="0" smtClean="0"/>
                </a:p>
              </p:txBody>
            </p:sp>
            <p:cxnSp>
              <p:nvCxnSpPr>
                <p:cNvPr id="37" name="Connecteur droit avec flèche 36"/>
                <p:cNvCxnSpPr/>
                <p:nvPr/>
              </p:nvCxnSpPr>
              <p:spPr>
                <a:xfrm>
                  <a:off x="6425471" y="2996133"/>
                  <a:ext cx="0" cy="284109"/>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1" name="Grouper 20"/>
              <p:cNvGrpSpPr/>
              <p:nvPr/>
            </p:nvGrpSpPr>
            <p:grpSpPr>
              <a:xfrm>
                <a:off x="1965158" y="1041700"/>
                <a:ext cx="5120106" cy="1761527"/>
                <a:chOff x="1965158" y="1041700"/>
                <a:chExt cx="5120106" cy="1761527"/>
              </a:xfrm>
            </p:grpSpPr>
            <p:cxnSp>
              <p:nvCxnSpPr>
                <p:cNvPr id="22" name="Connecteur droit avec flèche 21"/>
                <p:cNvCxnSpPr/>
                <p:nvPr/>
              </p:nvCxnSpPr>
              <p:spPr>
                <a:xfrm>
                  <a:off x="4525211" y="1563071"/>
                  <a:ext cx="0" cy="404635"/>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3" name="Grouper 22"/>
                <p:cNvGrpSpPr/>
                <p:nvPr/>
              </p:nvGrpSpPr>
              <p:grpSpPr>
                <a:xfrm>
                  <a:off x="1965158" y="1041700"/>
                  <a:ext cx="5120106" cy="1761527"/>
                  <a:chOff x="1965158" y="1041700"/>
                  <a:chExt cx="5120106" cy="1761527"/>
                </a:xfrm>
              </p:grpSpPr>
              <p:grpSp>
                <p:nvGrpSpPr>
                  <p:cNvPr id="24" name="Grouper 23"/>
                  <p:cNvGrpSpPr/>
                  <p:nvPr/>
                </p:nvGrpSpPr>
                <p:grpSpPr>
                  <a:xfrm>
                    <a:off x="1965159" y="1041700"/>
                    <a:ext cx="5120105" cy="521368"/>
                    <a:chOff x="1965159" y="1041700"/>
                    <a:chExt cx="5120105" cy="521368"/>
                  </a:xfrm>
                </p:grpSpPr>
                <p:sp>
                  <p:nvSpPr>
                    <p:cNvPr id="32" name="Rectangle à coins arrondis 31"/>
                    <p:cNvSpPr/>
                    <p:nvPr/>
                  </p:nvSpPr>
                  <p:spPr>
                    <a:xfrm>
                      <a:off x="3422128" y="1041700"/>
                      <a:ext cx="2192607" cy="521368"/>
                    </a:xfrm>
                    <a:prstGeom prst="roundRect">
                      <a:avLst/>
                    </a:prstGeom>
                    <a:noFill/>
                    <a:ln w="28575" cmpd="sng">
                      <a:solidFill>
                        <a:srgbClr val="5CB3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33" name="ZoneTexte 32"/>
                    <p:cNvSpPr txBox="1"/>
                    <p:nvPr/>
                  </p:nvSpPr>
                  <p:spPr>
                    <a:xfrm>
                      <a:off x="1965159" y="1131079"/>
                      <a:ext cx="5120105" cy="345936"/>
                    </a:xfrm>
                    <a:prstGeom prst="rect">
                      <a:avLst/>
                    </a:prstGeom>
                    <a:noFill/>
                  </p:spPr>
                  <p:txBody>
                    <a:bodyPr wrap="square" rtlCol="0">
                      <a:spAutoFit/>
                    </a:bodyPr>
                    <a:lstStyle/>
                    <a:p>
                      <a:pPr algn="ctr"/>
                      <a:r>
                        <a:rPr lang="fr-FR" sz="2000" dirty="0"/>
                        <a:t>É</a:t>
                      </a:r>
                      <a:r>
                        <a:rPr lang="fr-FR" sz="2000" dirty="0" smtClean="0"/>
                        <a:t>chantillon brut</a:t>
                      </a:r>
                      <a:endParaRPr lang="fr-FR" sz="2000" dirty="0"/>
                    </a:p>
                  </p:txBody>
                </p:sp>
              </p:grpSp>
              <p:grpSp>
                <p:nvGrpSpPr>
                  <p:cNvPr id="25" name="Grouper 24"/>
                  <p:cNvGrpSpPr/>
                  <p:nvPr/>
                </p:nvGrpSpPr>
                <p:grpSpPr>
                  <a:xfrm>
                    <a:off x="1965158" y="1928268"/>
                    <a:ext cx="5120105" cy="874959"/>
                    <a:chOff x="1965158" y="1928268"/>
                    <a:chExt cx="5120105" cy="874959"/>
                  </a:xfrm>
                </p:grpSpPr>
                <p:cxnSp>
                  <p:nvCxnSpPr>
                    <p:cNvPr id="26" name="Connecteur droit avec flèche 25"/>
                    <p:cNvCxnSpPr>
                      <a:endCxn id="38" idx="0"/>
                    </p:cNvCxnSpPr>
                    <p:nvPr/>
                  </p:nvCxnSpPr>
                  <p:spPr>
                    <a:xfrm flipH="1">
                      <a:off x="2546486" y="2242535"/>
                      <a:ext cx="1009514" cy="552862"/>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a:endCxn id="35" idx="0"/>
                    </p:cNvCxnSpPr>
                    <p:nvPr/>
                  </p:nvCxnSpPr>
                  <p:spPr>
                    <a:xfrm>
                      <a:off x="5466479" y="2236503"/>
                      <a:ext cx="1129599" cy="566724"/>
                    </a:xfrm>
                    <a:prstGeom prst="straightConnector1">
                      <a:avLst/>
                    </a:prstGeom>
                    <a:ln>
                      <a:solidFill>
                        <a:srgbClr val="1F49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8" name="Grouper 27"/>
                    <p:cNvGrpSpPr/>
                    <p:nvPr/>
                  </p:nvGrpSpPr>
                  <p:grpSpPr>
                    <a:xfrm>
                      <a:off x="1965158" y="1928268"/>
                      <a:ext cx="5120105" cy="319326"/>
                      <a:chOff x="1965158" y="1928268"/>
                      <a:chExt cx="5120105" cy="319326"/>
                    </a:xfrm>
                  </p:grpSpPr>
                  <p:sp>
                    <p:nvSpPr>
                      <p:cNvPr id="29" name="ZoneTexte 28"/>
                      <p:cNvSpPr txBox="1"/>
                      <p:nvPr/>
                    </p:nvSpPr>
                    <p:spPr>
                      <a:xfrm>
                        <a:off x="1965158" y="1928268"/>
                        <a:ext cx="5120105" cy="319326"/>
                      </a:xfrm>
                      <a:prstGeom prst="rect">
                        <a:avLst/>
                      </a:prstGeom>
                      <a:noFill/>
                    </p:spPr>
                    <p:txBody>
                      <a:bodyPr wrap="square" rtlCol="0">
                        <a:spAutoFit/>
                      </a:bodyPr>
                      <a:lstStyle/>
                      <a:p>
                        <a:pPr algn="ctr"/>
                        <a:r>
                          <a:rPr lang="fr-FR" dirty="0" smtClean="0"/>
                          <a:t>Filtration </a:t>
                        </a:r>
                        <a:r>
                          <a:rPr lang="fr-FR" dirty="0"/>
                          <a:t>-</a:t>
                        </a:r>
                        <a:r>
                          <a:rPr lang="fr-FR" dirty="0" smtClean="0"/>
                          <a:t> GF/F (0,7 µm)</a:t>
                        </a:r>
                        <a:endParaRPr lang="fr-FR" dirty="0"/>
                      </a:p>
                    </p:txBody>
                  </p:sp>
                  <p:sp>
                    <p:nvSpPr>
                      <p:cNvPr id="30" name="Rectangle à coins arrondis 29"/>
                      <p:cNvSpPr/>
                      <p:nvPr/>
                    </p:nvSpPr>
                    <p:spPr>
                      <a:xfrm>
                        <a:off x="3312835" y="1951421"/>
                        <a:ext cx="2448956" cy="285082"/>
                      </a:xfrm>
                      <a:prstGeom prst="roundRect">
                        <a:avLst/>
                      </a:prstGeom>
                      <a:noFill/>
                      <a:ln w="28575" cmpd="sng">
                        <a:solidFill>
                          <a:srgbClr val="797B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grpSp>
              </p:grpSp>
            </p:grpSp>
          </p:grpSp>
        </p:grpSp>
      </p:grpSp>
      <p:sp>
        <p:nvSpPr>
          <p:cNvPr id="53" name="ZoneTexte 52"/>
          <p:cNvSpPr txBox="1"/>
          <p:nvPr/>
        </p:nvSpPr>
        <p:spPr>
          <a:xfrm>
            <a:off x="4408119" y="3690189"/>
            <a:ext cx="4704749" cy="1754327"/>
          </a:xfrm>
          <a:prstGeom prst="rect">
            <a:avLst/>
          </a:prstGeom>
          <a:solidFill>
            <a:schemeClr val="bg1"/>
          </a:solidFill>
          <a:ln>
            <a:solidFill>
              <a:srgbClr val="25666C"/>
            </a:solidFill>
          </a:ln>
        </p:spPr>
        <p:txBody>
          <a:bodyPr wrap="square" rtlCol="0">
            <a:spAutoFit/>
          </a:bodyPr>
          <a:lstStyle/>
          <a:p>
            <a:pPr algn="ctr"/>
            <a:r>
              <a:rPr lang="fr-FR" b="1" dirty="0" smtClean="0"/>
              <a:t>Pourquoi ?</a:t>
            </a:r>
            <a:endParaRPr lang="fr-FR" sz="900" b="1" dirty="0"/>
          </a:p>
          <a:p>
            <a:pPr marL="285750" indent="-285750" algn="just">
              <a:buClr>
                <a:schemeClr val="accent6">
                  <a:lumMod val="75000"/>
                </a:schemeClr>
              </a:buClr>
              <a:buFont typeface="Arial"/>
              <a:buChar char="•"/>
            </a:pPr>
            <a:r>
              <a:rPr lang="fr-FR" dirty="0" smtClean="0"/>
              <a:t>Répartition entre les deux phases pour </a:t>
            </a:r>
            <a:r>
              <a:rPr lang="fr-FR" dirty="0" smtClean="0">
                <a:solidFill>
                  <a:srgbClr val="E46C0A"/>
                </a:solidFill>
              </a:rPr>
              <a:t>orienter les </a:t>
            </a:r>
            <a:r>
              <a:rPr lang="fr-FR" dirty="0" smtClean="0">
                <a:solidFill>
                  <a:schemeClr val="accent6">
                    <a:lumMod val="75000"/>
                  </a:schemeClr>
                </a:solidFill>
              </a:rPr>
              <a:t>traitements des eaux usées</a:t>
            </a:r>
            <a:endParaRPr lang="fr-FR" b="1" dirty="0">
              <a:solidFill>
                <a:schemeClr val="accent6">
                  <a:lumMod val="75000"/>
                </a:schemeClr>
              </a:solidFill>
            </a:endParaRPr>
          </a:p>
          <a:p>
            <a:pPr marL="285750" indent="-285750" algn="just">
              <a:buClr>
                <a:schemeClr val="accent6">
                  <a:lumMod val="75000"/>
                </a:schemeClr>
              </a:buClr>
              <a:buFont typeface="Arial"/>
              <a:buChar char="•"/>
            </a:pPr>
            <a:r>
              <a:rPr lang="fr-FR" dirty="0" smtClean="0"/>
              <a:t>Etudier des </a:t>
            </a:r>
            <a:r>
              <a:rPr lang="fr-FR" dirty="0" smtClean="0">
                <a:solidFill>
                  <a:srgbClr val="E46C0A"/>
                </a:solidFill>
              </a:rPr>
              <a:t>transfert vers le milieu aquatique</a:t>
            </a:r>
            <a:r>
              <a:rPr lang="fr-FR" dirty="0" smtClean="0"/>
              <a:t> et comprendre l’</a:t>
            </a:r>
            <a:r>
              <a:rPr lang="fr-FR" dirty="0" smtClean="0">
                <a:solidFill>
                  <a:srgbClr val="E46C0A"/>
                </a:solidFill>
              </a:rPr>
              <a:t>impact</a:t>
            </a:r>
            <a:r>
              <a:rPr lang="fr-FR" dirty="0" smtClean="0"/>
              <a:t> sur les organismes aquatiques</a:t>
            </a:r>
            <a:endParaRPr lang="fr-FR" dirty="0"/>
          </a:p>
        </p:txBody>
      </p:sp>
      <p:pic>
        <p:nvPicPr>
          <p:cNvPr id="54" name="Image 5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06425" y="1004369"/>
            <a:ext cx="1989830" cy="2054480"/>
          </a:xfrm>
          <a:prstGeom prst="rect">
            <a:avLst/>
          </a:prstGeom>
        </p:spPr>
      </p:pic>
      <p:pic>
        <p:nvPicPr>
          <p:cNvPr id="55" name="Image 54" descr="IMG_5071.jpe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34695" y="1149267"/>
            <a:ext cx="2382550" cy="1786912"/>
          </a:xfrm>
          <a:prstGeom prst="rect">
            <a:avLst/>
          </a:prstGeom>
        </p:spPr>
      </p:pic>
      <p:grpSp>
        <p:nvGrpSpPr>
          <p:cNvPr id="58" name="Grouper 57"/>
          <p:cNvGrpSpPr/>
          <p:nvPr/>
        </p:nvGrpSpPr>
        <p:grpSpPr>
          <a:xfrm>
            <a:off x="933135" y="909724"/>
            <a:ext cx="8213423" cy="4604916"/>
            <a:chOff x="933135" y="909724"/>
            <a:chExt cx="8213423" cy="4604916"/>
          </a:xfrm>
        </p:grpSpPr>
        <p:grpSp>
          <p:nvGrpSpPr>
            <p:cNvPr id="12" name="Grouper 11"/>
            <p:cNvGrpSpPr/>
            <p:nvPr/>
          </p:nvGrpSpPr>
          <p:grpSpPr>
            <a:xfrm>
              <a:off x="4374677" y="909724"/>
              <a:ext cx="4771881" cy="4604916"/>
              <a:chOff x="4374677" y="909724"/>
              <a:chExt cx="4771881" cy="4604916"/>
            </a:xfrm>
          </p:grpSpPr>
          <p:sp>
            <p:nvSpPr>
              <p:cNvPr id="3" name="Rectangle 2"/>
              <p:cNvSpPr/>
              <p:nvPr/>
            </p:nvSpPr>
            <p:spPr>
              <a:xfrm>
                <a:off x="4374677" y="2634641"/>
                <a:ext cx="4771881" cy="28799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p:cNvSpPr/>
              <p:nvPr/>
            </p:nvSpPr>
            <p:spPr>
              <a:xfrm>
                <a:off x="6881424" y="909724"/>
                <a:ext cx="2150011" cy="28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7" name="Ellipse 56"/>
            <p:cNvSpPr/>
            <p:nvPr/>
          </p:nvSpPr>
          <p:spPr>
            <a:xfrm>
              <a:off x="933135" y="3310187"/>
              <a:ext cx="2516264" cy="450677"/>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9" name="Rectangle 48"/>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Triangle rectangle 49"/>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Triangle rectangle 50"/>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13</a:t>
            </a:fld>
            <a:endParaRPr lang="fr-FR" sz="1600" dirty="0">
              <a:solidFill>
                <a:schemeClr val="bg1"/>
              </a:solidFill>
            </a:endParaRPr>
          </a:p>
        </p:txBody>
      </p:sp>
      <p:grpSp>
        <p:nvGrpSpPr>
          <p:cNvPr id="59" name="Grouper 58"/>
          <p:cNvGrpSpPr/>
          <p:nvPr/>
        </p:nvGrpSpPr>
        <p:grpSpPr>
          <a:xfrm>
            <a:off x="276781" y="3470640"/>
            <a:ext cx="295018" cy="1137895"/>
            <a:chOff x="5909502" y="3583349"/>
            <a:chExt cx="468674" cy="2157562"/>
          </a:xfrm>
        </p:grpSpPr>
        <p:sp>
          <p:nvSpPr>
            <p:cNvPr id="60" name="Triangle isocèle 59"/>
            <p:cNvSpPr/>
            <p:nvPr/>
          </p:nvSpPr>
          <p:spPr>
            <a:xfrm>
              <a:off x="5991732" y="4568498"/>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61" name="Grouper 60"/>
            <p:cNvGrpSpPr/>
            <p:nvPr/>
          </p:nvGrpSpPr>
          <p:grpSpPr>
            <a:xfrm>
              <a:off x="5909502" y="3583349"/>
              <a:ext cx="468674" cy="2157562"/>
              <a:chOff x="3060812" y="3640118"/>
              <a:chExt cx="468674" cy="2157562"/>
            </a:xfrm>
          </p:grpSpPr>
          <p:grpSp>
            <p:nvGrpSpPr>
              <p:cNvPr id="62" name="Grouper 61"/>
              <p:cNvGrpSpPr/>
              <p:nvPr/>
            </p:nvGrpSpPr>
            <p:grpSpPr>
              <a:xfrm>
                <a:off x="3060812" y="3640118"/>
                <a:ext cx="468674" cy="2157562"/>
                <a:chOff x="2697037" y="3668121"/>
                <a:chExt cx="468674" cy="2157562"/>
              </a:xfrm>
            </p:grpSpPr>
            <p:grpSp>
              <p:nvGrpSpPr>
                <p:cNvPr id="68" name="Grouper 67"/>
                <p:cNvGrpSpPr/>
                <p:nvPr/>
              </p:nvGrpSpPr>
              <p:grpSpPr>
                <a:xfrm>
                  <a:off x="2697037" y="3668121"/>
                  <a:ext cx="468674" cy="2157562"/>
                  <a:chOff x="6820385" y="1937209"/>
                  <a:chExt cx="468674" cy="2157562"/>
                </a:xfrm>
              </p:grpSpPr>
              <p:sp>
                <p:nvSpPr>
                  <p:cNvPr id="74" name="Rectangle 73"/>
                  <p:cNvSpPr/>
                  <p:nvPr/>
                </p:nvSpPr>
                <p:spPr>
                  <a:xfrm>
                    <a:off x="6867187" y="3268339"/>
                    <a:ext cx="376284" cy="400236"/>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p:cNvSpPr/>
                  <p:nvPr/>
                </p:nvSpPr>
                <p:spPr>
                  <a:xfrm>
                    <a:off x="6867187" y="2010661"/>
                    <a:ext cx="376284" cy="1258133"/>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6" name="Connecteur droit 75"/>
                  <p:cNvCxnSpPr/>
                  <p:nvPr/>
                </p:nvCxnSpPr>
                <p:spPr>
                  <a:xfrm>
                    <a:off x="6867187" y="3668575"/>
                    <a:ext cx="105830" cy="28219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flipH="1">
                    <a:off x="7137177" y="3668121"/>
                    <a:ext cx="105830" cy="282197"/>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6973017" y="3950771"/>
                    <a:ext cx="164160" cy="1440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Rectangle 78"/>
                  <p:cNvSpPr/>
                  <p:nvPr/>
                </p:nvSpPr>
                <p:spPr>
                  <a:xfrm>
                    <a:off x="6820385" y="1937209"/>
                    <a:ext cx="468674" cy="720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9" name="Triangle isocèle 68"/>
                <p:cNvSpPr/>
                <p:nvPr/>
              </p:nvSpPr>
              <p:spPr>
                <a:xfrm>
                  <a:off x="2849669" y="4878759"/>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Triangle isocèle 69"/>
                <p:cNvSpPr/>
                <p:nvPr/>
              </p:nvSpPr>
              <p:spPr>
                <a:xfrm>
                  <a:off x="2861893" y="5139700"/>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Triangle isocèle 70"/>
                <p:cNvSpPr/>
                <p:nvPr/>
              </p:nvSpPr>
              <p:spPr>
                <a:xfrm>
                  <a:off x="2977829" y="5029792"/>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Triangle isocèle 71"/>
                <p:cNvSpPr/>
                <p:nvPr/>
              </p:nvSpPr>
              <p:spPr>
                <a:xfrm>
                  <a:off x="2941829" y="5231145"/>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Triangle isocèle 72"/>
                <p:cNvSpPr/>
                <p:nvPr/>
              </p:nvSpPr>
              <p:spPr>
                <a:xfrm>
                  <a:off x="2776737" y="5067159"/>
                  <a:ext cx="72000" cy="72000"/>
                </a:xfrm>
                <a:prstGeom prs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3" name="Losange 62"/>
              <p:cNvSpPr/>
              <p:nvPr/>
            </p:nvSpPr>
            <p:spPr>
              <a:xfrm>
                <a:off x="3351277" y="4874228"/>
                <a:ext cx="72000" cy="72000"/>
              </a:xfrm>
              <a:prstGeom prst="diamond">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Losange 63"/>
              <p:cNvSpPr/>
              <p:nvPr/>
            </p:nvSpPr>
            <p:spPr>
              <a:xfrm>
                <a:off x="3244979" y="5026628"/>
                <a:ext cx="72000" cy="72000"/>
              </a:xfrm>
              <a:prstGeom prst="diamond">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Losange 64"/>
              <p:cNvSpPr/>
              <p:nvPr/>
            </p:nvSpPr>
            <p:spPr>
              <a:xfrm>
                <a:off x="3350810" y="5226514"/>
                <a:ext cx="72000" cy="72000"/>
              </a:xfrm>
              <a:prstGeom prst="diamond">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Losange 65"/>
              <p:cNvSpPr/>
              <p:nvPr/>
            </p:nvSpPr>
            <p:spPr>
              <a:xfrm>
                <a:off x="3174425" y="4791468"/>
                <a:ext cx="72000" cy="72000"/>
              </a:xfrm>
              <a:prstGeom prst="diamond">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Losange 66"/>
              <p:cNvSpPr/>
              <p:nvPr/>
            </p:nvSpPr>
            <p:spPr>
              <a:xfrm>
                <a:off x="3292015" y="4662130"/>
                <a:ext cx="72000" cy="72000"/>
              </a:xfrm>
              <a:prstGeom prst="diamond">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80" name="Grouper 79"/>
          <p:cNvGrpSpPr/>
          <p:nvPr/>
        </p:nvGrpSpPr>
        <p:grpSpPr>
          <a:xfrm>
            <a:off x="5124916" y="2909868"/>
            <a:ext cx="3184855" cy="2398521"/>
            <a:chOff x="4207866" y="2976257"/>
            <a:chExt cx="3184855" cy="2398521"/>
          </a:xfrm>
        </p:grpSpPr>
        <p:pic>
          <p:nvPicPr>
            <p:cNvPr id="81" name="Image 80" descr="hqdefault.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07866" y="2976257"/>
              <a:ext cx="3184855" cy="2388641"/>
            </a:xfrm>
            <a:prstGeom prst="rect">
              <a:avLst/>
            </a:prstGeom>
          </p:spPr>
        </p:pic>
        <p:sp>
          <p:nvSpPr>
            <p:cNvPr id="82" name="ZoneTexte 81"/>
            <p:cNvSpPr txBox="1"/>
            <p:nvPr/>
          </p:nvSpPr>
          <p:spPr>
            <a:xfrm>
              <a:off x="4231039" y="5005446"/>
              <a:ext cx="3147567" cy="369332"/>
            </a:xfrm>
            <a:prstGeom prst="rect">
              <a:avLst/>
            </a:prstGeom>
            <a:solidFill>
              <a:schemeClr val="tx1"/>
            </a:solidFill>
          </p:spPr>
          <p:txBody>
            <a:bodyPr wrap="square" rtlCol="0">
              <a:spAutoFit/>
            </a:bodyPr>
            <a:lstStyle/>
            <a:p>
              <a:pPr algn="ctr"/>
              <a:r>
                <a:rPr lang="fr-FR" b="1" dirty="0" smtClean="0">
                  <a:solidFill>
                    <a:schemeClr val="bg1"/>
                  </a:solidFill>
                </a:rPr>
                <a:t>UPLC </a:t>
              </a:r>
              <a:r>
                <a:rPr lang="fr-FR" b="1" dirty="0" err="1" smtClean="0">
                  <a:solidFill>
                    <a:schemeClr val="bg1"/>
                  </a:solidFill>
                </a:rPr>
                <a:t>Acquity</a:t>
              </a:r>
              <a:r>
                <a:rPr lang="fr-FR" b="1" dirty="0" smtClean="0">
                  <a:solidFill>
                    <a:schemeClr val="bg1"/>
                  </a:solidFill>
                </a:rPr>
                <a:t> TQD, Waters</a:t>
              </a:r>
              <a:endParaRPr lang="fr-FR" b="1" dirty="0">
                <a:solidFill>
                  <a:schemeClr val="bg1"/>
                </a:solidFill>
              </a:endParaRPr>
            </a:p>
          </p:txBody>
        </p:sp>
      </p:grpSp>
    </p:spTree>
    <p:extLst>
      <p:ext uri="{BB962C8B-B14F-4D97-AF65-F5344CB8AC3E}">
        <p14:creationId xmlns:p14="http://schemas.microsoft.com/office/powerpoint/2010/main" val="1802577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14</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14</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Analyse</a:t>
            </a:r>
            <a:endParaRPr lang="fr-FR" cap="small" dirty="0"/>
          </a:p>
        </p:txBody>
      </p:sp>
      <p:graphicFrame>
        <p:nvGraphicFramePr>
          <p:cNvPr id="3" name="Tableau 2"/>
          <p:cNvGraphicFramePr>
            <a:graphicFrameLocks noGrp="1"/>
          </p:cNvGraphicFramePr>
          <p:nvPr>
            <p:extLst>
              <p:ext uri="{D42A27DB-BD31-4B8C-83A1-F6EECF244321}">
                <p14:modId xmlns:p14="http://schemas.microsoft.com/office/powerpoint/2010/main" val="375672394"/>
              </p:ext>
            </p:extLst>
          </p:nvPr>
        </p:nvGraphicFramePr>
        <p:xfrm>
          <a:off x="79804" y="2524133"/>
          <a:ext cx="8984392" cy="3048000"/>
        </p:xfrm>
        <a:graphic>
          <a:graphicData uri="http://schemas.openxmlformats.org/drawingml/2006/table">
            <a:tbl>
              <a:tblPr firstRow="1" bandRow="1">
                <a:tableStyleId>{E8B1032C-EA38-4F05-BA0D-38AFFFC7BED3}</a:tableStyleId>
              </a:tblPr>
              <a:tblGrid>
                <a:gridCol w="1653946"/>
                <a:gridCol w="1432234"/>
                <a:gridCol w="1493041"/>
                <a:gridCol w="1469860"/>
                <a:gridCol w="1493378"/>
                <a:gridCol w="1441933"/>
              </a:tblGrid>
              <a:tr h="370840">
                <a:tc>
                  <a:txBody>
                    <a:bodyPr/>
                    <a:lstStyle/>
                    <a:p>
                      <a:pPr algn="ctr"/>
                      <a:endParaRPr lang="fr-FR" sz="1600" dirty="0"/>
                    </a:p>
                  </a:txBody>
                  <a:tcPr anchor="ctr"/>
                </a:tc>
                <a:tc>
                  <a:txBody>
                    <a:bodyPr/>
                    <a:lstStyle/>
                    <a:p>
                      <a:pPr algn="ctr"/>
                      <a:r>
                        <a:rPr lang="fr-FR" sz="1600" dirty="0" smtClean="0"/>
                        <a:t>Entrées STEU</a:t>
                      </a:r>
                    </a:p>
                  </a:txBody>
                  <a:tcPr anchor="ctr"/>
                </a:tc>
                <a:tc>
                  <a:txBody>
                    <a:bodyPr/>
                    <a:lstStyle/>
                    <a:p>
                      <a:pPr algn="ctr"/>
                      <a:r>
                        <a:rPr lang="fr-FR" sz="1600" dirty="0" smtClean="0"/>
                        <a:t>Sortie STEU</a:t>
                      </a:r>
                    </a:p>
                  </a:txBody>
                  <a:tcPr anchor="ctr"/>
                </a:tc>
                <a:tc>
                  <a:txBody>
                    <a:bodyPr/>
                    <a:lstStyle/>
                    <a:p>
                      <a:pPr algn="ctr"/>
                      <a:r>
                        <a:rPr lang="fr-FR" sz="1600" dirty="0" smtClean="0"/>
                        <a:t>Eaux</a:t>
                      </a:r>
                      <a:r>
                        <a:rPr lang="fr-FR" sz="1600" baseline="0" dirty="0" smtClean="0"/>
                        <a:t> pluviales</a:t>
                      </a:r>
                      <a:endParaRPr lang="fr-FR" sz="1600" dirty="0"/>
                    </a:p>
                  </a:txBody>
                  <a:tcPr anchor="ctr"/>
                </a:tc>
                <a:tc>
                  <a:txBody>
                    <a:bodyPr/>
                    <a:lstStyle/>
                    <a:p>
                      <a:pPr algn="ctr"/>
                      <a:r>
                        <a:rPr lang="fr-FR" sz="1600" dirty="0" smtClean="0"/>
                        <a:t>Déversoirs d’orage</a:t>
                      </a:r>
                      <a:endParaRPr lang="fr-FR" sz="1600" dirty="0"/>
                    </a:p>
                  </a:txBody>
                  <a:tcPr anchor="ctr"/>
                </a:tc>
                <a:tc>
                  <a:txBody>
                    <a:bodyPr/>
                    <a:lstStyle/>
                    <a:p>
                      <a:pPr algn="ctr"/>
                      <a:r>
                        <a:rPr lang="fr-FR" sz="1600" dirty="0" smtClean="0"/>
                        <a:t>Eaux de surface</a:t>
                      </a:r>
                      <a:endParaRPr lang="fr-FR" sz="1600" dirty="0"/>
                    </a:p>
                  </a:txBody>
                  <a:tcPr anchor="ctr"/>
                </a:tc>
              </a:tr>
              <a:tr h="370840">
                <a:tc>
                  <a:txBody>
                    <a:bodyPr/>
                    <a:lstStyle/>
                    <a:p>
                      <a:pPr algn="ctr"/>
                      <a:r>
                        <a:rPr lang="fr-FR" sz="1600" b="1" dirty="0" smtClean="0"/>
                        <a:t>La</a:t>
                      </a:r>
                      <a:r>
                        <a:rPr lang="fr-FR" sz="1600" b="1" baseline="0" dirty="0" smtClean="0"/>
                        <a:t> plupart des biocides d’intérêt</a:t>
                      </a:r>
                      <a:endParaRPr lang="fr-FR" sz="1600" b="1" dirty="0"/>
                    </a:p>
                  </a:txBody>
                  <a:tcPr anchor="ctr"/>
                </a:tc>
                <a:tc>
                  <a:txBody>
                    <a:bodyPr/>
                    <a:lstStyle/>
                    <a:p>
                      <a:pPr algn="ctr"/>
                      <a:r>
                        <a:rPr lang="fr-FR" sz="1600" dirty="0" smtClean="0"/>
                        <a:t>0,50</a:t>
                      </a:r>
                      <a:r>
                        <a:rPr lang="fr-FR" sz="1600" baseline="0" dirty="0" smtClean="0"/>
                        <a:t> – 11 </a:t>
                      </a:r>
                      <a:r>
                        <a:rPr lang="fr-FR" sz="1600" baseline="0" dirty="0" err="1" smtClean="0"/>
                        <a:t>ng</a:t>
                      </a:r>
                      <a:r>
                        <a:rPr lang="fr-FR" sz="1600" baseline="0" dirty="0" smtClean="0"/>
                        <a:t>/L</a:t>
                      </a:r>
                      <a:endParaRPr lang="fr-FR" sz="1600" dirty="0"/>
                    </a:p>
                  </a:txBody>
                  <a:tcPr anchor="ctr"/>
                </a:tc>
                <a:tc>
                  <a:txBody>
                    <a:bodyPr/>
                    <a:lstStyle/>
                    <a:p>
                      <a:pPr algn="ctr"/>
                      <a:r>
                        <a:rPr lang="fr-FR" sz="1600" dirty="0" smtClean="0"/>
                        <a:t>0,20</a:t>
                      </a:r>
                      <a:r>
                        <a:rPr lang="fr-FR" sz="1600" baseline="0" dirty="0" smtClean="0"/>
                        <a:t> – 5,3 </a:t>
                      </a:r>
                      <a:r>
                        <a:rPr lang="fr-FR" sz="1600" baseline="0" dirty="0" err="1" smtClean="0"/>
                        <a:t>ng</a:t>
                      </a:r>
                      <a:r>
                        <a:rPr lang="fr-FR" sz="1600" baseline="0" dirty="0" smtClean="0"/>
                        <a:t>/L</a:t>
                      </a:r>
                      <a:endParaRPr lang="fr-FR"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0,40 </a:t>
                      </a:r>
                      <a:r>
                        <a:rPr lang="fr-FR" sz="1600" baseline="0" dirty="0" smtClean="0"/>
                        <a:t>– 6,3 </a:t>
                      </a:r>
                      <a:r>
                        <a:rPr lang="fr-FR" sz="1600" baseline="0" dirty="0" err="1" smtClean="0"/>
                        <a:t>ng</a:t>
                      </a:r>
                      <a:r>
                        <a:rPr lang="fr-FR" sz="1600" baseline="0" dirty="0" smtClean="0"/>
                        <a:t>/L</a:t>
                      </a:r>
                      <a:endParaRPr lang="fr-FR" sz="16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0,60 - 10 </a:t>
                      </a:r>
                      <a:r>
                        <a:rPr lang="fr-FR" sz="1600" dirty="0" err="1" smtClean="0"/>
                        <a:t>ng</a:t>
                      </a:r>
                      <a:r>
                        <a:rPr lang="fr-FR" sz="1600" dirty="0" smtClean="0"/>
                        <a:t>/L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0,10 – 2,0 </a:t>
                      </a:r>
                      <a:r>
                        <a:rPr lang="fr-FR" sz="1600" dirty="0" err="1" smtClean="0"/>
                        <a:t>ng</a:t>
                      </a:r>
                      <a:r>
                        <a:rPr lang="fr-FR" sz="1600" dirty="0" smtClean="0"/>
                        <a:t>/L</a:t>
                      </a:r>
                    </a:p>
                  </a:txBody>
                  <a:tcPr anchor="ctr"/>
                </a:tc>
              </a:tr>
              <a:tr h="370840">
                <a:tc>
                  <a:txBody>
                    <a:bodyPr/>
                    <a:lstStyle/>
                    <a:p>
                      <a:pPr algn="ctr"/>
                      <a:r>
                        <a:rPr lang="fr-FR" sz="1600" b="1" dirty="0" err="1" smtClean="0"/>
                        <a:t>Isothiazolinones</a:t>
                      </a:r>
                      <a:r>
                        <a:rPr lang="fr-FR" sz="1600" b="1" dirty="0" smtClean="0"/>
                        <a:t> </a:t>
                      </a:r>
                      <a:endParaRPr lang="fr-FR" sz="1600" b="1" dirty="0"/>
                    </a:p>
                  </a:txBody>
                  <a:tcPr anchor="ctr"/>
                </a:tc>
                <a:tc>
                  <a:txBody>
                    <a:bodyPr/>
                    <a:lstStyle/>
                    <a:p>
                      <a:pPr algn="ctr"/>
                      <a:r>
                        <a:rPr lang="fr-FR" sz="1600" i="1" dirty="0" smtClean="0"/>
                        <a:t>BIT,</a:t>
                      </a:r>
                      <a:r>
                        <a:rPr lang="fr-FR" sz="1600" i="1" baseline="0" dirty="0" smtClean="0"/>
                        <a:t> </a:t>
                      </a:r>
                      <a:r>
                        <a:rPr lang="fr-FR" sz="1600" i="1" dirty="0" smtClean="0"/>
                        <a:t>CMIT, MIT</a:t>
                      </a:r>
                    </a:p>
                    <a:p>
                      <a:pPr algn="ctr"/>
                      <a:endParaRPr lang="fr-FR" sz="1600" dirty="0" smtClean="0"/>
                    </a:p>
                    <a:p>
                      <a:pPr algn="ctr"/>
                      <a:r>
                        <a:rPr lang="fr-FR" sz="1600" dirty="0" smtClean="0"/>
                        <a:t>29 - 57 </a:t>
                      </a:r>
                      <a:r>
                        <a:rPr lang="fr-FR" sz="1600" dirty="0" err="1" smtClean="0"/>
                        <a:t>ng</a:t>
                      </a:r>
                      <a:r>
                        <a:rPr lang="fr-FR" sz="1600" dirty="0" smtClean="0"/>
                        <a:t>/L</a:t>
                      </a:r>
                    </a:p>
                  </a:txBody>
                  <a:tcPr anchor="ctr"/>
                </a:tc>
                <a:tc>
                  <a:txBody>
                    <a:bodyPr/>
                    <a:lstStyle/>
                    <a:p>
                      <a:pPr algn="ctr"/>
                      <a:r>
                        <a:rPr lang="fr-FR" sz="1600" i="1" dirty="0" smtClean="0"/>
                        <a:t>BIT,</a:t>
                      </a:r>
                      <a:r>
                        <a:rPr lang="fr-FR" sz="1600" i="1" baseline="0" dirty="0" smtClean="0"/>
                        <a:t> </a:t>
                      </a:r>
                      <a:r>
                        <a:rPr lang="fr-FR" sz="1600" i="1" dirty="0" smtClean="0"/>
                        <a:t>CMIT, MIT</a:t>
                      </a:r>
                    </a:p>
                    <a:p>
                      <a:pPr algn="ctr"/>
                      <a:endParaRPr lang="fr-FR" sz="1600" dirty="0" smtClean="0"/>
                    </a:p>
                    <a:p>
                      <a:pPr algn="ctr"/>
                      <a:r>
                        <a:rPr lang="fr-FR" sz="1600" dirty="0" smtClean="0"/>
                        <a:t>13 - 26 </a:t>
                      </a:r>
                      <a:r>
                        <a:rPr lang="fr-FR" sz="1600" dirty="0" err="1" smtClean="0"/>
                        <a:t>ng</a:t>
                      </a:r>
                      <a:r>
                        <a:rPr lang="fr-FR" sz="1600" dirty="0" smtClean="0"/>
                        <a:t>/L</a:t>
                      </a:r>
                    </a:p>
                  </a:txBody>
                  <a:tcPr anchor="ctr"/>
                </a:tc>
                <a:tc>
                  <a:txBody>
                    <a:bodyPr/>
                    <a:lstStyle/>
                    <a:p>
                      <a:pPr algn="ctr"/>
                      <a:r>
                        <a:rPr lang="fr-FR" sz="1600" i="1" dirty="0" smtClean="0"/>
                        <a:t>BIT,</a:t>
                      </a:r>
                      <a:r>
                        <a:rPr lang="fr-FR" sz="1600" i="1" baseline="0" dirty="0" smtClean="0"/>
                        <a:t> </a:t>
                      </a:r>
                      <a:r>
                        <a:rPr lang="fr-FR" sz="1600" i="1" dirty="0" smtClean="0"/>
                        <a:t>CMIT, MIT</a:t>
                      </a:r>
                    </a:p>
                    <a:p>
                      <a:pPr algn="ctr"/>
                      <a:endParaRPr lang="fr-FR" sz="1600" dirty="0" smtClean="0"/>
                    </a:p>
                    <a:p>
                      <a:pPr algn="ctr"/>
                      <a:r>
                        <a:rPr lang="fr-FR" sz="1600" dirty="0" smtClean="0"/>
                        <a:t>12 - 23 </a:t>
                      </a:r>
                      <a:r>
                        <a:rPr lang="fr-FR" sz="1600" dirty="0" err="1" smtClean="0"/>
                        <a:t>ng</a:t>
                      </a:r>
                      <a:r>
                        <a:rPr lang="fr-FR" sz="1600" dirty="0" smtClean="0"/>
                        <a:t>/L</a:t>
                      </a: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600" i="1" dirty="0" smtClean="0"/>
                        <a:t>BIT, CMIT, MIT</a:t>
                      </a:r>
                    </a:p>
                    <a:p>
                      <a:pPr marL="0" marR="0" lvl="1" indent="0" algn="ctr"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lvl="1" indent="0" algn="ctr" defTabSz="457200" rtl="0" eaLnBrk="1" fontAlgn="auto" latinLnBrk="0" hangingPunct="1">
                        <a:lnSpc>
                          <a:spcPct val="100000"/>
                        </a:lnSpc>
                        <a:spcBef>
                          <a:spcPts val="0"/>
                        </a:spcBef>
                        <a:spcAft>
                          <a:spcPts val="0"/>
                        </a:spcAft>
                        <a:buClrTx/>
                        <a:buSzTx/>
                        <a:buFontTx/>
                        <a:buNone/>
                        <a:tabLst/>
                        <a:defRPr/>
                      </a:pPr>
                      <a:r>
                        <a:rPr lang="fr-FR" sz="1600" dirty="0" smtClean="0"/>
                        <a:t>34-35 </a:t>
                      </a:r>
                      <a:r>
                        <a:rPr lang="fr-FR" sz="1600" dirty="0" err="1" smtClean="0"/>
                        <a:t>ng</a:t>
                      </a:r>
                      <a:r>
                        <a:rPr lang="fr-FR" sz="1600" dirty="0" smtClean="0"/>
                        <a:t>/L</a:t>
                      </a:r>
                    </a:p>
                  </a:txBody>
                  <a:tcPr anchor="ct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600" i="1" dirty="0" smtClean="0"/>
                        <a:t>BIT, CMIT, MIT</a:t>
                      </a:r>
                    </a:p>
                    <a:p>
                      <a:pPr marL="0" marR="0" lvl="1" indent="0" algn="ctr"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lvl="1" indent="0" algn="ctr" defTabSz="457200" rtl="0" eaLnBrk="1" fontAlgn="auto" latinLnBrk="0" hangingPunct="1">
                        <a:lnSpc>
                          <a:spcPct val="100000"/>
                        </a:lnSpc>
                        <a:spcBef>
                          <a:spcPts val="0"/>
                        </a:spcBef>
                        <a:spcAft>
                          <a:spcPts val="0"/>
                        </a:spcAft>
                        <a:buClrTx/>
                        <a:buSzTx/>
                        <a:buFontTx/>
                        <a:buNone/>
                        <a:tabLst/>
                        <a:defRPr/>
                      </a:pPr>
                      <a:r>
                        <a:rPr lang="fr-FR" sz="1600" dirty="0" smtClean="0"/>
                        <a:t>6,7 - 10 </a:t>
                      </a:r>
                      <a:r>
                        <a:rPr lang="fr-FR" sz="1600" dirty="0" err="1" smtClean="0"/>
                        <a:t>ng</a:t>
                      </a:r>
                      <a:r>
                        <a:rPr lang="fr-FR" sz="1600" dirty="0" smtClean="0"/>
                        <a:t>/L</a:t>
                      </a:r>
                    </a:p>
                  </a:txBody>
                  <a:tcPr anchor="ctr"/>
                </a:tc>
              </a:tr>
              <a:tr h="370840">
                <a:tc>
                  <a:txBody>
                    <a:bodyPr/>
                    <a:lstStyle/>
                    <a:p>
                      <a:pPr algn="ctr"/>
                      <a:r>
                        <a:rPr lang="fr-FR" sz="1600" b="1" dirty="0" smtClean="0"/>
                        <a:t>Ammoniums quaternaires</a:t>
                      </a:r>
                      <a:endParaRPr lang="fr-FR" sz="1600" b="1" dirty="0"/>
                    </a:p>
                  </a:txBody>
                  <a:tcPr anchor="ctr"/>
                </a:tc>
                <a:tc>
                  <a:txBody>
                    <a:bodyPr/>
                    <a:lstStyle/>
                    <a:p>
                      <a:pPr algn="ctr"/>
                      <a:r>
                        <a:rPr lang="fr-FR" sz="1600" i="1" dirty="0" smtClean="0"/>
                        <a:t>BZK C12-C16</a:t>
                      </a:r>
                    </a:p>
                    <a:p>
                      <a:pPr algn="ctr"/>
                      <a:endParaRPr lang="fr-FR" sz="1600" dirty="0" smtClean="0"/>
                    </a:p>
                    <a:p>
                      <a:pPr algn="ctr"/>
                      <a:r>
                        <a:rPr lang="fr-FR" sz="1600" baseline="0" dirty="0" smtClean="0"/>
                        <a:t>16 – 70 </a:t>
                      </a:r>
                      <a:r>
                        <a:rPr lang="fr-FR" sz="1600" baseline="0" dirty="0" err="1" smtClean="0"/>
                        <a:t>ng</a:t>
                      </a:r>
                      <a:r>
                        <a:rPr lang="fr-FR" sz="1600" baseline="0" dirty="0" smtClean="0"/>
                        <a:t>/L</a:t>
                      </a:r>
                      <a:endParaRPr lang="fr-FR" sz="1600" dirty="0" smtClean="0"/>
                    </a:p>
                  </a:txBody>
                  <a:tcPr anchor="ctr"/>
                </a:tc>
                <a:tc>
                  <a:txBody>
                    <a:bodyPr/>
                    <a:lstStyle/>
                    <a:p>
                      <a:pPr algn="ctr"/>
                      <a:r>
                        <a:rPr lang="fr-FR" sz="1600" i="1" dirty="0" smtClean="0"/>
                        <a:t>BZK C12-C16</a:t>
                      </a:r>
                    </a:p>
                    <a:p>
                      <a:pPr algn="ctr"/>
                      <a:endParaRPr lang="fr-FR" sz="1600" dirty="0" smtClean="0"/>
                    </a:p>
                    <a:p>
                      <a:pPr algn="ctr"/>
                      <a:r>
                        <a:rPr lang="fr-FR" sz="1600" baseline="0" dirty="0" smtClean="0"/>
                        <a:t>27 – 29 </a:t>
                      </a:r>
                      <a:r>
                        <a:rPr lang="fr-FR" sz="1600" baseline="0" dirty="0" err="1" smtClean="0"/>
                        <a:t>ng</a:t>
                      </a:r>
                      <a:r>
                        <a:rPr lang="fr-FR" sz="1600" baseline="0" dirty="0" smtClean="0"/>
                        <a:t>/L</a:t>
                      </a:r>
                      <a:endParaRPr lang="fr-FR" sz="1600" dirty="0" smtClean="0"/>
                    </a:p>
                  </a:txBody>
                  <a:tcPr anchor="ctr"/>
                </a:tc>
                <a:tc>
                  <a:txBody>
                    <a:bodyPr/>
                    <a:lstStyle/>
                    <a:p>
                      <a:pPr algn="ctr"/>
                      <a:r>
                        <a:rPr lang="fr-FR" sz="1600" i="1" dirty="0" smtClean="0"/>
                        <a:t>BZK C12-C16</a:t>
                      </a:r>
                    </a:p>
                    <a:p>
                      <a:pPr algn="ctr"/>
                      <a:endParaRPr lang="fr-FR" sz="1600" dirty="0" smtClean="0"/>
                    </a:p>
                    <a:p>
                      <a:pPr algn="ctr"/>
                      <a:r>
                        <a:rPr lang="fr-FR" sz="1600" baseline="0" dirty="0" smtClean="0"/>
                        <a:t>50 – 190 </a:t>
                      </a:r>
                      <a:r>
                        <a:rPr lang="fr-FR" sz="1600" baseline="0" dirty="0" err="1" smtClean="0"/>
                        <a:t>ng</a:t>
                      </a:r>
                      <a:r>
                        <a:rPr lang="fr-FR" sz="1600" baseline="0" dirty="0" smtClean="0"/>
                        <a:t>/L</a:t>
                      </a:r>
                      <a:endParaRPr lang="fr-FR"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i="1" dirty="0" smtClean="0"/>
                        <a:t>BZK C12-C16</a:t>
                      </a:r>
                    </a:p>
                    <a:p>
                      <a:pPr marL="0" marR="0" indent="0" algn="ctr"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70 - 130 </a:t>
                      </a:r>
                      <a:r>
                        <a:rPr lang="fr-FR" sz="1600" dirty="0" err="1" smtClean="0"/>
                        <a:t>ng</a:t>
                      </a:r>
                      <a:r>
                        <a:rPr lang="fr-FR" sz="1600" dirty="0" smtClean="0"/>
                        <a:t>/L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i="1" dirty="0" smtClean="0"/>
                        <a:t>BZK C12-C16</a:t>
                      </a:r>
                    </a:p>
                    <a:p>
                      <a:pPr marL="0" marR="0" indent="0" algn="ctr" defTabSz="457200" rtl="0" eaLnBrk="1" fontAlgn="auto" latinLnBrk="0" hangingPunct="1">
                        <a:lnSpc>
                          <a:spcPct val="100000"/>
                        </a:lnSpc>
                        <a:spcBef>
                          <a:spcPts val="0"/>
                        </a:spcBef>
                        <a:spcAft>
                          <a:spcPts val="0"/>
                        </a:spcAft>
                        <a:buClrTx/>
                        <a:buSzTx/>
                        <a:buFontTx/>
                        <a:buNone/>
                        <a:tabLst/>
                        <a:defRPr/>
                      </a:pPr>
                      <a:endParaRPr lang="fr-FR"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t>9,4 - 12 </a:t>
                      </a:r>
                      <a:r>
                        <a:rPr lang="fr-FR" sz="1600" dirty="0" err="1" smtClean="0"/>
                        <a:t>ng</a:t>
                      </a:r>
                      <a:r>
                        <a:rPr lang="fr-FR" sz="1600" dirty="0" smtClean="0"/>
                        <a:t>/L</a:t>
                      </a:r>
                    </a:p>
                  </a:txBody>
                  <a:tcPr anchor="ctr"/>
                </a:tc>
              </a:tr>
            </a:tbl>
          </a:graphicData>
        </a:graphic>
      </p:graphicFrame>
      <p:sp>
        <p:nvSpPr>
          <p:cNvPr id="12" name="ZoneTexte 11"/>
          <p:cNvSpPr txBox="1"/>
          <p:nvPr/>
        </p:nvSpPr>
        <p:spPr>
          <a:xfrm>
            <a:off x="187833" y="1852220"/>
            <a:ext cx="8597745" cy="369332"/>
          </a:xfrm>
          <a:prstGeom prst="rect">
            <a:avLst/>
          </a:prstGeom>
          <a:noFill/>
        </p:spPr>
        <p:txBody>
          <a:bodyPr wrap="square" rtlCol="0">
            <a:spAutoFit/>
          </a:bodyPr>
          <a:lstStyle/>
          <a:p>
            <a:r>
              <a:rPr lang="fr-FR" dirty="0" smtClean="0">
                <a:solidFill>
                  <a:schemeClr val="accent6"/>
                </a:solidFill>
                <a:sym typeface="Wingdings"/>
              </a:rPr>
              <a:t></a:t>
            </a:r>
            <a:r>
              <a:rPr lang="fr-FR" dirty="0" smtClean="0">
                <a:sym typeface="Wingdings"/>
              </a:rPr>
              <a:t> 	</a:t>
            </a:r>
            <a:r>
              <a:rPr lang="fr-FR" dirty="0" smtClean="0"/>
              <a:t>Quantification à l’état de traces dans diverses matrices</a:t>
            </a:r>
            <a:endParaRPr lang="fr-FR" dirty="0"/>
          </a:p>
        </p:txBody>
      </p:sp>
      <p:sp>
        <p:nvSpPr>
          <p:cNvPr id="15" name="Rectangle 14"/>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riangle rectangle 16"/>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14</a:t>
            </a:fld>
            <a:endParaRPr lang="fr-FR" sz="1600" dirty="0">
              <a:solidFill>
                <a:schemeClr val="bg1"/>
              </a:solidFill>
            </a:endParaRPr>
          </a:p>
        </p:txBody>
      </p:sp>
      <p:sp>
        <p:nvSpPr>
          <p:cNvPr id="19" name="Titre 11"/>
          <p:cNvSpPr txBox="1">
            <a:spLocks/>
          </p:cNvSpPr>
          <p:nvPr/>
        </p:nvSpPr>
        <p:spPr>
          <a:xfrm>
            <a:off x="457200" y="1059926"/>
            <a:ext cx="8229600" cy="5297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cap="small" dirty="0" smtClean="0"/>
              <a:t>Limites de quantification</a:t>
            </a:r>
            <a:endParaRPr lang="fr-FR" sz="3200" cap="small" dirty="0"/>
          </a:p>
        </p:txBody>
      </p:sp>
      <p:sp>
        <p:nvSpPr>
          <p:cNvPr id="2" name="Rectangle 1"/>
          <p:cNvSpPr/>
          <p:nvPr/>
        </p:nvSpPr>
        <p:spPr>
          <a:xfrm>
            <a:off x="13512" y="4769079"/>
            <a:ext cx="9129889" cy="1049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20" name="Rectangle 19"/>
          <p:cNvSpPr/>
          <p:nvPr/>
        </p:nvSpPr>
        <p:spPr>
          <a:xfrm>
            <a:off x="0" y="3944545"/>
            <a:ext cx="9129889" cy="1284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 name="Grouper 6"/>
          <p:cNvGrpSpPr/>
          <p:nvPr/>
        </p:nvGrpSpPr>
        <p:grpSpPr>
          <a:xfrm>
            <a:off x="204600" y="974369"/>
            <a:ext cx="1647214" cy="832021"/>
            <a:chOff x="204600" y="974369"/>
            <a:chExt cx="1647214" cy="832021"/>
          </a:xfrm>
        </p:grpSpPr>
        <p:sp>
          <p:nvSpPr>
            <p:cNvPr id="21" name="Rectangle 20"/>
            <p:cNvSpPr/>
            <p:nvPr/>
          </p:nvSpPr>
          <p:spPr>
            <a:xfrm>
              <a:off x="204600" y="974369"/>
              <a:ext cx="1647214" cy="832021"/>
            </a:xfrm>
            <a:prstGeom prst="rect">
              <a:avLst/>
            </a:prstGeom>
            <a:solidFill>
              <a:schemeClr val="bg1"/>
            </a:solidFill>
            <a:ln w="9525" cmpd="sng">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Image 21" descr="MIT.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8503" y="974369"/>
              <a:ext cx="1038537" cy="832021"/>
            </a:xfrm>
            <a:prstGeom prst="rect">
              <a:avLst/>
            </a:prstGeom>
          </p:spPr>
        </p:pic>
        <p:sp>
          <p:nvSpPr>
            <p:cNvPr id="23" name="ZoneTexte 22"/>
            <p:cNvSpPr txBox="1"/>
            <p:nvPr/>
          </p:nvSpPr>
          <p:spPr>
            <a:xfrm>
              <a:off x="1290964" y="979882"/>
              <a:ext cx="560850" cy="307595"/>
            </a:xfrm>
            <a:prstGeom prst="rect">
              <a:avLst/>
            </a:prstGeom>
            <a:noFill/>
          </p:spPr>
          <p:txBody>
            <a:bodyPr wrap="square" rtlCol="0">
              <a:spAutoFit/>
            </a:bodyPr>
            <a:lstStyle/>
            <a:p>
              <a:r>
                <a:rPr lang="fr-FR" dirty="0" smtClean="0"/>
                <a:t>MIT</a:t>
              </a:r>
              <a:endParaRPr lang="fr-FR" dirty="0"/>
            </a:p>
          </p:txBody>
        </p:sp>
      </p:grpSp>
      <p:grpSp>
        <p:nvGrpSpPr>
          <p:cNvPr id="8" name="Grouper 7"/>
          <p:cNvGrpSpPr/>
          <p:nvPr/>
        </p:nvGrpSpPr>
        <p:grpSpPr>
          <a:xfrm>
            <a:off x="6748447" y="1376081"/>
            <a:ext cx="2322647" cy="952278"/>
            <a:chOff x="6807242" y="1376081"/>
            <a:chExt cx="2322647" cy="952278"/>
          </a:xfrm>
        </p:grpSpPr>
        <p:pic>
          <p:nvPicPr>
            <p:cNvPr id="24" name="Image 23" descr="benzalkonium.png"/>
            <p:cNvPicPr>
              <a:picLocks noChangeAspect="1"/>
            </p:cNvPicPr>
            <p:nvPr/>
          </p:nvPicPr>
          <p:blipFill>
            <a:blip r:embed="rId6">
              <a:clrChange>
                <a:clrFrom>
                  <a:srgbClr val="FFFFFF"/>
                </a:clrFrom>
                <a:clrTo>
                  <a:srgbClr val="FFFFFF">
                    <a:alpha val="0"/>
                  </a:srgbClr>
                </a:clrTo>
              </a:clrChange>
              <a:grayscl/>
              <a:extLst>
                <a:ext uri="{BEBA8EAE-BF5A-486C-A8C5-ECC9F3942E4B}">
                  <a14:imgProps xmlns:a14="http://schemas.microsoft.com/office/drawing/2010/main">
                    <a14:imgLayer r:embed="rId7">
                      <a14:imgEffect>
                        <a14:colorTemperature colorTemp="8800"/>
                      </a14:imgEffect>
                      <a14:imgEffect>
                        <a14:saturation sat="200000"/>
                      </a14:imgEffect>
                    </a14:imgLayer>
                  </a14:imgProps>
                </a:ext>
                <a:ext uri="{28A0092B-C50C-407E-A947-70E740481C1C}">
                  <a14:useLocalDpi xmlns:a14="http://schemas.microsoft.com/office/drawing/2010/main"/>
                </a:ext>
              </a:extLst>
            </a:blip>
            <a:stretch>
              <a:fillRect/>
            </a:stretch>
          </p:blipFill>
          <p:spPr>
            <a:xfrm>
              <a:off x="6807242" y="1376081"/>
              <a:ext cx="2322647" cy="952278"/>
            </a:xfrm>
            <a:prstGeom prst="rect">
              <a:avLst/>
            </a:prstGeom>
            <a:ln>
              <a:solidFill>
                <a:schemeClr val="tx1"/>
              </a:solidFill>
              <a:prstDash val="dash"/>
            </a:ln>
          </p:spPr>
        </p:pic>
        <p:sp>
          <p:nvSpPr>
            <p:cNvPr id="25" name="ZoneTexte 24"/>
            <p:cNvSpPr txBox="1"/>
            <p:nvPr/>
          </p:nvSpPr>
          <p:spPr>
            <a:xfrm>
              <a:off x="6807243" y="1376081"/>
              <a:ext cx="615202" cy="369332"/>
            </a:xfrm>
            <a:prstGeom prst="rect">
              <a:avLst/>
            </a:prstGeom>
            <a:noFill/>
          </p:spPr>
          <p:txBody>
            <a:bodyPr wrap="square" rtlCol="0">
              <a:spAutoFit/>
            </a:bodyPr>
            <a:lstStyle/>
            <a:p>
              <a:r>
                <a:rPr lang="fr-FR" dirty="0" smtClean="0"/>
                <a:t>BZK</a:t>
              </a:r>
              <a:endParaRPr lang="fr-FR" dirty="0"/>
            </a:p>
          </p:txBody>
        </p:sp>
      </p:grpSp>
    </p:spTree>
    <p:extLst>
      <p:ext uri="{BB962C8B-B14F-4D97-AF65-F5344CB8AC3E}">
        <p14:creationId xmlns:p14="http://schemas.microsoft.com/office/powerpoint/2010/main" val="239462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15</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15</a:t>
            </a:fld>
            <a:endParaRPr lang="fr-FR" sz="1600" dirty="0">
              <a:solidFill>
                <a:schemeClr val="bg1"/>
              </a:solidFill>
            </a:endParaRPr>
          </a:p>
        </p:txBody>
      </p:sp>
      <p:sp>
        <p:nvSpPr>
          <p:cNvPr id="35" name="Espace réservé du contenu 12"/>
          <p:cNvSpPr>
            <a:spLocks noGrp="1"/>
          </p:cNvSpPr>
          <p:nvPr>
            <p:ph idx="1"/>
          </p:nvPr>
        </p:nvSpPr>
        <p:spPr>
          <a:xfrm>
            <a:off x="457200" y="2735218"/>
            <a:ext cx="8229600" cy="641765"/>
          </a:xfrm>
        </p:spPr>
        <p:txBody>
          <a:bodyPr>
            <a:noAutofit/>
          </a:bodyPr>
          <a:lstStyle/>
          <a:p>
            <a:pPr marL="0" indent="0" algn="ctr">
              <a:buNone/>
            </a:pPr>
            <a:r>
              <a:rPr lang="fr-FR" sz="4400" b="1" cap="small" dirty="0" smtClean="0"/>
              <a:t>Campagnes d’échantillonnage</a:t>
            </a: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15</a:t>
              </a:fld>
              <a:endParaRPr lang="fr-FR" sz="1600" dirty="0">
                <a:solidFill>
                  <a:schemeClr val="bg1"/>
                </a:solidFill>
              </a:endParaRPr>
            </a:p>
          </p:txBody>
        </p:sp>
      </p:grpSp>
    </p:spTree>
    <p:extLst>
      <p:ext uri="{BB962C8B-B14F-4D97-AF65-F5344CB8AC3E}">
        <p14:creationId xmlns:p14="http://schemas.microsoft.com/office/powerpoint/2010/main" val="24782937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16</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16</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Plan d’</a:t>
            </a:r>
            <a:r>
              <a:rPr lang="fr-FR" cap="small" dirty="0"/>
              <a:t>é</a:t>
            </a:r>
            <a:r>
              <a:rPr lang="fr-FR" cap="small" dirty="0" smtClean="0"/>
              <a:t>chantillonnage</a:t>
            </a:r>
            <a:endParaRPr lang="fr-FR" cap="small" dirty="0"/>
          </a:p>
        </p:txBody>
      </p:sp>
      <p:grpSp>
        <p:nvGrpSpPr>
          <p:cNvPr id="13" name="Grouper 12"/>
          <p:cNvGrpSpPr/>
          <p:nvPr/>
        </p:nvGrpSpPr>
        <p:grpSpPr>
          <a:xfrm>
            <a:off x="400960" y="969692"/>
            <a:ext cx="7195368" cy="5255027"/>
            <a:chOff x="901700" y="144918"/>
            <a:chExt cx="7585530" cy="5556395"/>
          </a:xfrm>
        </p:grpSpPr>
        <p:grpSp>
          <p:nvGrpSpPr>
            <p:cNvPr id="15" name="Grouper 14"/>
            <p:cNvGrpSpPr/>
            <p:nvPr/>
          </p:nvGrpSpPr>
          <p:grpSpPr>
            <a:xfrm>
              <a:off x="901700" y="144918"/>
              <a:ext cx="7585530" cy="5556395"/>
              <a:chOff x="901700" y="1333536"/>
              <a:chExt cx="7585531" cy="5556395"/>
            </a:xfrm>
          </p:grpSpPr>
          <p:pic>
            <p:nvPicPr>
              <p:cNvPr id="17" name="Image 16" descr="Capture d’écran 2017-05-15 à 12.04.46.png"/>
              <p:cNvPicPr>
                <a:picLocks noChangeAspect="1"/>
              </p:cNvPicPr>
              <p:nvPr/>
            </p:nvPicPr>
            <p:blipFill rotWithShape="1">
              <a:blip r:embed="rId5">
                <a:alphaModFix am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5930"/>
              <a:stretch/>
            </p:blipFill>
            <p:spPr>
              <a:xfrm>
                <a:off x="2126473" y="1333536"/>
                <a:ext cx="6360758" cy="5556395"/>
              </a:xfrm>
              <a:prstGeom prst="rect">
                <a:avLst/>
              </a:prstGeom>
            </p:spPr>
          </p:pic>
          <p:sp>
            <p:nvSpPr>
              <p:cNvPr id="18" name="Forme libre 17"/>
              <p:cNvSpPr/>
              <p:nvPr/>
            </p:nvSpPr>
            <p:spPr>
              <a:xfrm>
                <a:off x="901700" y="2184400"/>
                <a:ext cx="3092450" cy="2152650"/>
              </a:xfrm>
              <a:custGeom>
                <a:avLst/>
                <a:gdLst>
                  <a:gd name="connsiteX0" fmla="*/ 0 w 3092450"/>
                  <a:gd name="connsiteY0" fmla="*/ 196850 h 2152650"/>
                  <a:gd name="connsiteX1" fmla="*/ 0 w 3092450"/>
                  <a:gd name="connsiteY1" fmla="*/ 196850 h 2152650"/>
                  <a:gd name="connsiteX2" fmla="*/ 12700 w 3092450"/>
                  <a:gd name="connsiteY2" fmla="*/ 266700 h 2152650"/>
                  <a:gd name="connsiteX3" fmla="*/ 38100 w 3092450"/>
                  <a:gd name="connsiteY3" fmla="*/ 311150 h 2152650"/>
                  <a:gd name="connsiteX4" fmla="*/ 50800 w 3092450"/>
                  <a:gd name="connsiteY4" fmla="*/ 406400 h 2152650"/>
                  <a:gd name="connsiteX5" fmla="*/ 57150 w 3092450"/>
                  <a:gd name="connsiteY5" fmla="*/ 552450 h 2152650"/>
                  <a:gd name="connsiteX6" fmla="*/ 50800 w 3092450"/>
                  <a:gd name="connsiteY6" fmla="*/ 590550 h 2152650"/>
                  <a:gd name="connsiteX7" fmla="*/ 44450 w 3092450"/>
                  <a:gd name="connsiteY7" fmla="*/ 654050 h 2152650"/>
                  <a:gd name="connsiteX8" fmla="*/ 50800 w 3092450"/>
                  <a:gd name="connsiteY8" fmla="*/ 908050 h 2152650"/>
                  <a:gd name="connsiteX9" fmla="*/ 82550 w 3092450"/>
                  <a:gd name="connsiteY9" fmla="*/ 965200 h 2152650"/>
                  <a:gd name="connsiteX10" fmla="*/ 101600 w 3092450"/>
                  <a:gd name="connsiteY10" fmla="*/ 971550 h 2152650"/>
                  <a:gd name="connsiteX11" fmla="*/ 107950 w 3092450"/>
                  <a:gd name="connsiteY11" fmla="*/ 990600 h 2152650"/>
                  <a:gd name="connsiteX12" fmla="*/ 146050 w 3092450"/>
                  <a:gd name="connsiteY12" fmla="*/ 1016000 h 2152650"/>
                  <a:gd name="connsiteX13" fmla="*/ 158750 w 3092450"/>
                  <a:gd name="connsiteY13" fmla="*/ 1035050 h 2152650"/>
                  <a:gd name="connsiteX14" fmla="*/ 203200 w 3092450"/>
                  <a:gd name="connsiteY14" fmla="*/ 1047750 h 2152650"/>
                  <a:gd name="connsiteX15" fmla="*/ 222250 w 3092450"/>
                  <a:gd name="connsiteY15" fmla="*/ 1060450 h 2152650"/>
                  <a:gd name="connsiteX16" fmla="*/ 241300 w 3092450"/>
                  <a:gd name="connsiteY16" fmla="*/ 1066800 h 2152650"/>
                  <a:gd name="connsiteX17" fmla="*/ 273050 w 3092450"/>
                  <a:gd name="connsiteY17" fmla="*/ 1079500 h 2152650"/>
                  <a:gd name="connsiteX18" fmla="*/ 400050 w 3092450"/>
                  <a:gd name="connsiteY18" fmla="*/ 1066800 h 2152650"/>
                  <a:gd name="connsiteX19" fmla="*/ 438150 w 3092450"/>
                  <a:gd name="connsiteY19" fmla="*/ 1054100 h 2152650"/>
                  <a:gd name="connsiteX20" fmla="*/ 457200 w 3092450"/>
                  <a:gd name="connsiteY20" fmla="*/ 1016000 h 2152650"/>
                  <a:gd name="connsiteX21" fmla="*/ 469900 w 3092450"/>
                  <a:gd name="connsiteY21" fmla="*/ 996950 h 2152650"/>
                  <a:gd name="connsiteX22" fmla="*/ 476250 w 3092450"/>
                  <a:gd name="connsiteY22" fmla="*/ 977900 h 2152650"/>
                  <a:gd name="connsiteX23" fmla="*/ 488950 w 3092450"/>
                  <a:gd name="connsiteY23" fmla="*/ 958850 h 2152650"/>
                  <a:gd name="connsiteX24" fmla="*/ 501650 w 3092450"/>
                  <a:gd name="connsiteY24" fmla="*/ 920750 h 2152650"/>
                  <a:gd name="connsiteX25" fmla="*/ 508000 w 3092450"/>
                  <a:gd name="connsiteY25" fmla="*/ 901700 h 2152650"/>
                  <a:gd name="connsiteX26" fmla="*/ 514350 w 3092450"/>
                  <a:gd name="connsiteY26" fmla="*/ 882650 h 2152650"/>
                  <a:gd name="connsiteX27" fmla="*/ 520700 w 3092450"/>
                  <a:gd name="connsiteY27" fmla="*/ 850900 h 2152650"/>
                  <a:gd name="connsiteX28" fmla="*/ 533400 w 3092450"/>
                  <a:gd name="connsiteY28" fmla="*/ 806450 h 2152650"/>
                  <a:gd name="connsiteX29" fmla="*/ 546100 w 3092450"/>
                  <a:gd name="connsiteY29" fmla="*/ 755650 h 2152650"/>
                  <a:gd name="connsiteX30" fmla="*/ 552450 w 3092450"/>
                  <a:gd name="connsiteY30" fmla="*/ 736600 h 2152650"/>
                  <a:gd name="connsiteX31" fmla="*/ 565150 w 3092450"/>
                  <a:gd name="connsiteY31" fmla="*/ 679450 h 2152650"/>
                  <a:gd name="connsiteX32" fmla="*/ 571500 w 3092450"/>
                  <a:gd name="connsiteY32" fmla="*/ 660400 h 2152650"/>
                  <a:gd name="connsiteX33" fmla="*/ 577850 w 3092450"/>
                  <a:gd name="connsiteY33" fmla="*/ 609600 h 2152650"/>
                  <a:gd name="connsiteX34" fmla="*/ 590550 w 3092450"/>
                  <a:gd name="connsiteY34" fmla="*/ 558800 h 2152650"/>
                  <a:gd name="connsiteX35" fmla="*/ 596900 w 3092450"/>
                  <a:gd name="connsiteY35" fmla="*/ 533400 h 2152650"/>
                  <a:gd name="connsiteX36" fmla="*/ 603250 w 3092450"/>
                  <a:gd name="connsiteY36" fmla="*/ 514350 h 2152650"/>
                  <a:gd name="connsiteX37" fmla="*/ 615950 w 3092450"/>
                  <a:gd name="connsiteY37" fmla="*/ 463550 h 2152650"/>
                  <a:gd name="connsiteX38" fmla="*/ 622300 w 3092450"/>
                  <a:gd name="connsiteY38" fmla="*/ 438150 h 2152650"/>
                  <a:gd name="connsiteX39" fmla="*/ 641350 w 3092450"/>
                  <a:gd name="connsiteY39" fmla="*/ 381000 h 2152650"/>
                  <a:gd name="connsiteX40" fmla="*/ 647700 w 3092450"/>
                  <a:gd name="connsiteY40" fmla="*/ 361950 h 2152650"/>
                  <a:gd name="connsiteX41" fmla="*/ 654050 w 3092450"/>
                  <a:gd name="connsiteY41" fmla="*/ 342900 h 2152650"/>
                  <a:gd name="connsiteX42" fmla="*/ 679450 w 3092450"/>
                  <a:gd name="connsiteY42" fmla="*/ 298450 h 2152650"/>
                  <a:gd name="connsiteX43" fmla="*/ 692150 w 3092450"/>
                  <a:gd name="connsiteY43" fmla="*/ 279400 h 2152650"/>
                  <a:gd name="connsiteX44" fmla="*/ 698500 w 3092450"/>
                  <a:gd name="connsiteY44" fmla="*/ 260350 h 2152650"/>
                  <a:gd name="connsiteX45" fmla="*/ 717550 w 3092450"/>
                  <a:gd name="connsiteY45" fmla="*/ 234950 h 2152650"/>
                  <a:gd name="connsiteX46" fmla="*/ 742950 w 3092450"/>
                  <a:gd name="connsiteY46" fmla="*/ 190500 h 2152650"/>
                  <a:gd name="connsiteX47" fmla="*/ 762000 w 3092450"/>
                  <a:gd name="connsiteY47" fmla="*/ 177800 h 2152650"/>
                  <a:gd name="connsiteX48" fmla="*/ 774700 w 3092450"/>
                  <a:gd name="connsiteY48" fmla="*/ 158750 h 2152650"/>
                  <a:gd name="connsiteX49" fmla="*/ 793750 w 3092450"/>
                  <a:gd name="connsiteY49" fmla="*/ 146050 h 2152650"/>
                  <a:gd name="connsiteX50" fmla="*/ 800100 w 3092450"/>
                  <a:gd name="connsiteY50" fmla="*/ 127000 h 2152650"/>
                  <a:gd name="connsiteX51" fmla="*/ 825500 w 3092450"/>
                  <a:gd name="connsiteY51" fmla="*/ 114300 h 2152650"/>
                  <a:gd name="connsiteX52" fmla="*/ 844550 w 3092450"/>
                  <a:gd name="connsiteY52" fmla="*/ 101600 h 2152650"/>
                  <a:gd name="connsiteX53" fmla="*/ 850900 w 3092450"/>
                  <a:gd name="connsiteY53" fmla="*/ 82550 h 2152650"/>
                  <a:gd name="connsiteX54" fmla="*/ 908050 w 3092450"/>
                  <a:gd name="connsiteY54" fmla="*/ 76200 h 2152650"/>
                  <a:gd name="connsiteX55" fmla="*/ 869950 w 3092450"/>
                  <a:gd name="connsiteY55" fmla="*/ 76200 h 2152650"/>
                  <a:gd name="connsiteX56" fmla="*/ 958850 w 3092450"/>
                  <a:gd name="connsiteY56" fmla="*/ 44450 h 2152650"/>
                  <a:gd name="connsiteX57" fmla="*/ 977900 w 3092450"/>
                  <a:gd name="connsiteY57" fmla="*/ 38100 h 2152650"/>
                  <a:gd name="connsiteX58" fmla="*/ 1009650 w 3092450"/>
                  <a:gd name="connsiteY58" fmla="*/ 31750 h 2152650"/>
                  <a:gd name="connsiteX59" fmla="*/ 1079500 w 3092450"/>
                  <a:gd name="connsiteY59" fmla="*/ 6350 h 2152650"/>
                  <a:gd name="connsiteX60" fmla="*/ 1200150 w 3092450"/>
                  <a:gd name="connsiteY60" fmla="*/ 0 h 2152650"/>
                  <a:gd name="connsiteX61" fmla="*/ 1416050 w 3092450"/>
                  <a:gd name="connsiteY61" fmla="*/ 6350 h 2152650"/>
                  <a:gd name="connsiteX62" fmla="*/ 1504950 w 3092450"/>
                  <a:gd name="connsiteY62" fmla="*/ 25400 h 2152650"/>
                  <a:gd name="connsiteX63" fmla="*/ 1663700 w 3092450"/>
                  <a:gd name="connsiteY63" fmla="*/ 44450 h 2152650"/>
                  <a:gd name="connsiteX64" fmla="*/ 1695450 w 3092450"/>
                  <a:gd name="connsiteY64" fmla="*/ 50800 h 2152650"/>
                  <a:gd name="connsiteX65" fmla="*/ 1733550 w 3092450"/>
                  <a:gd name="connsiteY65" fmla="*/ 63500 h 2152650"/>
                  <a:gd name="connsiteX66" fmla="*/ 1758950 w 3092450"/>
                  <a:gd name="connsiteY66" fmla="*/ 69850 h 2152650"/>
                  <a:gd name="connsiteX67" fmla="*/ 1797050 w 3092450"/>
                  <a:gd name="connsiteY67" fmla="*/ 82550 h 2152650"/>
                  <a:gd name="connsiteX68" fmla="*/ 1816100 w 3092450"/>
                  <a:gd name="connsiteY68" fmla="*/ 95250 h 2152650"/>
                  <a:gd name="connsiteX69" fmla="*/ 1873250 w 3092450"/>
                  <a:gd name="connsiteY69" fmla="*/ 114300 h 2152650"/>
                  <a:gd name="connsiteX70" fmla="*/ 1892300 w 3092450"/>
                  <a:gd name="connsiteY70" fmla="*/ 120650 h 2152650"/>
                  <a:gd name="connsiteX71" fmla="*/ 1911350 w 3092450"/>
                  <a:gd name="connsiteY71" fmla="*/ 127000 h 2152650"/>
                  <a:gd name="connsiteX72" fmla="*/ 1943100 w 3092450"/>
                  <a:gd name="connsiteY72" fmla="*/ 152400 h 2152650"/>
                  <a:gd name="connsiteX73" fmla="*/ 1955800 w 3092450"/>
                  <a:gd name="connsiteY73" fmla="*/ 171450 h 2152650"/>
                  <a:gd name="connsiteX74" fmla="*/ 1974850 w 3092450"/>
                  <a:gd name="connsiteY74" fmla="*/ 184150 h 2152650"/>
                  <a:gd name="connsiteX75" fmla="*/ 2012950 w 3092450"/>
                  <a:gd name="connsiteY75" fmla="*/ 215900 h 2152650"/>
                  <a:gd name="connsiteX76" fmla="*/ 2038350 w 3092450"/>
                  <a:gd name="connsiteY76" fmla="*/ 254000 h 2152650"/>
                  <a:gd name="connsiteX77" fmla="*/ 2044700 w 3092450"/>
                  <a:gd name="connsiteY77" fmla="*/ 273050 h 2152650"/>
                  <a:gd name="connsiteX78" fmla="*/ 2057400 w 3092450"/>
                  <a:gd name="connsiteY78" fmla="*/ 292100 h 2152650"/>
                  <a:gd name="connsiteX79" fmla="*/ 2076450 w 3092450"/>
                  <a:gd name="connsiteY79" fmla="*/ 349250 h 2152650"/>
                  <a:gd name="connsiteX80" fmla="*/ 2089150 w 3092450"/>
                  <a:gd name="connsiteY80" fmla="*/ 387350 h 2152650"/>
                  <a:gd name="connsiteX81" fmla="*/ 2095500 w 3092450"/>
                  <a:gd name="connsiteY81" fmla="*/ 406400 h 2152650"/>
                  <a:gd name="connsiteX82" fmla="*/ 2082800 w 3092450"/>
                  <a:gd name="connsiteY82" fmla="*/ 596900 h 2152650"/>
                  <a:gd name="connsiteX83" fmla="*/ 2076450 w 3092450"/>
                  <a:gd name="connsiteY83" fmla="*/ 615950 h 2152650"/>
                  <a:gd name="connsiteX84" fmla="*/ 2051050 w 3092450"/>
                  <a:gd name="connsiteY84" fmla="*/ 654050 h 2152650"/>
                  <a:gd name="connsiteX85" fmla="*/ 2038350 w 3092450"/>
                  <a:gd name="connsiteY85" fmla="*/ 692150 h 2152650"/>
                  <a:gd name="connsiteX86" fmla="*/ 2000250 w 3092450"/>
                  <a:gd name="connsiteY86" fmla="*/ 717550 h 2152650"/>
                  <a:gd name="connsiteX87" fmla="*/ 1987550 w 3092450"/>
                  <a:gd name="connsiteY87" fmla="*/ 736600 h 2152650"/>
                  <a:gd name="connsiteX88" fmla="*/ 1949450 w 3092450"/>
                  <a:gd name="connsiteY88" fmla="*/ 762000 h 2152650"/>
                  <a:gd name="connsiteX89" fmla="*/ 1930400 w 3092450"/>
                  <a:gd name="connsiteY89" fmla="*/ 774700 h 2152650"/>
                  <a:gd name="connsiteX90" fmla="*/ 1892300 w 3092450"/>
                  <a:gd name="connsiteY90" fmla="*/ 793750 h 2152650"/>
                  <a:gd name="connsiteX91" fmla="*/ 1860550 w 3092450"/>
                  <a:gd name="connsiteY91" fmla="*/ 825500 h 2152650"/>
                  <a:gd name="connsiteX92" fmla="*/ 1822450 w 3092450"/>
                  <a:gd name="connsiteY92" fmla="*/ 857250 h 2152650"/>
                  <a:gd name="connsiteX93" fmla="*/ 1809750 w 3092450"/>
                  <a:gd name="connsiteY93" fmla="*/ 876300 h 2152650"/>
                  <a:gd name="connsiteX94" fmla="*/ 1771650 w 3092450"/>
                  <a:gd name="connsiteY94" fmla="*/ 895350 h 2152650"/>
                  <a:gd name="connsiteX95" fmla="*/ 1733550 w 3092450"/>
                  <a:gd name="connsiteY95" fmla="*/ 927100 h 2152650"/>
                  <a:gd name="connsiteX96" fmla="*/ 1676400 w 3092450"/>
                  <a:gd name="connsiteY96" fmla="*/ 977900 h 2152650"/>
                  <a:gd name="connsiteX97" fmla="*/ 1663700 w 3092450"/>
                  <a:gd name="connsiteY97" fmla="*/ 996950 h 2152650"/>
                  <a:gd name="connsiteX98" fmla="*/ 1625600 w 3092450"/>
                  <a:gd name="connsiteY98" fmla="*/ 1035050 h 2152650"/>
                  <a:gd name="connsiteX99" fmla="*/ 1600200 w 3092450"/>
                  <a:gd name="connsiteY99" fmla="*/ 1073150 h 2152650"/>
                  <a:gd name="connsiteX100" fmla="*/ 1562100 w 3092450"/>
                  <a:gd name="connsiteY100" fmla="*/ 1111250 h 2152650"/>
                  <a:gd name="connsiteX101" fmla="*/ 1549400 w 3092450"/>
                  <a:gd name="connsiteY101" fmla="*/ 1130300 h 2152650"/>
                  <a:gd name="connsiteX102" fmla="*/ 1543050 w 3092450"/>
                  <a:gd name="connsiteY102" fmla="*/ 1149350 h 2152650"/>
                  <a:gd name="connsiteX103" fmla="*/ 1517650 w 3092450"/>
                  <a:gd name="connsiteY103" fmla="*/ 1162050 h 2152650"/>
                  <a:gd name="connsiteX104" fmla="*/ 1473200 w 3092450"/>
                  <a:gd name="connsiteY104" fmla="*/ 1212850 h 2152650"/>
                  <a:gd name="connsiteX105" fmla="*/ 1428750 w 3092450"/>
                  <a:gd name="connsiteY105" fmla="*/ 1263650 h 2152650"/>
                  <a:gd name="connsiteX106" fmla="*/ 1416050 w 3092450"/>
                  <a:gd name="connsiteY106" fmla="*/ 1282700 h 2152650"/>
                  <a:gd name="connsiteX107" fmla="*/ 1384300 w 3092450"/>
                  <a:gd name="connsiteY107" fmla="*/ 1320800 h 2152650"/>
                  <a:gd name="connsiteX108" fmla="*/ 1377950 w 3092450"/>
                  <a:gd name="connsiteY108" fmla="*/ 1339850 h 2152650"/>
                  <a:gd name="connsiteX109" fmla="*/ 1352550 w 3092450"/>
                  <a:gd name="connsiteY109" fmla="*/ 1377950 h 2152650"/>
                  <a:gd name="connsiteX110" fmla="*/ 1333500 w 3092450"/>
                  <a:gd name="connsiteY110" fmla="*/ 1435100 h 2152650"/>
                  <a:gd name="connsiteX111" fmla="*/ 1327150 w 3092450"/>
                  <a:gd name="connsiteY111" fmla="*/ 1454150 h 2152650"/>
                  <a:gd name="connsiteX112" fmla="*/ 1320800 w 3092450"/>
                  <a:gd name="connsiteY112" fmla="*/ 1473200 h 2152650"/>
                  <a:gd name="connsiteX113" fmla="*/ 1314450 w 3092450"/>
                  <a:gd name="connsiteY113" fmla="*/ 1517650 h 2152650"/>
                  <a:gd name="connsiteX114" fmla="*/ 1301750 w 3092450"/>
                  <a:gd name="connsiteY114" fmla="*/ 1625600 h 2152650"/>
                  <a:gd name="connsiteX115" fmla="*/ 1295400 w 3092450"/>
                  <a:gd name="connsiteY115" fmla="*/ 1651000 h 2152650"/>
                  <a:gd name="connsiteX116" fmla="*/ 1282700 w 3092450"/>
                  <a:gd name="connsiteY116" fmla="*/ 1701800 h 2152650"/>
                  <a:gd name="connsiteX117" fmla="*/ 1289050 w 3092450"/>
                  <a:gd name="connsiteY117" fmla="*/ 1860550 h 2152650"/>
                  <a:gd name="connsiteX118" fmla="*/ 1295400 w 3092450"/>
                  <a:gd name="connsiteY118" fmla="*/ 1885950 h 2152650"/>
                  <a:gd name="connsiteX119" fmla="*/ 1314450 w 3092450"/>
                  <a:gd name="connsiteY119" fmla="*/ 1911350 h 2152650"/>
                  <a:gd name="connsiteX120" fmla="*/ 1327150 w 3092450"/>
                  <a:gd name="connsiteY120" fmla="*/ 1949450 h 2152650"/>
                  <a:gd name="connsiteX121" fmla="*/ 1333500 w 3092450"/>
                  <a:gd name="connsiteY121" fmla="*/ 1968500 h 2152650"/>
                  <a:gd name="connsiteX122" fmla="*/ 1390650 w 3092450"/>
                  <a:gd name="connsiteY122" fmla="*/ 2006600 h 2152650"/>
                  <a:gd name="connsiteX123" fmla="*/ 1409700 w 3092450"/>
                  <a:gd name="connsiteY123" fmla="*/ 2019300 h 2152650"/>
                  <a:gd name="connsiteX124" fmla="*/ 1485900 w 3092450"/>
                  <a:gd name="connsiteY124" fmla="*/ 2082800 h 2152650"/>
                  <a:gd name="connsiteX125" fmla="*/ 1504950 w 3092450"/>
                  <a:gd name="connsiteY125" fmla="*/ 2089150 h 2152650"/>
                  <a:gd name="connsiteX126" fmla="*/ 1549400 w 3092450"/>
                  <a:gd name="connsiteY126" fmla="*/ 2114550 h 2152650"/>
                  <a:gd name="connsiteX127" fmla="*/ 1568450 w 3092450"/>
                  <a:gd name="connsiteY127" fmla="*/ 2127250 h 2152650"/>
                  <a:gd name="connsiteX128" fmla="*/ 1587500 w 3092450"/>
                  <a:gd name="connsiteY128" fmla="*/ 2133600 h 2152650"/>
                  <a:gd name="connsiteX129" fmla="*/ 1625600 w 3092450"/>
                  <a:gd name="connsiteY129" fmla="*/ 2152650 h 2152650"/>
                  <a:gd name="connsiteX130" fmla="*/ 1714500 w 3092450"/>
                  <a:gd name="connsiteY130" fmla="*/ 2146300 h 2152650"/>
                  <a:gd name="connsiteX131" fmla="*/ 1746250 w 3092450"/>
                  <a:gd name="connsiteY131" fmla="*/ 2114550 h 2152650"/>
                  <a:gd name="connsiteX132" fmla="*/ 1758950 w 3092450"/>
                  <a:gd name="connsiteY132" fmla="*/ 2089150 h 2152650"/>
                  <a:gd name="connsiteX133" fmla="*/ 1771650 w 3092450"/>
                  <a:gd name="connsiteY133" fmla="*/ 2070100 h 2152650"/>
                  <a:gd name="connsiteX134" fmla="*/ 1778000 w 3092450"/>
                  <a:gd name="connsiteY134" fmla="*/ 2051050 h 2152650"/>
                  <a:gd name="connsiteX135" fmla="*/ 1797050 w 3092450"/>
                  <a:gd name="connsiteY135" fmla="*/ 2038350 h 2152650"/>
                  <a:gd name="connsiteX136" fmla="*/ 1803400 w 3092450"/>
                  <a:gd name="connsiteY136" fmla="*/ 2019300 h 2152650"/>
                  <a:gd name="connsiteX137" fmla="*/ 1828800 w 3092450"/>
                  <a:gd name="connsiteY137" fmla="*/ 1981200 h 2152650"/>
                  <a:gd name="connsiteX138" fmla="*/ 1847850 w 3092450"/>
                  <a:gd name="connsiteY138" fmla="*/ 1936750 h 2152650"/>
                  <a:gd name="connsiteX139" fmla="*/ 1860550 w 3092450"/>
                  <a:gd name="connsiteY139" fmla="*/ 1917700 h 2152650"/>
                  <a:gd name="connsiteX140" fmla="*/ 1866900 w 3092450"/>
                  <a:gd name="connsiteY140" fmla="*/ 1898650 h 2152650"/>
                  <a:gd name="connsiteX141" fmla="*/ 1892300 w 3092450"/>
                  <a:gd name="connsiteY141" fmla="*/ 1841500 h 2152650"/>
                  <a:gd name="connsiteX142" fmla="*/ 1898650 w 3092450"/>
                  <a:gd name="connsiteY142" fmla="*/ 1822450 h 2152650"/>
                  <a:gd name="connsiteX143" fmla="*/ 1905000 w 3092450"/>
                  <a:gd name="connsiteY143" fmla="*/ 1803400 h 2152650"/>
                  <a:gd name="connsiteX144" fmla="*/ 1924050 w 3092450"/>
                  <a:gd name="connsiteY144" fmla="*/ 1765300 h 2152650"/>
                  <a:gd name="connsiteX145" fmla="*/ 1936750 w 3092450"/>
                  <a:gd name="connsiteY145" fmla="*/ 1746250 h 2152650"/>
                  <a:gd name="connsiteX146" fmla="*/ 1943100 w 3092450"/>
                  <a:gd name="connsiteY146" fmla="*/ 1727200 h 2152650"/>
                  <a:gd name="connsiteX147" fmla="*/ 1974850 w 3092450"/>
                  <a:gd name="connsiteY147" fmla="*/ 1682750 h 2152650"/>
                  <a:gd name="connsiteX148" fmla="*/ 2006600 w 3092450"/>
                  <a:gd name="connsiteY148" fmla="*/ 1644650 h 2152650"/>
                  <a:gd name="connsiteX149" fmla="*/ 2025650 w 3092450"/>
                  <a:gd name="connsiteY149" fmla="*/ 1638300 h 2152650"/>
                  <a:gd name="connsiteX150" fmla="*/ 2038350 w 3092450"/>
                  <a:gd name="connsiteY150" fmla="*/ 1619250 h 2152650"/>
                  <a:gd name="connsiteX151" fmla="*/ 2076450 w 3092450"/>
                  <a:gd name="connsiteY151" fmla="*/ 1587500 h 2152650"/>
                  <a:gd name="connsiteX152" fmla="*/ 2095500 w 3092450"/>
                  <a:gd name="connsiteY152" fmla="*/ 1581150 h 2152650"/>
                  <a:gd name="connsiteX153" fmla="*/ 2139950 w 3092450"/>
                  <a:gd name="connsiteY153" fmla="*/ 1555750 h 2152650"/>
                  <a:gd name="connsiteX154" fmla="*/ 2159000 w 3092450"/>
                  <a:gd name="connsiteY154" fmla="*/ 1543050 h 2152650"/>
                  <a:gd name="connsiteX155" fmla="*/ 2203450 w 3092450"/>
                  <a:gd name="connsiteY155" fmla="*/ 1530350 h 2152650"/>
                  <a:gd name="connsiteX156" fmla="*/ 2247900 w 3092450"/>
                  <a:gd name="connsiteY156" fmla="*/ 1504950 h 2152650"/>
                  <a:gd name="connsiteX157" fmla="*/ 2286000 w 3092450"/>
                  <a:gd name="connsiteY157" fmla="*/ 1485900 h 2152650"/>
                  <a:gd name="connsiteX158" fmla="*/ 2305050 w 3092450"/>
                  <a:gd name="connsiteY158" fmla="*/ 1466850 h 2152650"/>
                  <a:gd name="connsiteX159" fmla="*/ 2330450 w 3092450"/>
                  <a:gd name="connsiteY159" fmla="*/ 1460500 h 2152650"/>
                  <a:gd name="connsiteX160" fmla="*/ 2349500 w 3092450"/>
                  <a:gd name="connsiteY160" fmla="*/ 1447800 h 2152650"/>
                  <a:gd name="connsiteX161" fmla="*/ 2374900 w 3092450"/>
                  <a:gd name="connsiteY161" fmla="*/ 1441450 h 2152650"/>
                  <a:gd name="connsiteX162" fmla="*/ 2432050 w 3092450"/>
                  <a:gd name="connsiteY162" fmla="*/ 1409700 h 2152650"/>
                  <a:gd name="connsiteX163" fmla="*/ 2451100 w 3092450"/>
                  <a:gd name="connsiteY163" fmla="*/ 1390650 h 2152650"/>
                  <a:gd name="connsiteX164" fmla="*/ 2470150 w 3092450"/>
                  <a:gd name="connsiteY164" fmla="*/ 1377950 h 2152650"/>
                  <a:gd name="connsiteX165" fmla="*/ 2501900 w 3092450"/>
                  <a:gd name="connsiteY165" fmla="*/ 1339850 h 2152650"/>
                  <a:gd name="connsiteX166" fmla="*/ 2514600 w 3092450"/>
                  <a:gd name="connsiteY166" fmla="*/ 1320800 h 2152650"/>
                  <a:gd name="connsiteX167" fmla="*/ 2552700 w 3092450"/>
                  <a:gd name="connsiteY167" fmla="*/ 1282700 h 2152650"/>
                  <a:gd name="connsiteX168" fmla="*/ 2565400 w 3092450"/>
                  <a:gd name="connsiteY168" fmla="*/ 1263650 h 2152650"/>
                  <a:gd name="connsiteX169" fmla="*/ 2628900 w 3092450"/>
                  <a:gd name="connsiteY169" fmla="*/ 1219200 h 2152650"/>
                  <a:gd name="connsiteX170" fmla="*/ 2660650 w 3092450"/>
                  <a:gd name="connsiteY170" fmla="*/ 1174750 h 2152650"/>
                  <a:gd name="connsiteX171" fmla="*/ 2679700 w 3092450"/>
                  <a:gd name="connsiteY171" fmla="*/ 1168400 h 2152650"/>
                  <a:gd name="connsiteX172" fmla="*/ 2711450 w 3092450"/>
                  <a:gd name="connsiteY172" fmla="*/ 1123950 h 2152650"/>
                  <a:gd name="connsiteX173" fmla="*/ 2730500 w 3092450"/>
                  <a:gd name="connsiteY173" fmla="*/ 1111250 h 2152650"/>
                  <a:gd name="connsiteX174" fmla="*/ 2762250 w 3092450"/>
                  <a:gd name="connsiteY174" fmla="*/ 1079500 h 2152650"/>
                  <a:gd name="connsiteX175" fmla="*/ 2800350 w 3092450"/>
                  <a:gd name="connsiteY175" fmla="*/ 1047750 h 2152650"/>
                  <a:gd name="connsiteX176" fmla="*/ 2806700 w 3092450"/>
                  <a:gd name="connsiteY176" fmla="*/ 1028700 h 2152650"/>
                  <a:gd name="connsiteX177" fmla="*/ 2870200 w 3092450"/>
                  <a:gd name="connsiteY177" fmla="*/ 984250 h 2152650"/>
                  <a:gd name="connsiteX178" fmla="*/ 2889250 w 3092450"/>
                  <a:gd name="connsiteY178" fmla="*/ 971550 h 2152650"/>
                  <a:gd name="connsiteX179" fmla="*/ 2908300 w 3092450"/>
                  <a:gd name="connsiteY179" fmla="*/ 958850 h 2152650"/>
                  <a:gd name="connsiteX180" fmla="*/ 2927350 w 3092450"/>
                  <a:gd name="connsiteY180" fmla="*/ 952500 h 2152650"/>
                  <a:gd name="connsiteX181" fmla="*/ 2965450 w 3092450"/>
                  <a:gd name="connsiteY181" fmla="*/ 920750 h 2152650"/>
                  <a:gd name="connsiteX182" fmla="*/ 2984500 w 3092450"/>
                  <a:gd name="connsiteY182" fmla="*/ 914400 h 2152650"/>
                  <a:gd name="connsiteX183" fmla="*/ 3003550 w 3092450"/>
                  <a:gd name="connsiteY183" fmla="*/ 895350 h 2152650"/>
                  <a:gd name="connsiteX184" fmla="*/ 3016250 w 3092450"/>
                  <a:gd name="connsiteY184" fmla="*/ 876300 h 2152650"/>
                  <a:gd name="connsiteX185" fmla="*/ 3054350 w 3092450"/>
                  <a:gd name="connsiteY185" fmla="*/ 850900 h 2152650"/>
                  <a:gd name="connsiteX186" fmla="*/ 3073400 w 3092450"/>
                  <a:gd name="connsiteY186" fmla="*/ 838200 h 2152650"/>
                  <a:gd name="connsiteX187" fmla="*/ 3092450 w 3092450"/>
                  <a:gd name="connsiteY187" fmla="*/ 82550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3092450" h="2152650">
                    <a:moveTo>
                      <a:pt x="0" y="196850"/>
                    </a:moveTo>
                    <a:lnTo>
                      <a:pt x="0" y="196850"/>
                    </a:lnTo>
                    <a:cubicBezTo>
                      <a:pt x="4233" y="220133"/>
                      <a:pt x="5216" y="244249"/>
                      <a:pt x="12700" y="266700"/>
                    </a:cubicBezTo>
                    <a:cubicBezTo>
                      <a:pt x="46063" y="366790"/>
                      <a:pt x="21891" y="238209"/>
                      <a:pt x="38100" y="311150"/>
                    </a:cubicBezTo>
                    <a:cubicBezTo>
                      <a:pt x="44434" y="339653"/>
                      <a:pt x="47743" y="378886"/>
                      <a:pt x="50800" y="406400"/>
                    </a:cubicBezTo>
                    <a:cubicBezTo>
                      <a:pt x="52917" y="455083"/>
                      <a:pt x="57150" y="503721"/>
                      <a:pt x="57150" y="552450"/>
                    </a:cubicBezTo>
                    <a:cubicBezTo>
                      <a:pt x="57150" y="565325"/>
                      <a:pt x="52397" y="577774"/>
                      <a:pt x="50800" y="590550"/>
                    </a:cubicBezTo>
                    <a:cubicBezTo>
                      <a:pt x="48162" y="611658"/>
                      <a:pt x="46567" y="632883"/>
                      <a:pt x="44450" y="654050"/>
                    </a:cubicBezTo>
                    <a:cubicBezTo>
                      <a:pt x="46567" y="738717"/>
                      <a:pt x="46865" y="823448"/>
                      <a:pt x="50800" y="908050"/>
                    </a:cubicBezTo>
                    <a:cubicBezTo>
                      <a:pt x="51504" y="923195"/>
                      <a:pt x="77318" y="963456"/>
                      <a:pt x="82550" y="965200"/>
                    </a:cubicBezTo>
                    <a:lnTo>
                      <a:pt x="101600" y="971550"/>
                    </a:lnTo>
                    <a:cubicBezTo>
                      <a:pt x="103717" y="977900"/>
                      <a:pt x="103217" y="985867"/>
                      <a:pt x="107950" y="990600"/>
                    </a:cubicBezTo>
                    <a:cubicBezTo>
                      <a:pt x="118743" y="1001393"/>
                      <a:pt x="146050" y="1016000"/>
                      <a:pt x="146050" y="1016000"/>
                    </a:cubicBezTo>
                    <a:cubicBezTo>
                      <a:pt x="150283" y="1022350"/>
                      <a:pt x="152791" y="1030282"/>
                      <a:pt x="158750" y="1035050"/>
                    </a:cubicBezTo>
                    <a:cubicBezTo>
                      <a:pt x="162891" y="1038363"/>
                      <a:pt x="201541" y="1047335"/>
                      <a:pt x="203200" y="1047750"/>
                    </a:cubicBezTo>
                    <a:cubicBezTo>
                      <a:pt x="209550" y="1051983"/>
                      <a:pt x="215424" y="1057037"/>
                      <a:pt x="222250" y="1060450"/>
                    </a:cubicBezTo>
                    <a:cubicBezTo>
                      <a:pt x="228237" y="1063443"/>
                      <a:pt x="235033" y="1064450"/>
                      <a:pt x="241300" y="1066800"/>
                    </a:cubicBezTo>
                    <a:cubicBezTo>
                      <a:pt x="251973" y="1070802"/>
                      <a:pt x="262467" y="1075267"/>
                      <a:pt x="273050" y="1079500"/>
                    </a:cubicBezTo>
                    <a:cubicBezTo>
                      <a:pt x="315383" y="1075267"/>
                      <a:pt x="358000" y="1073269"/>
                      <a:pt x="400050" y="1066800"/>
                    </a:cubicBezTo>
                    <a:cubicBezTo>
                      <a:pt x="413281" y="1064764"/>
                      <a:pt x="438150" y="1054100"/>
                      <a:pt x="438150" y="1054100"/>
                    </a:cubicBezTo>
                    <a:cubicBezTo>
                      <a:pt x="474546" y="999505"/>
                      <a:pt x="430910" y="1068580"/>
                      <a:pt x="457200" y="1016000"/>
                    </a:cubicBezTo>
                    <a:cubicBezTo>
                      <a:pt x="460613" y="1009174"/>
                      <a:pt x="466487" y="1003776"/>
                      <a:pt x="469900" y="996950"/>
                    </a:cubicBezTo>
                    <a:cubicBezTo>
                      <a:pt x="472893" y="990963"/>
                      <a:pt x="473257" y="983887"/>
                      <a:pt x="476250" y="977900"/>
                    </a:cubicBezTo>
                    <a:cubicBezTo>
                      <a:pt x="479663" y="971074"/>
                      <a:pt x="485850" y="965824"/>
                      <a:pt x="488950" y="958850"/>
                    </a:cubicBezTo>
                    <a:cubicBezTo>
                      <a:pt x="494387" y="946617"/>
                      <a:pt x="497417" y="933450"/>
                      <a:pt x="501650" y="920750"/>
                    </a:cubicBezTo>
                    <a:lnTo>
                      <a:pt x="508000" y="901700"/>
                    </a:lnTo>
                    <a:cubicBezTo>
                      <a:pt x="510117" y="895350"/>
                      <a:pt x="513037" y="889214"/>
                      <a:pt x="514350" y="882650"/>
                    </a:cubicBezTo>
                    <a:cubicBezTo>
                      <a:pt x="516467" y="872067"/>
                      <a:pt x="518359" y="861436"/>
                      <a:pt x="520700" y="850900"/>
                    </a:cubicBezTo>
                    <a:cubicBezTo>
                      <a:pt x="533392" y="793788"/>
                      <a:pt x="520672" y="853121"/>
                      <a:pt x="533400" y="806450"/>
                    </a:cubicBezTo>
                    <a:cubicBezTo>
                      <a:pt x="537993" y="789611"/>
                      <a:pt x="540580" y="772209"/>
                      <a:pt x="546100" y="755650"/>
                    </a:cubicBezTo>
                    <a:cubicBezTo>
                      <a:pt x="548217" y="749300"/>
                      <a:pt x="550611" y="743036"/>
                      <a:pt x="552450" y="736600"/>
                    </a:cubicBezTo>
                    <a:cubicBezTo>
                      <a:pt x="565487" y="690970"/>
                      <a:pt x="552056" y="731828"/>
                      <a:pt x="565150" y="679450"/>
                    </a:cubicBezTo>
                    <a:cubicBezTo>
                      <a:pt x="566773" y="672956"/>
                      <a:pt x="569383" y="666750"/>
                      <a:pt x="571500" y="660400"/>
                    </a:cubicBezTo>
                    <a:cubicBezTo>
                      <a:pt x="573617" y="643467"/>
                      <a:pt x="574705" y="626373"/>
                      <a:pt x="577850" y="609600"/>
                    </a:cubicBezTo>
                    <a:cubicBezTo>
                      <a:pt x="581067" y="592444"/>
                      <a:pt x="586317" y="575733"/>
                      <a:pt x="590550" y="558800"/>
                    </a:cubicBezTo>
                    <a:cubicBezTo>
                      <a:pt x="592667" y="550333"/>
                      <a:pt x="594140" y="541679"/>
                      <a:pt x="596900" y="533400"/>
                    </a:cubicBezTo>
                    <a:cubicBezTo>
                      <a:pt x="599017" y="527050"/>
                      <a:pt x="601489" y="520808"/>
                      <a:pt x="603250" y="514350"/>
                    </a:cubicBezTo>
                    <a:cubicBezTo>
                      <a:pt x="607843" y="497511"/>
                      <a:pt x="611717" y="480483"/>
                      <a:pt x="615950" y="463550"/>
                    </a:cubicBezTo>
                    <a:cubicBezTo>
                      <a:pt x="618067" y="455083"/>
                      <a:pt x="619540" y="446429"/>
                      <a:pt x="622300" y="438150"/>
                    </a:cubicBezTo>
                    <a:lnTo>
                      <a:pt x="641350" y="381000"/>
                    </a:lnTo>
                    <a:lnTo>
                      <a:pt x="647700" y="361950"/>
                    </a:lnTo>
                    <a:cubicBezTo>
                      <a:pt x="649817" y="355600"/>
                      <a:pt x="650337" y="348469"/>
                      <a:pt x="654050" y="342900"/>
                    </a:cubicBezTo>
                    <a:cubicBezTo>
                      <a:pt x="684992" y="296488"/>
                      <a:pt x="647224" y="354846"/>
                      <a:pt x="679450" y="298450"/>
                    </a:cubicBezTo>
                    <a:cubicBezTo>
                      <a:pt x="683236" y="291824"/>
                      <a:pt x="688737" y="286226"/>
                      <a:pt x="692150" y="279400"/>
                    </a:cubicBezTo>
                    <a:cubicBezTo>
                      <a:pt x="695143" y="273413"/>
                      <a:pt x="695179" y="266162"/>
                      <a:pt x="698500" y="260350"/>
                    </a:cubicBezTo>
                    <a:cubicBezTo>
                      <a:pt x="703751" y="251161"/>
                      <a:pt x="711941" y="243925"/>
                      <a:pt x="717550" y="234950"/>
                    </a:cubicBezTo>
                    <a:cubicBezTo>
                      <a:pt x="725851" y="221669"/>
                      <a:pt x="731298" y="202152"/>
                      <a:pt x="742950" y="190500"/>
                    </a:cubicBezTo>
                    <a:cubicBezTo>
                      <a:pt x="748346" y="185104"/>
                      <a:pt x="755650" y="182033"/>
                      <a:pt x="762000" y="177800"/>
                    </a:cubicBezTo>
                    <a:cubicBezTo>
                      <a:pt x="766233" y="171450"/>
                      <a:pt x="769304" y="164146"/>
                      <a:pt x="774700" y="158750"/>
                    </a:cubicBezTo>
                    <a:cubicBezTo>
                      <a:pt x="780096" y="153354"/>
                      <a:pt x="788982" y="152009"/>
                      <a:pt x="793750" y="146050"/>
                    </a:cubicBezTo>
                    <a:cubicBezTo>
                      <a:pt x="797931" y="140823"/>
                      <a:pt x="795367" y="131733"/>
                      <a:pt x="800100" y="127000"/>
                    </a:cubicBezTo>
                    <a:cubicBezTo>
                      <a:pt x="806793" y="120307"/>
                      <a:pt x="817281" y="118996"/>
                      <a:pt x="825500" y="114300"/>
                    </a:cubicBezTo>
                    <a:cubicBezTo>
                      <a:pt x="832126" y="110514"/>
                      <a:pt x="838200" y="105833"/>
                      <a:pt x="844550" y="101600"/>
                    </a:cubicBezTo>
                    <a:cubicBezTo>
                      <a:pt x="846667" y="95250"/>
                      <a:pt x="846167" y="87283"/>
                      <a:pt x="850900" y="82550"/>
                    </a:cubicBezTo>
                    <a:cubicBezTo>
                      <a:pt x="861266" y="72184"/>
                      <a:pt x="902593" y="76200"/>
                      <a:pt x="908050" y="76200"/>
                    </a:cubicBezTo>
                    <a:lnTo>
                      <a:pt x="869950" y="76200"/>
                    </a:lnTo>
                    <a:cubicBezTo>
                      <a:pt x="933285" y="52450"/>
                      <a:pt x="903593" y="62869"/>
                      <a:pt x="958850" y="44450"/>
                    </a:cubicBezTo>
                    <a:cubicBezTo>
                      <a:pt x="965200" y="42333"/>
                      <a:pt x="971336" y="39413"/>
                      <a:pt x="977900" y="38100"/>
                    </a:cubicBezTo>
                    <a:cubicBezTo>
                      <a:pt x="988483" y="35983"/>
                      <a:pt x="999312" y="34851"/>
                      <a:pt x="1009650" y="31750"/>
                    </a:cubicBezTo>
                    <a:cubicBezTo>
                      <a:pt x="1024429" y="27316"/>
                      <a:pt x="1065116" y="7107"/>
                      <a:pt x="1079500" y="6350"/>
                    </a:cubicBezTo>
                    <a:lnTo>
                      <a:pt x="1200150" y="0"/>
                    </a:lnTo>
                    <a:cubicBezTo>
                      <a:pt x="1272117" y="2117"/>
                      <a:pt x="1344142" y="2755"/>
                      <a:pt x="1416050" y="6350"/>
                    </a:cubicBezTo>
                    <a:cubicBezTo>
                      <a:pt x="1465875" y="8841"/>
                      <a:pt x="1449105" y="18699"/>
                      <a:pt x="1504950" y="25400"/>
                    </a:cubicBezTo>
                    <a:cubicBezTo>
                      <a:pt x="1557867" y="31750"/>
                      <a:pt x="1611439" y="33998"/>
                      <a:pt x="1663700" y="44450"/>
                    </a:cubicBezTo>
                    <a:cubicBezTo>
                      <a:pt x="1674283" y="46567"/>
                      <a:pt x="1685037" y="47960"/>
                      <a:pt x="1695450" y="50800"/>
                    </a:cubicBezTo>
                    <a:cubicBezTo>
                      <a:pt x="1708365" y="54322"/>
                      <a:pt x="1720563" y="60253"/>
                      <a:pt x="1733550" y="63500"/>
                    </a:cubicBezTo>
                    <a:cubicBezTo>
                      <a:pt x="1742017" y="65617"/>
                      <a:pt x="1750591" y="67342"/>
                      <a:pt x="1758950" y="69850"/>
                    </a:cubicBezTo>
                    <a:cubicBezTo>
                      <a:pt x="1771772" y="73697"/>
                      <a:pt x="1785911" y="75124"/>
                      <a:pt x="1797050" y="82550"/>
                    </a:cubicBezTo>
                    <a:cubicBezTo>
                      <a:pt x="1803400" y="86783"/>
                      <a:pt x="1809055" y="92315"/>
                      <a:pt x="1816100" y="95250"/>
                    </a:cubicBezTo>
                    <a:cubicBezTo>
                      <a:pt x="1834636" y="102973"/>
                      <a:pt x="1854200" y="107950"/>
                      <a:pt x="1873250" y="114300"/>
                    </a:cubicBezTo>
                    <a:lnTo>
                      <a:pt x="1892300" y="120650"/>
                    </a:lnTo>
                    <a:lnTo>
                      <a:pt x="1911350" y="127000"/>
                    </a:lnTo>
                    <a:cubicBezTo>
                      <a:pt x="1947746" y="181595"/>
                      <a:pt x="1899283" y="117347"/>
                      <a:pt x="1943100" y="152400"/>
                    </a:cubicBezTo>
                    <a:cubicBezTo>
                      <a:pt x="1949059" y="157168"/>
                      <a:pt x="1950404" y="166054"/>
                      <a:pt x="1955800" y="171450"/>
                    </a:cubicBezTo>
                    <a:cubicBezTo>
                      <a:pt x="1961196" y="176846"/>
                      <a:pt x="1968987" y="179264"/>
                      <a:pt x="1974850" y="184150"/>
                    </a:cubicBezTo>
                    <a:cubicBezTo>
                      <a:pt x="2023743" y="224894"/>
                      <a:pt x="1965652" y="184368"/>
                      <a:pt x="2012950" y="215900"/>
                    </a:cubicBezTo>
                    <a:cubicBezTo>
                      <a:pt x="2021417" y="228600"/>
                      <a:pt x="2033523" y="239520"/>
                      <a:pt x="2038350" y="254000"/>
                    </a:cubicBezTo>
                    <a:cubicBezTo>
                      <a:pt x="2040467" y="260350"/>
                      <a:pt x="2041707" y="267063"/>
                      <a:pt x="2044700" y="273050"/>
                    </a:cubicBezTo>
                    <a:cubicBezTo>
                      <a:pt x="2048113" y="279876"/>
                      <a:pt x="2054300" y="285126"/>
                      <a:pt x="2057400" y="292100"/>
                    </a:cubicBezTo>
                    <a:lnTo>
                      <a:pt x="2076450" y="349250"/>
                    </a:lnTo>
                    <a:lnTo>
                      <a:pt x="2089150" y="387350"/>
                    </a:lnTo>
                    <a:lnTo>
                      <a:pt x="2095500" y="406400"/>
                    </a:lnTo>
                    <a:cubicBezTo>
                      <a:pt x="2091578" y="508365"/>
                      <a:pt x="2102069" y="529457"/>
                      <a:pt x="2082800" y="596900"/>
                    </a:cubicBezTo>
                    <a:cubicBezTo>
                      <a:pt x="2080961" y="603336"/>
                      <a:pt x="2079701" y="610099"/>
                      <a:pt x="2076450" y="615950"/>
                    </a:cubicBezTo>
                    <a:cubicBezTo>
                      <a:pt x="2069037" y="629293"/>
                      <a:pt x="2055877" y="639570"/>
                      <a:pt x="2051050" y="654050"/>
                    </a:cubicBezTo>
                    <a:cubicBezTo>
                      <a:pt x="2046817" y="666750"/>
                      <a:pt x="2049489" y="684724"/>
                      <a:pt x="2038350" y="692150"/>
                    </a:cubicBezTo>
                    <a:lnTo>
                      <a:pt x="2000250" y="717550"/>
                    </a:lnTo>
                    <a:cubicBezTo>
                      <a:pt x="1996017" y="723900"/>
                      <a:pt x="1993293" y="731574"/>
                      <a:pt x="1987550" y="736600"/>
                    </a:cubicBezTo>
                    <a:cubicBezTo>
                      <a:pt x="1976063" y="746651"/>
                      <a:pt x="1962150" y="753533"/>
                      <a:pt x="1949450" y="762000"/>
                    </a:cubicBezTo>
                    <a:cubicBezTo>
                      <a:pt x="1943100" y="766233"/>
                      <a:pt x="1937640" y="772287"/>
                      <a:pt x="1930400" y="774700"/>
                    </a:cubicBezTo>
                    <a:cubicBezTo>
                      <a:pt x="1904110" y="783463"/>
                      <a:pt x="1916919" y="777337"/>
                      <a:pt x="1892300" y="793750"/>
                    </a:cubicBezTo>
                    <a:cubicBezTo>
                      <a:pt x="1869017" y="828675"/>
                      <a:pt x="1892300" y="799042"/>
                      <a:pt x="1860550" y="825500"/>
                    </a:cubicBezTo>
                    <a:cubicBezTo>
                      <a:pt x="1811657" y="866244"/>
                      <a:pt x="1869748" y="825718"/>
                      <a:pt x="1822450" y="857250"/>
                    </a:cubicBezTo>
                    <a:cubicBezTo>
                      <a:pt x="1818217" y="863600"/>
                      <a:pt x="1815709" y="871532"/>
                      <a:pt x="1809750" y="876300"/>
                    </a:cubicBezTo>
                    <a:cubicBezTo>
                      <a:pt x="1758104" y="917617"/>
                      <a:pt x="1825180" y="841820"/>
                      <a:pt x="1771650" y="895350"/>
                    </a:cubicBezTo>
                    <a:cubicBezTo>
                      <a:pt x="1737051" y="929949"/>
                      <a:pt x="1769934" y="914972"/>
                      <a:pt x="1733550" y="927100"/>
                    </a:cubicBezTo>
                    <a:cubicBezTo>
                      <a:pt x="1690054" y="970596"/>
                      <a:pt x="1710394" y="955237"/>
                      <a:pt x="1676400" y="977900"/>
                    </a:cubicBezTo>
                    <a:cubicBezTo>
                      <a:pt x="1672167" y="984250"/>
                      <a:pt x="1668770" y="991246"/>
                      <a:pt x="1663700" y="996950"/>
                    </a:cubicBezTo>
                    <a:cubicBezTo>
                      <a:pt x="1651768" y="1010374"/>
                      <a:pt x="1635563" y="1020106"/>
                      <a:pt x="1625600" y="1035050"/>
                    </a:cubicBezTo>
                    <a:cubicBezTo>
                      <a:pt x="1617133" y="1047750"/>
                      <a:pt x="1610993" y="1062357"/>
                      <a:pt x="1600200" y="1073150"/>
                    </a:cubicBezTo>
                    <a:cubicBezTo>
                      <a:pt x="1587500" y="1085850"/>
                      <a:pt x="1572063" y="1096306"/>
                      <a:pt x="1562100" y="1111250"/>
                    </a:cubicBezTo>
                    <a:cubicBezTo>
                      <a:pt x="1557867" y="1117600"/>
                      <a:pt x="1552813" y="1123474"/>
                      <a:pt x="1549400" y="1130300"/>
                    </a:cubicBezTo>
                    <a:cubicBezTo>
                      <a:pt x="1546407" y="1136287"/>
                      <a:pt x="1547783" y="1144617"/>
                      <a:pt x="1543050" y="1149350"/>
                    </a:cubicBezTo>
                    <a:cubicBezTo>
                      <a:pt x="1536357" y="1156043"/>
                      <a:pt x="1526117" y="1157817"/>
                      <a:pt x="1517650" y="1162050"/>
                    </a:cubicBezTo>
                    <a:cubicBezTo>
                      <a:pt x="1488017" y="1206500"/>
                      <a:pt x="1504950" y="1191683"/>
                      <a:pt x="1473200" y="1212850"/>
                    </a:cubicBezTo>
                    <a:cubicBezTo>
                      <a:pt x="1443567" y="1257300"/>
                      <a:pt x="1460500" y="1242483"/>
                      <a:pt x="1428750" y="1263650"/>
                    </a:cubicBezTo>
                    <a:cubicBezTo>
                      <a:pt x="1424517" y="1270000"/>
                      <a:pt x="1420936" y="1276837"/>
                      <a:pt x="1416050" y="1282700"/>
                    </a:cubicBezTo>
                    <a:cubicBezTo>
                      <a:pt x="1398495" y="1303766"/>
                      <a:pt x="1396124" y="1297151"/>
                      <a:pt x="1384300" y="1320800"/>
                    </a:cubicBezTo>
                    <a:cubicBezTo>
                      <a:pt x="1381307" y="1326787"/>
                      <a:pt x="1381201" y="1333999"/>
                      <a:pt x="1377950" y="1339850"/>
                    </a:cubicBezTo>
                    <a:cubicBezTo>
                      <a:pt x="1370537" y="1353193"/>
                      <a:pt x="1357377" y="1363470"/>
                      <a:pt x="1352550" y="1377950"/>
                    </a:cubicBezTo>
                    <a:lnTo>
                      <a:pt x="1333500" y="1435100"/>
                    </a:lnTo>
                    <a:lnTo>
                      <a:pt x="1327150" y="1454150"/>
                    </a:lnTo>
                    <a:lnTo>
                      <a:pt x="1320800" y="1473200"/>
                    </a:lnTo>
                    <a:cubicBezTo>
                      <a:pt x="1318683" y="1488017"/>
                      <a:pt x="1316199" y="1502785"/>
                      <a:pt x="1314450" y="1517650"/>
                    </a:cubicBezTo>
                    <a:cubicBezTo>
                      <a:pt x="1309341" y="1561073"/>
                      <a:pt x="1309187" y="1584696"/>
                      <a:pt x="1301750" y="1625600"/>
                    </a:cubicBezTo>
                    <a:cubicBezTo>
                      <a:pt x="1300189" y="1634186"/>
                      <a:pt x="1297293" y="1642481"/>
                      <a:pt x="1295400" y="1651000"/>
                    </a:cubicBezTo>
                    <a:cubicBezTo>
                      <a:pt x="1285183" y="1696976"/>
                      <a:pt x="1294047" y="1667759"/>
                      <a:pt x="1282700" y="1701800"/>
                    </a:cubicBezTo>
                    <a:cubicBezTo>
                      <a:pt x="1284817" y="1754717"/>
                      <a:pt x="1285406" y="1807717"/>
                      <a:pt x="1289050" y="1860550"/>
                    </a:cubicBezTo>
                    <a:cubicBezTo>
                      <a:pt x="1289650" y="1869257"/>
                      <a:pt x="1291497" y="1878144"/>
                      <a:pt x="1295400" y="1885950"/>
                    </a:cubicBezTo>
                    <a:cubicBezTo>
                      <a:pt x="1300133" y="1895416"/>
                      <a:pt x="1308100" y="1902883"/>
                      <a:pt x="1314450" y="1911350"/>
                    </a:cubicBezTo>
                    <a:lnTo>
                      <a:pt x="1327150" y="1949450"/>
                    </a:lnTo>
                    <a:cubicBezTo>
                      <a:pt x="1329267" y="1955800"/>
                      <a:pt x="1327931" y="1964787"/>
                      <a:pt x="1333500" y="1968500"/>
                    </a:cubicBezTo>
                    <a:lnTo>
                      <a:pt x="1390650" y="2006600"/>
                    </a:lnTo>
                    <a:cubicBezTo>
                      <a:pt x="1397000" y="2010833"/>
                      <a:pt x="1404304" y="2013904"/>
                      <a:pt x="1409700" y="2019300"/>
                    </a:cubicBezTo>
                    <a:cubicBezTo>
                      <a:pt x="1427385" y="2036985"/>
                      <a:pt x="1459378" y="2073959"/>
                      <a:pt x="1485900" y="2082800"/>
                    </a:cubicBezTo>
                    <a:lnTo>
                      <a:pt x="1504950" y="2089150"/>
                    </a:lnTo>
                    <a:cubicBezTo>
                      <a:pt x="1527952" y="2123653"/>
                      <a:pt x="1504063" y="2097549"/>
                      <a:pt x="1549400" y="2114550"/>
                    </a:cubicBezTo>
                    <a:cubicBezTo>
                      <a:pt x="1556546" y="2117230"/>
                      <a:pt x="1561624" y="2123837"/>
                      <a:pt x="1568450" y="2127250"/>
                    </a:cubicBezTo>
                    <a:cubicBezTo>
                      <a:pt x="1574437" y="2130243"/>
                      <a:pt x="1581513" y="2130607"/>
                      <a:pt x="1587500" y="2133600"/>
                    </a:cubicBezTo>
                    <a:cubicBezTo>
                      <a:pt x="1636739" y="2158219"/>
                      <a:pt x="1577717" y="2136689"/>
                      <a:pt x="1625600" y="2152650"/>
                    </a:cubicBezTo>
                    <a:cubicBezTo>
                      <a:pt x="1655233" y="2150533"/>
                      <a:pt x="1685243" y="2151463"/>
                      <a:pt x="1714500" y="2146300"/>
                    </a:cubicBezTo>
                    <a:cubicBezTo>
                      <a:pt x="1729297" y="2143689"/>
                      <a:pt x="1739920" y="2125628"/>
                      <a:pt x="1746250" y="2114550"/>
                    </a:cubicBezTo>
                    <a:cubicBezTo>
                      <a:pt x="1750946" y="2106331"/>
                      <a:pt x="1754254" y="2097369"/>
                      <a:pt x="1758950" y="2089150"/>
                    </a:cubicBezTo>
                    <a:cubicBezTo>
                      <a:pt x="1762736" y="2082524"/>
                      <a:pt x="1768237" y="2076926"/>
                      <a:pt x="1771650" y="2070100"/>
                    </a:cubicBezTo>
                    <a:cubicBezTo>
                      <a:pt x="1774643" y="2064113"/>
                      <a:pt x="1773819" y="2056277"/>
                      <a:pt x="1778000" y="2051050"/>
                    </a:cubicBezTo>
                    <a:cubicBezTo>
                      <a:pt x="1782768" y="2045091"/>
                      <a:pt x="1790700" y="2042583"/>
                      <a:pt x="1797050" y="2038350"/>
                    </a:cubicBezTo>
                    <a:cubicBezTo>
                      <a:pt x="1799167" y="2032000"/>
                      <a:pt x="1800149" y="2025151"/>
                      <a:pt x="1803400" y="2019300"/>
                    </a:cubicBezTo>
                    <a:cubicBezTo>
                      <a:pt x="1810813" y="2005957"/>
                      <a:pt x="1823973" y="1995680"/>
                      <a:pt x="1828800" y="1981200"/>
                    </a:cubicBezTo>
                    <a:cubicBezTo>
                      <a:pt x="1835924" y="1959828"/>
                      <a:pt x="1835295" y="1958721"/>
                      <a:pt x="1847850" y="1936750"/>
                    </a:cubicBezTo>
                    <a:cubicBezTo>
                      <a:pt x="1851636" y="1930124"/>
                      <a:pt x="1857137" y="1924526"/>
                      <a:pt x="1860550" y="1917700"/>
                    </a:cubicBezTo>
                    <a:cubicBezTo>
                      <a:pt x="1863543" y="1911713"/>
                      <a:pt x="1863907" y="1904637"/>
                      <a:pt x="1866900" y="1898650"/>
                    </a:cubicBezTo>
                    <a:cubicBezTo>
                      <a:pt x="1897089" y="1838273"/>
                      <a:pt x="1859535" y="1939794"/>
                      <a:pt x="1892300" y="1841500"/>
                    </a:cubicBezTo>
                    <a:lnTo>
                      <a:pt x="1898650" y="1822450"/>
                    </a:lnTo>
                    <a:cubicBezTo>
                      <a:pt x="1900767" y="1816100"/>
                      <a:pt x="1901287" y="1808969"/>
                      <a:pt x="1905000" y="1803400"/>
                    </a:cubicBezTo>
                    <a:cubicBezTo>
                      <a:pt x="1941396" y="1748805"/>
                      <a:pt x="1897760" y="1817880"/>
                      <a:pt x="1924050" y="1765300"/>
                    </a:cubicBezTo>
                    <a:cubicBezTo>
                      <a:pt x="1927463" y="1758474"/>
                      <a:pt x="1933337" y="1753076"/>
                      <a:pt x="1936750" y="1746250"/>
                    </a:cubicBezTo>
                    <a:cubicBezTo>
                      <a:pt x="1939743" y="1740263"/>
                      <a:pt x="1940107" y="1733187"/>
                      <a:pt x="1943100" y="1727200"/>
                    </a:cubicBezTo>
                    <a:cubicBezTo>
                      <a:pt x="1948088" y="1717223"/>
                      <a:pt x="1970056" y="1689461"/>
                      <a:pt x="1974850" y="1682750"/>
                    </a:cubicBezTo>
                    <a:cubicBezTo>
                      <a:pt x="1985499" y="1667841"/>
                      <a:pt x="1990428" y="1655431"/>
                      <a:pt x="2006600" y="1644650"/>
                    </a:cubicBezTo>
                    <a:cubicBezTo>
                      <a:pt x="2012169" y="1640937"/>
                      <a:pt x="2019300" y="1640417"/>
                      <a:pt x="2025650" y="1638300"/>
                    </a:cubicBezTo>
                    <a:cubicBezTo>
                      <a:pt x="2029883" y="1631950"/>
                      <a:pt x="2033464" y="1625113"/>
                      <a:pt x="2038350" y="1619250"/>
                    </a:cubicBezTo>
                    <a:cubicBezTo>
                      <a:pt x="2048381" y="1607213"/>
                      <a:pt x="2062179" y="1594636"/>
                      <a:pt x="2076450" y="1587500"/>
                    </a:cubicBezTo>
                    <a:cubicBezTo>
                      <a:pt x="2082437" y="1584507"/>
                      <a:pt x="2089150" y="1583267"/>
                      <a:pt x="2095500" y="1581150"/>
                    </a:cubicBezTo>
                    <a:cubicBezTo>
                      <a:pt x="2131690" y="1544960"/>
                      <a:pt x="2095178" y="1574938"/>
                      <a:pt x="2139950" y="1555750"/>
                    </a:cubicBezTo>
                    <a:cubicBezTo>
                      <a:pt x="2146965" y="1552744"/>
                      <a:pt x="2152174" y="1546463"/>
                      <a:pt x="2159000" y="1543050"/>
                    </a:cubicBezTo>
                    <a:cubicBezTo>
                      <a:pt x="2168110" y="1538495"/>
                      <a:pt x="2195312" y="1532385"/>
                      <a:pt x="2203450" y="1530350"/>
                    </a:cubicBezTo>
                    <a:cubicBezTo>
                      <a:pt x="2249862" y="1499408"/>
                      <a:pt x="2191504" y="1537176"/>
                      <a:pt x="2247900" y="1504950"/>
                    </a:cubicBezTo>
                    <a:cubicBezTo>
                      <a:pt x="2282367" y="1485255"/>
                      <a:pt x="2251073" y="1497542"/>
                      <a:pt x="2286000" y="1485900"/>
                    </a:cubicBezTo>
                    <a:cubicBezTo>
                      <a:pt x="2292350" y="1479550"/>
                      <a:pt x="2297253" y="1471305"/>
                      <a:pt x="2305050" y="1466850"/>
                    </a:cubicBezTo>
                    <a:cubicBezTo>
                      <a:pt x="2312627" y="1462520"/>
                      <a:pt x="2322428" y="1463938"/>
                      <a:pt x="2330450" y="1460500"/>
                    </a:cubicBezTo>
                    <a:cubicBezTo>
                      <a:pt x="2337465" y="1457494"/>
                      <a:pt x="2342485" y="1450806"/>
                      <a:pt x="2349500" y="1447800"/>
                    </a:cubicBezTo>
                    <a:cubicBezTo>
                      <a:pt x="2357522" y="1444362"/>
                      <a:pt x="2366728" y="1444514"/>
                      <a:pt x="2374900" y="1441450"/>
                    </a:cubicBezTo>
                    <a:cubicBezTo>
                      <a:pt x="2386962" y="1436927"/>
                      <a:pt x="2423967" y="1415762"/>
                      <a:pt x="2432050" y="1409700"/>
                    </a:cubicBezTo>
                    <a:cubicBezTo>
                      <a:pt x="2439234" y="1404312"/>
                      <a:pt x="2444201" y="1396399"/>
                      <a:pt x="2451100" y="1390650"/>
                    </a:cubicBezTo>
                    <a:cubicBezTo>
                      <a:pt x="2456963" y="1385764"/>
                      <a:pt x="2463800" y="1382183"/>
                      <a:pt x="2470150" y="1377950"/>
                    </a:cubicBezTo>
                    <a:cubicBezTo>
                      <a:pt x="2501682" y="1330652"/>
                      <a:pt x="2461156" y="1388743"/>
                      <a:pt x="2501900" y="1339850"/>
                    </a:cubicBezTo>
                    <a:cubicBezTo>
                      <a:pt x="2506786" y="1333987"/>
                      <a:pt x="2509530" y="1326504"/>
                      <a:pt x="2514600" y="1320800"/>
                    </a:cubicBezTo>
                    <a:cubicBezTo>
                      <a:pt x="2526532" y="1307376"/>
                      <a:pt x="2542737" y="1297644"/>
                      <a:pt x="2552700" y="1282700"/>
                    </a:cubicBezTo>
                    <a:cubicBezTo>
                      <a:pt x="2556933" y="1276350"/>
                      <a:pt x="2559657" y="1268676"/>
                      <a:pt x="2565400" y="1263650"/>
                    </a:cubicBezTo>
                    <a:cubicBezTo>
                      <a:pt x="2581996" y="1249128"/>
                      <a:pt x="2612305" y="1235795"/>
                      <a:pt x="2628900" y="1219200"/>
                    </a:cubicBezTo>
                    <a:cubicBezTo>
                      <a:pt x="2652065" y="1196035"/>
                      <a:pt x="2630650" y="1199750"/>
                      <a:pt x="2660650" y="1174750"/>
                    </a:cubicBezTo>
                    <a:cubicBezTo>
                      <a:pt x="2665792" y="1170465"/>
                      <a:pt x="2673350" y="1170517"/>
                      <a:pt x="2679700" y="1168400"/>
                    </a:cubicBezTo>
                    <a:cubicBezTo>
                      <a:pt x="2686911" y="1157583"/>
                      <a:pt x="2703574" y="1131826"/>
                      <a:pt x="2711450" y="1123950"/>
                    </a:cubicBezTo>
                    <a:cubicBezTo>
                      <a:pt x="2716846" y="1118554"/>
                      <a:pt x="2724150" y="1115483"/>
                      <a:pt x="2730500" y="1111250"/>
                    </a:cubicBezTo>
                    <a:cubicBezTo>
                      <a:pt x="2753783" y="1076325"/>
                      <a:pt x="2730500" y="1105958"/>
                      <a:pt x="2762250" y="1079500"/>
                    </a:cubicBezTo>
                    <a:cubicBezTo>
                      <a:pt x="2811143" y="1038756"/>
                      <a:pt x="2753052" y="1079282"/>
                      <a:pt x="2800350" y="1047750"/>
                    </a:cubicBezTo>
                    <a:cubicBezTo>
                      <a:pt x="2802467" y="1041400"/>
                      <a:pt x="2802415" y="1033842"/>
                      <a:pt x="2806700" y="1028700"/>
                    </a:cubicBezTo>
                    <a:cubicBezTo>
                      <a:pt x="2812577" y="1021648"/>
                      <a:pt x="2869062" y="985009"/>
                      <a:pt x="2870200" y="984250"/>
                    </a:cubicBezTo>
                    <a:lnTo>
                      <a:pt x="2889250" y="971550"/>
                    </a:lnTo>
                    <a:cubicBezTo>
                      <a:pt x="2895600" y="967317"/>
                      <a:pt x="2901060" y="961263"/>
                      <a:pt x="2908300" y="958850"/>
                    </a:cubicBezTo>
                    <a:lnTo>
                      <a:pt x="2927350" y="952500"/>
                    </a:lnTo>
                    <a:cubicBezTo>
                      <a:pt x="2941394" y="938456"/>
                      <a:pt x="2947769" y="929591"/>
                      <a:pt x="2965450" y="920750"/>
                    </a:cubicBezTo>
                    <a:cubicBezTo>
                      <a:pt x="2971437" y="917757"/>
                      <a:pt x="2978150" y="916517"/>
                      <a:pt x="2984500" y="914400"/>
                    </a:cubicBezTo>
                    <a:cubicBezTo>
                      <a:pt x="2990850" y="908050"/>
                      <a:pt x="2997801" y="902249"/>
                      <a:pt x="3003550" y="895350"/>
                    </a:cubicBezTo>
                    <a:cubicBezTo>
                      <a:pt x="3008436" y="889487"/>
                      <a:pt x="3010507" y="881326"/>
                      <a:pt x="3016250" y="876300"/>
                    </a:cubicBezTo>
                    <a:cubicBezTo>
                      <a:pt x="3027737" y="866249"/>
                      <a:pt x="3041650" y="859367"/>
                      <a:pt x="3054350" y="850900"/>
                    </a:cubicBezTo>
                    <a:lnTo>
                      <a:pt x="3073400" y="838200"/>
                    </a:lnTo>
                    <a:lnTo>
                      <a:pt x="3092450" y="825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Forme libre 18"/>
              <p:cNvSpPr/>
              <p:nvPr/>
            </p:nvSpPr>
            <p:spPr>
              <a:xfrm>
                <a:off x="3651250" y="2889250"/>
                <a:ext cx="1238250" cy="1416050"/>
              </a:xfrm>
              <a:custGeom>
                <a:avLst/>
                <a:gdLst>
                  <a:gd name="connsiteX0" fmla="*/ 330200 w 1238250"/>
                  <a:gd name="connsiteY0" fmla="*/ 127000 h 1416050"/>
                  <a:gd name="connsiteX1" fmla="*/ 330200 w 1238250"/>
                  <a:gd name="connsiteY1" fmla="*/ 127000 h 1416050"/>
                  <a:gd name="connsiteX2" fmla="*/ 381000 w 1238250"/>
                  <a:gd name="connsiteY2" fmla="*/ 107950 h 1416050"/>
                  <a:gd name="connsiteX3" fmla="*/ 444500 w 1238250"/>
                  <a:gd name="connsiteY3" fmla="*/ 88900 h 1416050"/>
                  <a:gd name="connsiteX4" fmla="*/ 501650 w 1238250"/>
                  <a:gd name="connsiteY4" fmla="*/ 63500 h 1416050"/>
                  <a:gd name="connsiteX5" fmla="*/ 520700 w 1238250"/>
                  <a:gd name="connsiteY5" fmla="*/ 57150 h 1416050"/>
                  <a:gd name="connsiteX6" fmla="*/ 584200 w 1238250"/>
                  <a:gd name="connsiteY6" fmla="*/ 44450 h 1416050"/>
                  <a:gd name="connsiteX7" fmla="*/ 603250 w 1238250"/>
                  <a:gd name="connsiteY7" fmla="*/ 38100 h 1416050"/>
                  <a:gd name="connsiteX8" fmla="*/ 622300 w 1238250"/>
                  <a:gd name="connsiteY8" fmla="*/ 25400 h 1416050"/>
                  <a:gd name="connsiteX9" fmla="*/ 641350 w 1238250"/>
                  <a:gd name="connsiteY9" fmla="*/ 19050 h 1416050"/>
                  <a:gd name="connsiteX10" fmla="*/ 679450 w 1238250"/>
                  <a:gd name="connsiteY10" fmla="*/ 0 h 1416050"/>
                  <a:gd name="connsiteX11" fmla="*/ 857250 w 1238250"/>
                  <a:gd name="connsiteY11" fmla="*/ 6350 h 1416050"/>
                  <a:gd name="connsiteX12" fmla="*/ 876300 w 1238250"/>
                  <a:gd name="connsiteY12" fmla="*/ 12700 h 1416050"/>
                  <a:gd name="connsiteX13" fmla="*/ 908050 w 1238250"/>
                  <a:gd name="connsiteY13" fmla="*/ 19050 h 1416050"/>
                  <a:gd name="connsiteX14" fmla="*/ 984250 w 1238250"/>
                  <a:gd name="connsiteY14" fmla="*/ 38100 h 1416050"/>
                  <a:gd name="connsiteX15" fmla="*/ 1003300 w 1238250"/>
                  <a:gd name="connsiteY15" fmla="*/ 44450 h 1416050"/>
                  <a:gd name="connsiteX16" fmla="*/ 1022350 w 1238250"/>
                  <a:gd name="connsiteY16" fmla="*/ 57150 h 1416050"/>
                  <a:gd name="connsiteX17" fmla="*/ 1060450 w 1238250"/>
                  <a:gd name="connsiteY17" fmla="*/ 69850 h 1416050"/>
                  <a:gd name="connsiteX18" fmla="*/ 1098550 w 1238250"/>
                  <a:gd name="connsiteY18" fmla="*/ 95250 h 1416050"/>
                  <a:gd name="connsiteX19" fmla="*/ 1155700 w 1238250"/>
                  <a:gd name="connsiteY19" fmla="*/ 114300 h 1416050"/>
                  <a:gd name="connsiteX20" fmla="*/ 1174750 w 1238250"/>
                  <a:gd name="connsiteY20" fmla="*/ 120650 h 1416050"/>
                  <a:gd name="connsiteX21" fmla="*/ 1212850 w 1238250"/>
                  <a:gd name="connsiteY21" fmla="*/ 146050 h 1416050"/>
                  <a:gd name="connsiteX22" fmla="*/ 1225550 w 1238250"/>
                  <a:gd name="connsiteY22" fmla="*/ 165100 h 1416050"/>
                  <a:gd name="connsiteX23" fmla="*/ 1238250 w 1238250"/>
                  <a:gd name="connsiteY23" fmla="*/ 203200 h 1416050"/>
                  <a:gd name="connsiteX24" fmla="*/ 1231900 w 1238250"/>
                  <a:gd name="connsiteY24" fmla="*/ 323850 h 1416050"/>
                  <a:gd name="connsiteX25" fmla="*/ 1212850 w 1238250"/>
                  <a:gd name="connsiteY25" fmla="*/ 361950 h 1416050"/>
                  <a:gd name="connsiteX26" fmla="*/ 1206500 w 1238250"/>
                  <a:gd name="connsiteY26" fmla="*/ 381000 h 1416050"/>
                  <a:gd name="connsiteX27" fmla="*/ 1193800 w 1238250"/>
                  <a:gd name="connsiteY27" fmla="*/ 400050 h 1416050"/>
                  <a:gd name="connsiteX28" fmla="*/ 1181100 w 1238250"/>
                  <a:gd name="connsiteY28" fmla="*/ 438150 h 1416050"/>
                  <a:gd name="connsiteX29" fmla="*/ 1168400 w 1238250"/>
                  <a:gd name="connsiteY29" fmla="*/ 457200 h 1416050"/>
                  <a:gd name="connsiteX30" fmla="*/ 1155700 w 1238250"/>
                  <a:gd name="connsiteY30" fmla="*/ 495300 h 1416050"/>
                  <a:gd name="connsiteX31" fmla="*/ 1117600 w 1238250"/>
                  <a:gd name="connsiteY31" fmla="*/ 533400 h 1416050"/>
                  <a:gd name="connsiteX32" fmla="*/ 1079500 w 1238250"/>
                  <a:gd name="connsiteY32" fmla="*/ 558800 h 1416050"/>
                  <a:gd name="connsiteX33" fmla="*/ 1054100 w 1238250"/>
                  <a:gd name="connsiteY33" fmla="*/ 596900 h 1416050"/>
                  <a:gd name="connsiteX34" fmla="*/ 1028700 w 1238250"/>
                  <a:gd name="connsiteY34" fmla="*/ 615950 h 1416050"/>
                  <a:gd name="connsiteX35" fmla="*/ 990600 w 1238250"/>
                  <a:gd name="connsiteY35" fmla="*/ 641350 h 1416050"/>
                  <a:gd name="connsiteX36" fmla="*/ 965200 w 1238250"/>
                  <a:gd name="connsiteY36" fmla="*/ 660400 h 1416050"/>
                  <a:gd name="connsiteX37" fmla="*/ 939800 w 1238250"/>
                  <a:gd name="connsiteY37" fmla="*/ 673100 h 1416050"/>
                  <a:gd name="connsiteX38" fmla="*/ 901700 w 1238250"/>
                  <a:gd name="connsiteY38" fmla="*/ 698500 h 1416050"/>
                  <a:gd name="connsiteX39" fmla="*/ 882650 w 1238250"/>
                  <a:gd name="connsiteY39" fmla="*/ 711200 h 1416050"/>
                  <a:gd name="connsiteX40" fmla="*/ 844550 w 1238250"/>
                  <a:gd name="connsiteY40" fmla="*/ 723900 h 1416050"/>
                  <a:gd name="connsiteX41" fmla="*/ 806450 w 1238250"/>
                  <a:gd name="connsiteY41" fmla="*/ 749300 h 1416050"/>
                  <a:gd name="connsiteX42" fmla="*/ 787400 w 1238250"/>
                  <a:gd name="connsiteY42" fmla="*/ 762000 h 1416050"/>
                  <a:gd name="connsiteX43" fmla="*/ 749300 w 1238250"/>
                  <a:gd name="connsiteY43" fmla="*/ 774700 h 1416050"/>
                  <a:gd name="connsiteX44" fmla="*/ 730250 w 1238250"/>
                  <a:gd name="connsiteY44" fmla="*/ 787400 h 1416050"/>
                  <a:gd name="connsiteX45" fmla="*/ 692150 w 1238250"/>
                  <a:gd name="connsiteY45" fmla="*/ 800100 h 1416050"/>
                  <a:gd name="connsiteX46" fmla="*/ 654050 w 1238250"/>
                  <a:gd name="connsiteY46" fmla="*/ 825500 h 1416050"/>
                  <a:gd name="connsiteX47" fmla="*/ 596900 w 1238250"/>
                  <a:gd name="connsiteY47" fmla="*/ 850900 h 1416050"/>
                  <a:gd name="connsiteX48" fmla="*/ 584200 w 1238250"/>
                  <a:gd name="connsiteY48" fmla="*/ 869950 h 1416050"/>
                  <a:gd name="connsiteX49" fmla="*/ 565150 w 1238250"/>
                  <a:gd name="connsiteY49" fmla="*/ 876300 h 1416050"/>
                  <a:gd name="connsiteX50" fmla="*/ 546100 w 1238250"/>
                  <a:gd name="connsiteY50" fmla="*/ 889000 h 1416050"/>
                  <a:gd name="connsiteX51" fmla="*/ 527050 w 1238250"/>
                  <a:gd name="connsiteY51" fmla="*/ 895350 h 1416050"/>
                  <a:gd name="connsiteX52" fmla="*/ 482600 w 1238250"/>
                  <a:gd name="connsiteY52" fmla="*/ 927100 h 1416050"/>
                  <a:gd name="connsiteX53" fmla="*/ 438150 w 1238250"/>
                  <a:gd name="connsiteY53" fmla="*/ 952500 h 1416050"/>
                  <a:gd name="connsiteX54" fmla="*/ 419100 w 1238250"/>
                  <a:gd name="connsiteY54" fmla="*/ 958850 h 1416050"/>
                  <a:gd name="connsiteX55" fmla="*/ 387350 w 1238250"/>
                  <a:gd name="connsiteY55" fmla="*/ 984250 h 1416050"/>
                  <a:gd name="connsiteX56" fmla="*/ 368300 w 1238250"/>
                  <a:gd name="connsiteY56" fmla="*/ 1003300 h 1416050"/>
                  <a:gd name="connsiteX57" fmla="*/ 355600 w 1238250"/>
                  <a:gd name="connsiteY57" fmla="*/ 1022350 h 1416050"/>
                  <a:gd name="connsiteX58" fmla="*/ 336550 w 1238250"/>
                  <a:gd name="connsiteY58" fmla="*/ 1028700 h 1416050"/>
                  <a:gd name="connsiteX59" fmla="*/ 304800 w 1238250"/>
                  <a:gd name="connsiteY59" fmla="*/ 1060450 h 1416050"/>
                  <a:gd name="connsiteX60" fmla="*/ 273050 w 1238250"/>
                  <a:gd name="connsiteY60" fmla="*/ 1085850 h 1416050"/>
                  <a:gd name="connsiteX61" fmla="*/ 241300 w 1238250"/>
                  <a:gd name="connsiteY61" fmla="*/ 1123950 h 1416050"/>
                  <a:gd name="connsiteX62" fmla="*/ 228600 w 1238250"/>
                  <a:gd name="connsiteY62" fmla="*/ 1143000 h 1416050"/>
                  <a:gd name="connsiteX63" fmla="*/ 209550 w 1238250"/>
                  <a:gd name="connsiteY63" fmla="*/ 1162050 h 1416050"/>
                  <a:gd name="connsiteX64" fmla="*/ 165100 w 1238250"/>
                  <a:gd name="connsiteY64" fmla="*/ 1212850 h 1416050"/>
                  <a:gd name="connsiteX65" fmla="*/ 120650 w 1238250"/>
                  <a:gd name="connsiteY65" fmla="*/ 1270000 h 1416050"/>
                  <a:gd name="connsiteX66" fmla="*/ 101600 w 1238250"/>
                  <a:gd name="connsiteY66" fmla="*/ 1295400 h 1416050"/>
                  <a:gd name="connsiteX67" fmla="*/ 63500 w 1238250"/>
                  <a:gd name="connsiteY67" fmla="*/ 1333500 h 1416050"/>
                  <a:gd name="connsiteX68" fmla="*/ 38100 w 1238250"/>
                  <a:gd name="connsiteY68" fmla="*/ 1371600 h 1416050"/>
                  <a:gd name="connsiteX69" fmla="*/ 25400 w 1238250"/>
                  <a:gd name="connsiteY69" fmla="*/ 1390650 h 1416050"/>
                  <a:gd name="connsiteX70" fmla="*/ 12700 w 1238250"/>
                  <a:gd name="connsiteY70" fmla="*/ 1409700 h 1416050"/>
                  <a:gd name="connsiteX71" fmla="*/ 0 w 1238250"/>
                  <a:gd name="connsiteY71" fmla="*/ 14160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38250" h="1416050">
                    <a:moveTo>
                      <a:pt x="330200" y="127000"/>
                    </a:moveTo>
                    <a:lnTo>
                      <a:pt x="330200" y="127000"/>
                    </a:lnTo>
                    <a:cubicBezTo>
                      <a:pt x="347133" y="120650"/>
                      <a:pt x="363843" y="113669"/>
                      <a:pt x="381000" y="107950"/>
                    </a:cubicBezTo>
                    <a:cubicBezTo>
                      <a:pt x="398748" y="102034"/>
                      <a:pt x="429779" y="98714"/>
                      <a:pt x="444500" y="88900"/>
                    </a:cubicBezTo>
                    <a:cubicBezTo>
                      <a:pt x="474689" y="68774"/>
                      <a:pt x="456310" y="78613"/>
                      <a:pt x="501650" y="63500"/>
                    </a:cubicBezTo>
                    <a:cubicBezTo>
                      <a:pt x="508000" y="61383"/>
                      <a:pt x="514098" y="58250"/>
                      <a:pt x="520700" y="57150"/>
                    </a:cubicBezTo>
                    <a:cubicBezTo>
                      <a:pt x="550639" y="52160"/>
                      <a:pt x="557676" y="52028"/>
                      <a:pt x="584200" y="44450"/>
                    </a:cubicBezTo>
                    <a:cubicBezTo>
                      <a:pt x="590636" y="42611"/>
                      <a:pt x="597263" y="41093"/>
                      <a:pt x="603250" y="38100"/>
                    </a:cubicBezTo>
                    <a:cubicBezTo>
                      <a:pt x="610076" y="34687"/>
                      <a:pt x="615474" y="28813"/>
                      <a:pt x="622300" y="25400"/>
                    </a:cubicBezTo>
                    <a:cubicBezTo>
                      <a:pt x="628287" y="22407"/>
                      <a:pt x="635363" y="22043"/>
                      <a:pt x="641350" y="19050"/>
                    </a:cubicBezTo>
                    <a:cubicBezTo>
                      <a:pt x="690589" y="-5569"/>
                      <a:pt x="631567" y="15961"/>
                      <a:pt x="679450" y="0"/>
                    </a:cubicBezTo>
                    <a:cubicBezTo>
                      <a:pt x="738717" y="2117"/>
                      <a:pt x="798069" y="2532"/>
                      <a:pt x="857250" y="6350"/>
                    </a:cubicBezTo>
                    <a:cubicBezTo>
                      <a:pt x="863930" y="6781"/>
                      <a:pt x="869806" y="11077"/>
                      <a:pt x="876300" y="12700"/>
                    </a:cubicBezTo>
                    <a:cubicBezTo>
                      <a:pt x="886771" y="15318"/>
                      <a:pt x="897431" y="17119"/>
                      <a:pt x="908050" y="19050"/>
                    </a:cubicBezTo>
                    <a:cubicBezTo>
                      <a:pt x="964485" y="29311"/>
                      <a:pt x="928601" y="19550"/>
                      <a:pt x="984250" y="38100"/>
                    </a:cubicBezTo>
                    <a:cubicBezTo>
                      <a:pt x="990600" y="40217"/>
                      <a:pt x="997731" y="40737"/>
                      <a:pt x="1003300" y="44450"/>
                    </a:cubicBezTo>
                    <a:cubicBezTo>
                      <a:pt x="1009650" y="48683"/>
                      <a:pt x="1015376" y="54050"/>
                      <a:pt x="1022350" y="57150"/>
                    </a:cubicBezTo>
                    <a:cubicBezTo>
                      <a:pt x="1034583" y="62587"/>
                      <a:pt x="1049311" y="62424"/>
                      <a:pt x="1060450" y="69850"/>
                    </a:cubicBezTo>
                    <a:cubicBezTo>
                      <a:pt x="1073150" y="78317"/>
                      <a:pt x="1084070" y="90423"/>
                      <a:pt x="1098550" y="95250"/>
                    </a:cubicBezTo>
                    <a:lnTo>
                      <a:pt x="1155700" y="114300"/>
                    </a:lnTo>
                    <a:cubicBezTo>
                      <a:pt x="1162050" y="116417"/>
                      <a:pt x="1169181" y="116937"/>
                      <a:pt x="1174750" y="120650"/>
                    </a:cubicBezTo>
                    <a:lnTo>
                      <a:pt x="1212850" y="146050"/>
                    </a:lnTo>
                    <a:cubicBezTo>
                      <a:pt x="1217083" y="152400"/>
                      <a:pt x="1222450" y="158126"/>
                      <a:pt x="1225550" y="165100"/>
                    </a:cubicBezTo>
                    <a:cubicBezTo>
                      <a:pt x="1230987" y="177333"/>
                      <a:pt x="1238250" y="203200"/>
                      <a:pt x="1238250" y="203200"/>
                    </a:cubicBezTo>
                    <a:cubicBezTo>
                      <a:pt x="1236133" y="243417"/>
                      <a:pt x="1235546" y="283743"/>
                      <a:pt x="1231900" y="323850"/>
                    </a:cubicBezTo>
                    <a:cubicBezTo>
                      <a:pt x="1230127" y="343358"/>
                      <a:pt x="1221293" y="345064"/>
                      <a:pt x="1212850" y="361950"/>
                    </a:cubicBezTo>
                    <a:cubicBezTo>
                      <a:pt x="1209857" y="367937"/>
                      <a:pt x="1209493" y="375013"/>
                      <a:pt x="1206500" y="381000"/>
                    </a:cubicBezTo>
                    <a:cubicBezTo>
                      <a:pt x="1203087" y="387826"/>
                      <a:pt x="1196900" y="393076"/>
                      <a:pt x="1193800" y="400050"/>
                    </a:cubicBezTo>
                    <a:cubicBezTo>
                      <a:pt x="1188363" y="412283"/>
                      <a:pt x="1188526" y="427011"/>
                      <a:pt x="1181100" y="438150"/>
                    </a:cubicBezTo>
                    <a:cubicBezTo>
                      <a:pt x="1176867" y="444500"/>
                      <a:pt x="1171500" y="450226"/>
                      <a:pt x="1168400" y="457200"/>
                    </a:cubicBezTo>
                    <a:cubicBezTo>
                      <a:pt x="1162963" y="469433"/>
                      <a:pt x="1165166" y="485834"/>
                      <a:pt x="1155700" y="495300"/>
                    </a:cubicBezTo>
                    <a:cubicBezTo>
                      <a:pt x="1143000" y="508000"/>
                      <a:pt x="1132544" y="523437"/>
                      <a:pt x="1117600" y="533400"/>
                    </a:cubicBezTo>
                    <a:lnTo>
                      <a:pt x="1079500" y="558800"/>
                    </a:lnTo>
                    <a:cubicBezTo>
                      <a:pt x="1071033" y="571500"/>
                      <a:pt x="1066311" y="587742"/>
                      <a:pt x="1054100" y="596900"/>
                    </a:cubicBezTo>
                    <a:cubicBezTo>
                      <a:pt x="1045633" y="603250"/>
                      <a:pt x="1037370" y="609881"/>
                      <a:pt x="1028700" y="615950"/>
                    </a:cubicBezTo>
                    <a:cubicBezTo>
                      <a:pt x="1016196" y="624703"/>
                      <a:pt x="1002811" y="632192"/>
                      <a:pt x="990600" y="641350"/>
                    </a:cubicBezTo>
                    <a:cubicBezTo>
                      <a:pt x="982133" y="647700"/>
                      <a:pt x="974175" y="654791"/>
                      <a:pt x="965200" y="660400"/>
                    </a:cubicBezTo>
                    <a:cubicBezTo>
                      <a:pt x="957173" y="665417"/>
                      <a:pt x="947917" y="668230"/>
                      <a:pt x="939800" y="673100"/>
                    </a:cubicBezTo>
                    <a:cubicBezTo>
                      <a:pt x="926712" y="680953"/>
                      <a:pt x="914400" y="690033"/>
                      <a:pt x="901700" y="698500"/>
                    </a:cubicBezTo>
                    <a:cubicBezTo>
                      <a:pt x="895350" y="702733"/>
                      <a:pt x="889890" y="708787"/>
                      <a:pt x="882650" y="711200"/>
                    </a:cubicBezTo>
                    <a:cubicBezTo>
                      <a:pt x="869950" y="715433"/>
                      <a:pt x="855689" y="716474"/>
                      <a:pt x="844550" y="723900"/>
                    </a:cubicBezTo>
                    <a:lnTo>
                      <a:pt x="806450" y="749300"/>
                    </a:lnTo>
                    <a:cubicBezTo>
                      <a:pt x="800100" y="753533"/>
                      <a:pt x="794640" y="759587"/>
                      <a:pt x="787400" y="762000"/>
                    </a:cubicBezTo>
                    <a:cubicBezTo>
                      <a:pt x="774700" y="766233"/>
                      <a:pt x="760439" y="767274"/>
                      <a:pt x="749300" y="774700"/>
                    </a:cubicBezTo>
                    <a:cubicBezTo>
                      <a:pt x="742950" y="778933"/>
                      <a:pt x="737224" y="784300"/>
                      <a:pt x="730250" y="787400"/>
                    </a:cubicBezTo>
                    <a:cubicBezTo>
                      <a:pt x="718017" y="792837"/>
                      <a:pt x="703289" y="792674"/>
                      <a:pt x="692150" y="800100"/>
                    </a:cubicBezTo>
                    <a:cubicBezTo>
                      <a:pt x="679450" y="808567"/>
                      <a:pt x="668530" y="820673"/>
                      <a:pt x="654050" y="825500"/>
                    </a:cubicBezTo>
                    <a:cubicBezTo>
                      <a:pt x="608710" y="840613"/>
                      <a:pt x="627089" y="830774"/>
                      <a:pt x="596900" y="850900"/>
                    </a:cubicBezTo>
                    <a:cubicBezTo>
                      <a:pt x="592667" y="857250"/>
                      <a:pt x="590159" y="865182"/>
                      <a:pt x="584200" y="869950"/>
                    </a:cubicBezTo>
                    <a:cubicBezTo>
                      <a:pt x="578973" y="874131"/>
                      <a:pt x="571137" y="873307"/>
                      <a:pt x="565150" y="876300"/>
                    </a:cubicBezTo>
                    <a:cubicBezTo>
                      <a:pt x="558324" y="879713"/>
                      <a:pt x="552926" y="885587"/>
                      <a:pt x="546100" y="889000"/>
                    </a:cubicBezTo>
                    <a:cubicBezTo>
                      <a:pt x="540113" y="891993"/>
                      <a:pt x="533037" y="892357"/>
                      <a:pt x="527050" y="895350"/>
                    </a:cubicBezTo>
                    <a:cubicBezTo>
                      <a:pt x="517073" y="900338"/>
                      <a:pt x="489311" y="922306"/>
                      <a:pt x="482600" y="927100"/>
                    </a:cubicBezTo>
                    <a:cubicBezTo>
                      <a:pt x="466657" y="938488"/>
                      <a:pt x="456753" y="944527"/>
                      <a:pt x="438150" y="952500"/>
                    </a:cubicBezTo>
                    <a:cubicBezTo>
                      <a:pt x="431998" y="955137"/>
                      <a:pt x="425450" y="956733"/>
                      <a:pt x="419100" y="958850"/>
                    </a:cubicBezTo>
                    <a:cubicBezTo>
                      <a:pt x="390697" y="1001455"/>
                      <a:pt x="424156" y="959713"/>
                      <a:pt x="387350" y="984250"/>
                    </a:cubicBezTo>
                    <a:cubicBezTo>
                      <a:pt x="379878" y="989231"/>
                      <a:pt x="374049" y="996401"/>
                      <a:pt x="368300" y="1003300"/>
                    </a:cubicBezTo>
                    <a:cubicBezTo>
                      <a:pt x="363414" y="1009163"/>
                      <a:pt x="361559" y="1017582"/>
                      <a:pt x="355600" y="1022350"/>
                    </a:cubicBezTo>
                    <a:cubicBezTo>
                      <a:pt x="350373" y="1026531"/>
                      <a:pt x="342900" y="1026583"/>
                      <a:pt x="336550" y="1028700"/>
                    </a:cubicBezTo>
                    <a:cubicBezTo>
                      <a:pt x="302683" y="1079500"/>
                      <a:pt x="347133" y="1018117"/>
                      <a:pt x="304800" y="1060450"/>
                    </a:cubicBezTo>
                    <a:cubicBezTo>
                      <a:pt x="276077" y="1089173"/>
                      <a:pt x="310136" y="1073488"/>
                      <a:pt x="273050" y="1085850"/>
                    </a:cubicBezTo>
                    <a:cubicBezTo>
                      <a:pt x="241518" y="1133148"/>
                      <a:pt x="282044" y="1075057"/>
                      <a:pt x="241300" y="1123950"/>
                    </a:cubicBezTo>
                    <a:cubicBezTo>
                      <a:pt x="236414" y="1129813"/>
                      <a:pt x="233486" y="1137137"/>
                      <a:pt x="228600" y="1143000"/>
                    </a:cubicBezTo>
                    <a:cubicBezTo>
                      <a:pt x="222851" y="1149899"/>
                      <a:pt x="215063" y="1154961"/>
                      <a:pt x="209550" y="1162050"/>
                    </a:cubicBezTo>
                    <a:cubicBezTo>
                      <a:pt x="169659" y="1213338"/>
                      <a:pt x="201979" y="1188264"/>
                      <a:pt x="165100" y="1212850"/>
                    </a:cubicBezTo>
                    <a:cubicBezTo>
                      <a:pt x="109357" y="1296464"/>
                      <a:pt x="165414" y="1217775"/>
                      <a:pt x="120650" y="1270000"/>
                    </a:cubicBezTo>
                    <a:cubicBezTo>
                      <a:pt x="113762" y="1278035"/>
                      <a:pt x="108680" y="1287533"/>
                      <a:pt x="101600" y="1295400"/>
                    </a:cubicBezTo>
                    <a:cubicBezTo>
                      <a:pt x="89585" y="1308750"/>
                      <a:pt x="73463" y="1318556"/>
                      <a:pt x="63500" y="1333500"/>
                    </a:cubicBezTo>
                    <a:lnTo>
                      <a:pt x="38100" y="1371600"/>
                    </a:lnTo>
                    <a:lnTo>
                      <a:pt x="25400" y="1390650"/>
                    </a:lnTo>
                    <a:cubicBezTo>
                      <a:pt x="21167" y="1397000"/>
                      <a:pt x="19526" y="1406287"/>
                      <a:pt x="12700" y="1409700"/>
                    </a:cubicBezTo>
                    <a:lnTo>
                      <a:pt x="0" y="14160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Forme libre 19"/>
              <p:cNvSpPr/>
              <p:nvPr/>
            </p:nvSpPr>
            <p:spPr>
              <a:xfrm>
                <a:off x="3524209" y="4305300"/>
                <a:ext cx="977941" cy="863600"/>
              </a:xfrm>
              <a:custGeom>
                <a:avLst/>
                <a:gdLst>
                  <a:gd name="connsiteX0" fmla="*/ 127041 w 977941"/>
                  <a:gd name="connsiteY0" fmla="*/ 0 h 863600"/>
                  <a:gd name="connsiteX1" fmla="*/ 127041 w 977941"/>
                  <a:gd name="connsiteY1" fmla="*/ 0 h 863600"/>
                  <a:gd name="connsiteX2" fmla="*/ 76241 w 977941"/>
                  <a:gd name="connsiteY2" fmla="*/ 63500 h 863600"/>
                  <a:gd name="connsiteX3" fmla="*/ 63541 w 977941"/>
                  <a:gd name="connsiteY3" fmla="*/ 101600 h 863600"/>
                  <a:gd name="connsiteX4" fmla="*/ 50841 w 977941"/>
                  <a:gd name="connsiteY4" fmla="*/ 146050 h 863600"/>
                  <a:gd name="connsiteX5" fmla="*/ 38141 w 977941"/>
                  <a:gd name="connsiteY5" fmla="*/ 209550 h 863600"/>
                  <a:gd name="connsiteX6" fmla="*/ 25441 w 977941"/>
                  <a:gd name="connsiteY6" fmla="*/ 260350 h 863600"/>
                  <a:gd name="connsiteX7" fmla="*/ 12741 w 977941"/>
                  <a:gd name="connsiteY7" fmla="*/ 438150 h 863600"/>
                  <a:gd name="connsiteX8" fmla="*/ 6391 w 977941"/>
                  <a:gd name="connsiteY8" fmla="*/ 469900 h 863600"/>
                  <a:gd name="connsiteX9" fmla="*/ 6391 w 977941"/>
                  <a:gd name="connsiteY9" fmla="*/ 742950 h 863600"/>
                  <a:gd name="connsiteX10" fmla="*/ 12741 w 977941"/>
                  <a:gd name="connsiteY10" fmla="*/ 762000 h 863600"/>
                  <a:gd name="connsiteX11" fmla="*/ 50841 w 977941"/>
                  <a:gd name="connsiteY11" fmla="*/ 787400 h 863600"/>
                  <a:gd name="connsiteX12" fmla="*/ 69891 w 977941"/>
                  <a:gd name="connsiteY12" fmla="*/ 800100 h 863600"/>
                  <a:gd name="connsiteX13" fmla="*/ 101641 w 977941"/>
                  <a:gd name="connsiteY13" fmla="*/ 825500 h 863600"/>
                  <a:gd name="connsiteX14" fmla="*/ 139741 w 977941"/>
                  <a:gd name="connsiteY14" fmla="*/ 850900 h 863600"/>
                  <a:gd name="connsiteX15" fmla="*/ 177841 w 977941"/>
                  <a:gd name="connsiteY15" fmla="*/ 863600 h 863600"/>
                  <a:gd name="connsiteX16" fmla="*/ 317541 w 977941"/>
                  <a:gd name="connsiteY16" fmla="*/ 857250 h 863600"/>
                  <a:gd name="connsiteX17" fmla="*/ 336591 w 977941"/>
                  <a:gd name="connsiteY17" fmla="*/ 838200 h 863600"/>
                  <a:gd name="connsiteX18" fmla="*/ 361991 w 977941"/>
                  <a:gd name="connsiteY18" fmla="*/ 800100 h 863600"/>
                  <a:gd name="connsiteX19" fmla="*/ 374691 w 977941"/>
                  <a:gd name="connsiteY19" fmla="*/ 781050 h 863600"/>
                  <a:gd name="connsiteX20" fmla="*/ 406441 w 977941"/>
                  <a:gd name="connsiteY20" fmla="*/ 742950 h 863600"/>
                  <a:gd name="connsiteX21" fmla="*/ 412791 w 977941"/>
                  <a:gd name="connsiteY21" fmla="*/ 723900 h 863600"/>
                  <a:gd name="connsiteX22" fmla="*/ 431841 w 977941"/>
                  <a:gd name="connsiteY22" fmla="*/ 704850 h 863600"/>
                  <a:gd name="connsiteX23" fmla="*/ 444541 w 977941"/>
                  <a:gd name="connsiteY23" fmla="*/ 679450 h 863600"/>
                  <a:gd name="connsiteX24" fmla="*/ 457241 w 977941"/>
                  <a:gd name="connsiteY24" fmla="*/ 660400 h 863600"/>
                  <a:gd name="connsiteX25" fmla="*/ 463591 w 977941"/>
                  <a:gd name="connsiteY25" fmla="*/ 641350 h 863600"/>
                  <a:gd name="connsiteX26" fmla="*/ 482641 w 977941"/>
                  <a:gd name="connsiteY26" fmla="*/ 609600 h 863600"/>
                  <a:gd name="connsiteX27" fmla="*/ 495341 w 977941"/>
                  <a:gd name="connsiteY27" fmla="*/ 584200 h 863600"/>
                  <a:gd name="connsiteX28" fmla="*/ 514391 w 977941"/>
                  <a:gd name="connsiteY28" fmla="*/ 577850 h 863600"/>
                  <a:gd name="connsiteX29" fmla="*/ 520741 w 977941"/>
                  <a:gd name="connsiteY29" fmla="*/ 546100 h 863600"/>
                  <a:gd name="connsiteX30" fmla="*/ 533441 w 977941"/>
                  <a:gd name="connsiteY30" fmla="*/ 527050 h 863600"/>
                  <a:gd name="connsiteX31" fmla="*/ 539791 w 977941"/>
                  <a:gd name="connsiteY31" fmla="*/ 508000 h 863600"/>
                  <a:gd name="connsiteX32" fmla="*/ 552491 w 977941"/>
                  <a:gd name="connsiteY32" fmla="*/ 488950 h 863600"/>
                  <a:gd name="connsiteX33" fmla="*/ 558841 w 977941"/>
                  <a:gd name="connsiteY33" fmla="*/ 469900 h 863600"/>
                  <a:gd name="connsiteX34" fmla="*/ 603291 w 977941"/>
                  <a:gd name="connsiteY34" fmla="*/ 419100 h 863600"/>
                  <a:gd name="connsiteX35" fmla="*/ 615991 w 977941"/>
                  <a:gd name="connsiteY35" fmla="*/ 400050 h 863600"/>
                  <a:gd name="connsiteX36" fmla="*/ 654091 w 977941"/>
                  <a:gd name="connsiteY36" fmla="*/ 361950 h 863600"/>
                  <a:gd name="connsiteX37" fmla="*/ 679491 w 977941"/>
                  <a:gd name="connsiteY37" fmla="*/ 323850 h 863600"/>
                  <a:gd name="connsiteX38" fmla="*/ 692191 w 977941"/>
                  <a:gd name="connsiteY38" fmla="*/ 304800 h 863600"/>
                  <a:gd name="connsiteX39" fmla="*/ 711241 w 977941"/>
                  <a:gd name="connsiteY39" fmla="*/ 285750 h 863600"/>
                  <a:gd name="connsiteX40" fmla="*/ 723941 w 977941"/>
                  <a:gd name="connsiteY40" fmla="*/ 266700 h 863600"/>
                  <a:gd name="connsiteX41" fmla="*/ 742991 w 977941"/>
                  <a:gd name="connsiteY41" fmla="*/ 254000 h 863600"/>
                  <a:gd name="connsiteX42" fmla="*/ 762041 w 977941"/>
                  <a:gd name="connsiteY42" fmla="*/ 234950 h 863600"/>
                  <a:gd name="connsiteX43" fmla="*/ 781091 w 977941"/>
                  <a:gd name="connsiteY43" fmla="*/ 222250 h 863600"/>
                  <a:gd name="connsiteX44" fmla="*/ 838241 w 977941"/>
                  <a:gd name="connsiteY44" fmla="*/ 177800 h 863600"/>
                  <a:gd name="connsiteX45" fmla="*/ 895391 w 977941"/>
                  <a:gd name="connsiteY45" fmla="*/ 146050 h 863600"/>
                  <a:gd name="connsiteX46" fmla="*/ 914441 w 977941"/>
                  <a:gd name="connsiteY46" fmla="*/ 139700 h 863600"/>
                  <a:gd name="connsiteX47" fmla="*/ 977941 w 977941"/>
                  <a:gd name="connsiteY47" fmla="*/ 14605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7941" h="863600">
                    <a:moveTo>
                      <a:pt x="127041" y="0"/>
                    </a:moveTo>
                    <a:lnTo>
                      <a:pt x="127041" y="0"/>
                    </a:lnTo>
                    <a:cubicBezTo>
                      <a:pt x="125619" y="1659"/>
                      <a:pt x="83479" y="47214"/>
                      <a:pt x="76241" y="63500"/>
                    </a:cubicBezTo>
                    <a:cubicBezTo>
                      <a:pt x="70804" y="75733"/>
                      <a:pt x="67774" y="88900"/>
                      <a:pt x="63541" y="101600"/>
                    </a:cubicBezTo>
                    <a:cubicBezTo>
                      <a:pt x="56877" y="121591"/>
                      <a:pt x="55625" y="123724"/>
                      <a:pt x="50841" y="146050"/>
                    </a:cubicBezTo>
                    <a:cubicBezTo>
                      <a:pt x="46318" y="167157"/>
                      <a:pt x="44967" y="189072"/>
                      <a:pt x="38141" y="209550"/>
                    </a:cubicBezTo>
                    <a:cubicBezTo>
                      <a:pt x="28378" y="238839"/>
                      <a:pt x="33104" y="222036"/>
                      <a:pt x="25441" y="260350"/>
                    </a:cubicBezTo>
                    <a:cubicBezTo>
                      <a:pt x="23197" y="296254"/>
                      <a:pt x="17631" y="396589"/>
                      <a:pt x="12741" y="438150"/>
                    </a:cubicBezTo>
                    <a:cubicBezTo>
                      <a:pt x="11480" y="448869"/>
                      <a:pt x="8508" y="459317"/>
                      <a:pt x="6391" y="469900"/>
                    </a:cubicBezTo>
                    <a:cubicBezTo>
                      <a:pt x="688" y="601075"/>
                      <a:pt x="-4556" y="617054"/>
                      <a:pt x="6391" y="742950"/>
                    </a:cubicBezTo>
                    <a:cubicBezTo>
                      <a:pt x="6971" y="749618"/>
                      <a:pt x="9028" y="756431"/>
                      <a:pt x="12741" y="762000"/>
                    </a:cubicBezTo>
                    <a:cubicBezTo>
                      <a:pt x="30797" y="789084"/>
                      <a:pt x="27540" y="775750"/>
                      <a:pt x="50841" y="787400"/>
                    </a:cubicBezTo>
                    <a:cubicBezTo>
                      <a:pt x="57667" y="790813"/>
                      <a:pt x="63541" y="795867"/>
                      <a:pt x="69891" y="800100"/>
                    </a:cubicBezTo>
                    <a:cubicBezTo>
                      <a:pt x="93357" y="835299"/>
                      <a:pt x="69165" y="807458"/>
                      <a:pt x="101641" y="825500"/>
                    </a:cubicBezTo>
                    <a:cubicBezTo>
                      <a:pt x="114984" y="832913"/>
                      <a:pt x="125261" y="846073"/>
                      <a:pt x="139741" y="850900"/>
                    </a:cubicBezTo>
                    <a:lnTo>
                      <a:pt x="177841" y="863600"/>
                    </a:lnTo>
                    <a:cubicBezTo>
                      <a:pt x="224408" y="861483"/>
                      <a:pt x="271512" y="864615"/>
                      <a:pt x="317541" y="857250"/>
                    </a:cubicBezTo>
                    <a:cubicBezTo>
                      <a:pt x="326408" y="855831"/>
                      <a:pt x="331078" y="845289"/>
                      <a:pt x="336591" y="838200"/>
                    </a:cubicBezTo>
                    <a:cubicBezTo>
                      <a:pt x="345962" y="826152"/>
                      <a:pt x="353524" y="812800"/>
                      <a:pt x="361991" y="800100"/>
                    </a:cubicBezTo>
                    <a:cubicBezTo>
                      <a:pt x="366224" y="793750"/>
                      <a:pt x="369295" y="786446"/>
                      <a:pt x="374691" y="781050"/>
                    </a:cubicBezTo>
                    <a:cubicBezTo>
                      <a:pt x="388735" y="767006"/>
                      <a:pt x="397600" y="760631"/>
                      <a:pt x="406441" y="742950"/>
                    </a:cubicBezTo>
                    <a:cubicBezTo>
                      <a:pt x="409434" y="736963"/>
                      <a:pt x="409078" y="729469"/>
                      <a:pt x="412791" y="723900"/>
                    </a:cubicBezTo>
                    <a:cubicBezTo>
                      <a:pt x="417772" y="716428"/>
                      <a:pt x="426621" y="712158"/>
                      <a:pt x="431841" y="704850"/>
                    </a:cubicBezTo>
                    <a:cubicBezTo>
                      <a:pt x="437343" y="697147"/>
                      <a:pt x="439845" y="687669"/>
                      <a:pt x="444541" y="679450"/>
                    </a:cubicBezTo>
                    <a:cubicBezTo>
                      <a:pt x="448327" y="672824"/>
                      <a:pt x="453828" y="667226"/>
                      <a:pt x="457241" y="660400"/>
                    </a:cubicBezTo>
                    <a:cubicBezTo>
                      <a:pt x="460234" y="654413"/>
                      <a:pt x="460598" y="647337"/>
                      <a:pt x="463591" y="641350"/>
                    </a:cubicBezTo>
                    <a:cubicBezTo>
                      <a:pt x="469111" y="630311"/>
                      <a:pt x="476647" y="620389"/>
                      <a:pt x="482641" y="609600"/>
                    </a:cubicBezTo>
                    <a:cubicBezTo>
                      <a:pt x="487238" y="601325"/>
                      <a:pt x="488648" y="590893"/>
                      <a:pt x="495341" y="584200"/>
                    </a:cubicBezTo>
                    <a:cubicBezTo>
                      <a:pt x="500074" y="579467"/>
                      <a:pt x="508041" y="579967"/>
                      <a:pt x="514391" y="577850"/>
                    </a:cubicBezTo>
                    <a:cubicBezTo>
                      <a:pt x="516508" y="567267"/>
                      <a:pt x="516951" y="556206"/>
                      <a:pt x="520741" y="546100"/>
                    </a:cubicBezTo>
                    <a:cubicBezTo>
                      <a:pt x="523421" y="538954"/>
                      <a:pt x="530028" y="533876"/>
                      <a:pt x="533441" y="527050"/>
                    </a:cubicBezTo>
                    <a:cubicBezTo>
                      <a:pt x="536434" y="521063"/>
                      <a:pt x="536798" y="513987"/>
                      <a:pt x="539791" y="508000"/>
                    </a:cubicBezTo>
                    <a:cubicBezTo>
                      <a:pt x="543204" y="501174"/>
                      <a:pt x="549078" y="495776"/>
                      <a:pt x="552491" y="488950"/>
                    </a:cubicBezTo>
                    <a:cubicBezTo>
                      <a:pt x="555484" y="482963"/>
                      <a:pt x="555590" y="475751"/>
                      <a:pt x="558841" y="469900"/>
                    </a:cubicBezTo>
                    <a:cubicBezTo>
                      <a:pt x="580630" y="430679"/>
                      <a:pt x="575463" y="437652"/>
                      <a:pt x="603291" y="419100"/>
                    </a:cubicBezTo>
                    <a:cubicBezTo>
                      <a:pt x="607524" y="412750"/>
                      <a:pt x="610921" y="405754"/>
                      <a:pt x="615991" y="400050"/>
                    </a:cubicBezTo>
                    <a:cubicBezTo>
                      <a:pt x="627923" y="386626"/>
                      <a:pt x="644128" y="376894"/>
                      <a:pt x="654091" y="361950"/>
                    </a:cubicBezTo>
                    <a:lnTo>
                      <a:pt x="679491" y="323850"/>
                    </a:lnTo>
                    <a:cubicBezTo>
                      <a:pt x="683724" y="317500"/>
                      <a:pt x="686795" y="310196"/>
                      <a:pt x="692191" y="304800"/>
                    </a:cubicBezTo>
                    <a:cubicBezTo>
                      <a:pt x="698541" y="298450"/>
                      <a:pt x="705492" y="292649"/>
                      <a:pt x="711241" y="285750"/>
                    </a:cubicBezTo>
                    <a:cubicBezTo>
                      <a:pt x="716127" y="279887"/>
                      <a:pt x="718545" y="272096"/>
                      <a:pt x="723941" y="266700"/>
                    </a:cubicBezTo>
                    <a:cubicBezTo>
                      <a:pt x="729337" y="261304"/>
                      <a:pt x="737128" y="258886"/>
                      <a:pt x="742991" y="254000"/>
                    </a:cubicBezTo>
                    <a:cubicBezTo>
                      <a:pt x="749890" y="248251"/>
                      <a:pt x="755142" y="240699"/>
                      <a:pt x="762041" y="234950"/>
                    </a:cubicBezTo>
                    <a:cubicBezTo>
                      <a:pt x="767904" y="230064"/>
                      <a:pt x="775387" y="227320"/>
                      <a:pt x="781091" y="222250"/>
                    </a:cubicBezTo>
                    <a:cubicBezTo>
                      <a:pt x="832491" y="176561"/>
                      <a:pt x="798960" y="190894"/>
                      <a:pt x="838241" y="177800"/>
                    </a:cubicBezTo>
                    <a:cubicBezTo>
                      <a:pt x="866757" y="149284"/>
                      <a:pt x="848772" y="161590"/>
                      <a:pt x="895391" y="146050"/>
                    </a:cubicBezTo>
                    <a:lnTo>
                      <a:pt x="914441" y="139700"/>
                    </a:lnTo>
                    <a:cubicBezTo>
                      <a:pt x="960892" y="147442"/>
                      <a:pt x="939666" y="146050"/>
                      <a:pt x="977941" y="1460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Forme libre 20"/>
              <p:cNvSpPr/>
              <p:nvPr/>
            </p:nvSpPr>
            <p:spPr>
              <a:xfrm>
                <a:off x="4502150" y="4451350"/>
                <a:ext cx="1227498" cy="884734"/>
              </a:xfrm>
              <a:custGeom>
                <a:avLst/>
                <a:gdLst>
                  <a:gd name="connsiteX0" fmla="*/ 0 w 1227498"/>
                  <a:gd name="connsiteY0" fmla="*/ 0 h 884734"/>
                  <a:gd name="connsiteX1" fmla="*/ 0 w 1227498"/>
                  <a:gd name="connsiteY1" fmla="*/ 0 h 884734"/>
                  <a:gd name="connsiteX2" fmla="*/ 152400 w 1227498"/>
                  <a:gd name="connsiteY2" fmla="*/ 6350 h 884734"/>
                  <a:gd name="connsiteX3" fmla="*/ 209550 w 1227498"/>
                  <a:gd name="connsiteY3" fmla="*/ 38100 h 884734"/>
                  <a:gd name="connsiteX4" fmla="*/ 247650 w 1227498"/>
                  <a:gd name="connsiteY4" fmla="*/ 50800 h 884734"/>
                  <a:gd name="connsiteX5" fmla="*/ 304800 w 1227498"/>
                  <a:gd name="connsiteY5" fmla="*/ 69850 h 884734"/>
                  <a:gd name="connsiteX6" fmla="*/ 323850 w 1227498"/>
                  <a:gd name="connsiteY6" fmla="*/ 76200 h 884734"/>
                  <a:gd name="connsiteX7" fmla="*/ 342900 w 1227498"/>
                  <a:gd name="connsiteY7" fmla="*/ 82550 h 884734"/>
                  <a:gd name="connsiteX8" fmla="*/ 406400 w 1227498"/>
                  <a:gd name="connsiteY8" fmla="*/ 101600 h 884734"/>
                  <a:gd name="connsiteX9" fmla="*/ 444500 w 1227498"/>
                  <a:gd name="connsiteY9" fmla="*/ 127000 h 884734"/>
                  <a:gd name="connsiteX10" fmla="*/ 463550 w 1227498"/>
                  <a:gd name="connsiteY10" fmla="*/ 133350 h 884734"/>
                  <a:gd name="connsiteX11" fmla="*/ 501650 w 1227498"/>
                  <a:gd name="connsiteY11" fmla="*/ 158750 h 884734"/>
                  <a:gd name="connsiteX12" fmla="*/ 539750 w 1227498"/>
                  <a:gd name="connsiteY12" fmla="*/ 177800 h 884734"/>
                  <a:gd name="connsiteX13" fmla="*/ 552450 w 1227498"/>
                  <a:gd name="connsiteY13" fmla="*/ 196850 h 884734"/>
                  <a:gd name="connsiteX14" fmla="*/ 590550 w 1227498"/>
                  <a:gd name="connsiteY14" fmla="*/ 215900 h 884734"/>
                  <a:gd name="connsiteX15" fmla="*/ 622300 w 1227498"/>
                  <a:gd name="connsiteY15" fmla="*/ 247650 h 884734"/>
                  <a:gd name="connsiteX16" fmla="*/ 660400 w 1227498"/>
                  <a:gd name="connsiteY16" fmla="*/ 279400 h 884734"/>
                  <a:gd name="connsiteX17" fmla="*/ 685800 w 1227498"/>
                  <a:gd name="connsiteY17" fmla="*/ 317500 h 884734"/>
                  <a:gd name="connsiteX18" fmla="*/ 704850 w 1227498"/>
                  <a:gd name="connsiteY18" fmla="*/ 336550 h 884734"/>
                  <a:gd name="connsiteX19" fmla="*/ 717550 w 1227498"/>
                  <a:gd name="connsiteY19" fmla="*/ 355600 h 884734"/>
                  <a:gd name="connsiteX20" fmla="*/ 736600 w 1227498"/>
                  <a:gd name="connsiteY20" fmla="*/ 361950 h 884734"/>
                  <a:gd name="connsiteX21" fmla="*/ 755650 w 1227498"/>
                  <a:gd name="connsiteY21" fmla="*/ 400050 h 884734"/>
                  <a:gd name="connsiteX22" fmla="*/ 762000 w 1227498"/>
                  <a:gd name="connsiteY22" fmla="*/ 419100 h 884734"/>
                  <a:gd name="connsiteX23" fmla="*/ 781050 w 1227498"/>
                  <a:gd name="connsiteY23" fmla="*/ 431800 h 884734"/>
                  <a:gd name="connsiteX24" fmla="*/ 800100 w 1227498"/>
                  <a:gd name="connsiteY24" fmla="*/ 469900 h 884734"/>
                  <a:gd name="connsiteX25" fmla="*/ 819150 w 1227498"/>
                  <a:gd name="connsiteY25" fmla="*/ 495300 h 884734"/>
                  <a:gd name="connsiteX26" fmla="*/ 844550 w 1227498"/>
                  <a:gd name="connsiteY26" fmla="*/ 508000 h 884734"/>
                  <a:gd name="connsiteX27" fmla="*/ 889000 w 1227498"/>
                  <a:gd name="connsiteY27" fmla="*/ 558800 h 884734"/>
                  <a:gd name="connsiteX28" fmla="*/ 901700 w 1227498"/>
                  <a:gd name="connsiteY28" fmla="*/ 584200 h 884734"/>
                  <a:gd name="connsiteX29" fmla="*/ 920750 w 1227498"/>
                  <a:gd name="connsiteY29" fmla="*/ 596900 h 884734"/>
                  <a:gd name="connsiteX30" fmla="*/ 939800 w 1227498"/>
                  <a:gd name="connsiteY30" fmla="*/ 615950 h 884734"/>
                  <a:gd name="connsiteX31" fmla="*/ 952500 w 1227498"/>
                  <a:gd name="connsiteY31" fmla="*/ 635000 h 884734"/>
                  <a:gd name="connsiteX32" fmla="*/ 971550 w 1227498"/>
                  <a:gd name="connsiteY32" fmla="*/ 673100 h 884734"/>
                  <a:gd name="connsiteX33" fmla="*/ 990600 w 1227498"/>
                  <a:gd name="connsiteY33" fmla="*/ 685800 h 884734"/>
                  <a:gd name="connsiteX34" fmla="*/ 1041400 w 1227498"/>
                  <a:gd name="connsiteY34" fmla="*/ 730250 h 884734"/>
                  <a:gd name="connsiteX35" fmla="*/ 1060450 w 1227498"/>
                  <a:gd name="connsiteY35" fmla="*/ 742950 h 884734"/>
                  <a:gd name="connsiteX36" fmla="*/ 1073150 w 1227498"/>
                  <a:gd name="connsiteY36" fmla="*/ 762000 h 884734"/>
                  <a:gd name="connsiteX37" fmla="*/ 1079500 w 1227498"/>
                  <a:gd name="connsiteY37" fmla="*/ 781050 h 884734"/>
                  <a:gd name="connsiteX38" fmla="*/ 1117600 w 1227498"/>
                  <a:gd name="connsiteY38" fmla="*/ 793750 h 884734"/>
                  <a:gd name="connsiteX39" fmla="*/ 1136650 w 1227498"/>
                  <a:gd name="connsiteY39" fmla="*/ 800100 h 884734"/>
                  <a:gd name="connsiteX40" fmla="*/ 1174750 w 1227498"/>
                  <a:gd name="connsiteY40" fmla="*/ 825500 h 884734"/>
                  <a:gd name="connsiteX41" fmla="*/ 1212850 w 1227498"/>
                  <a:gd name="connsiteY41" fmla="*/ 844550 h 884734"/>
                  <a:gd name="connsiteX42" fmla="*/ 1225550 w 1227498"/>
                  <a:gd name="connsiteY42" fmla="*/ 882650 h 884734"/>
                  <a:gd name="connsiteX43" fmla="*/ 1206500 w 1227498"/>
                  <a:gd name="connsiteY43" fmla="*/ 850900 h 88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27498" h="884734">
                    <a:moveTo>
                      <a:pt x="0" y="0"/>
                    </a:moveTo>
                    <a:lnTo>
                      <a:pt x="0" y="0"/>
                    </a:lnTo>
                    <a:cubicBezTo>
                      <a:pt x="50800" y="2117"/>
                      <a:pt x="101695" y="2594"/>
                      <a:pt x="152400" y="6350"/>
                    </a:cubicBezTo>
                    <a:cubicBezTo>
                      <a:pt x="177022" y="8174"/>
                      <a:pt x="186195" y="30315"/>
                      <a:pt x="209550" y="38100"/>
                    </a:cubicBezTo>
                    <a:lnTo>
                      <a:pt x="247650" y="50800"/>
                    </a:lnTo>
                    <a:lnTo>
                      <a:pt x="304800" y="69850"/>
                    </a:lnTo>
                    <a:lnTo>
                      <a:pt x="323850" y="76200"/>
                    </a:lnTo>
                    <a:cubicBezTo>
                      <a:pt x="330200" y="78317"/>
                      <a:pt x="336406" y="80927"/>
                      <a:pt x="342900" y="82550"/>
                    </a:cubicBezTo>
                    <a:cubicBezTo>
                      <a:pt x="357099" y="86100"/>
                      <a:pt x="397124" y="95416"/>
                      <a:pt x="406400" y="101600"/>
                    </a:cubicBezTo>
                    <a:cubicBezTo>
                      <a:pt x="419100" y="110067"/>
                      <a:pt x="430020" y="122173"/>
                      <a:pt x="444500" y="127000"/>
                    </a:cubicBezTo>
                    <a:cubicBezTo>
                      <a:pt x="450850" y="129117"/>
                      <a:pt x="457699" y="130099"/>
                      <a:pt x="463550" y="133350"/>
                    </a:cubicBezTo>
                    <a:cubicBezTo>
                      <a:pt x="476893" y="140763"/>
                      <a:pt x="487170" y="153923"/>
                      <a:pt x="501650" y="158750"/>
                    </a:cubicBezTo>
                    <a:cubicBezTo>
                      <a:pt x="527940" y="167513"/>
                      <a:pt x="515131" y="161387"/>
                      <a:pt x="539750" y="177800"/>
                    </a:cubicBezTo>
                    <a:cubicBezTo>
                      <a:pt x="543983" y="184150"/>
                      <a:pt x="547054" y="191454"/>
                      <a:pt x="552450" y="196850"/>
                    </a:cubicBezTo>
                    <a:cubicBezTo>
                      <a:pt x="564760" y="209160"/>
                      <a:pt x="575056" y="210735"/>
                      <a:pt x="590550" y="215900"/>
                    </a:cubicBezTo>
                    <a:cubicBezTo>
                      <a:pt x="613833" y="250825"/>
                      <a:pt x="590550" y="221192"/>
                      <a:pt x="622300" y="247650"/>
                    </a:cubicBezTo>
                    <a:cubicBezTo>
                      <a:pt x="671193" y="288394"/>
                      <a:pt x="613102" y="247868"/>
                      <a:pt x="660400" y="279400"/>
                    </a:cubicBezTo>
                    <a:cubicBezTo>
                      <a:pt x="668867" y="292100"/>
                      <a:pt x="675007" y="306707"/>
                      <a:pt x="685800" y="317500"/>
                    </a:cubicBezTo>
                    <a:cubicBezTo>
                      <a:pt x="692150" y="323850"/>
                      <a:pt x="699101" y="329651"/>
                      <a:pt x="704850" y="336550"/>
                    </a:cubicBezTo>
                    <a:cubicBezTo>
                      <a:pt x="709736" y="342413"/>
                      <a:pt x="711591" y="350832"/>
                      <a:pt x="717550" y="355600"/>
                    </a:cubicBezTo>
                    <a:cubicBezTo>
                      <a:pt x="722777" y="359781"/>
                      <a:pt x="730250" y="359833"/>
                      <a:pt x="736600" y="361950"/>
                    </a:cubicBezTo>
                    <a:cubicBezTo>
                      <a:pt x="752561" y="409833"/>
                      <a:pt x="731031" y="350811"/>
                      <a:pt x="755650" y="400050"/>
                    </a:cubicBezTo>
                    <a:cubicBezTo>
                      <a:pt x="758643" y="406037"/>
                      <a:pt x="757819" y="413873"/>
                      <a:pt x="762000" y="419100"/>
                    </a:cubicBezTo>
                    <a:cubicBezTo>
                      <a:pt x="766768" y="425059"/>
                      <a:pt x="774700" y="427567"/>
                      <a:pt x="781050" y="431800"/>
                    </a:cubicBezTo>
                    <a:cubicBezTo>
                      <a:pt x="788914" y="455391"/>
                      <a:pt x="784713" y="448358"/>
                      <a:pt x="800100" y="469900"/>
                    </a:cubicBezTo>
                    <a:cubicBezTo>
                      <a:pt x="806251" y="478512"/>
                      <a:pt x="811115" y="488412"/>
                      <a:pt x="819150" y="495300"/>
                    </a:cubicBezTo>
                    <a:cubicBezTo>
                      <a:pt x="826337" y="501460"/>
                      <a:pt x="836083" y="503767"/>
                      <a:pt x="844550" y="508000"/>
                    </a:cubicBezTo>
                    <a:cubicBezTo>
                      <a:pt x="874183" y="552450"/>
                      <a:pt x="857250" y="537633"/>
                      <a:pt x="889000" y="558800"/>
                    </a:cubicBezTo>
                    <a:cubicBezTo>
                      <a:pt x="893233" y="567267"/>
                      <a:pt x="895640" y="576928"/>
                      <a:pt x="901700" y="584200"/>
                    </a:cubicBezTo>
                    <a:cubicBezTo>
                      <a:pt x="906586" y="590063"/>
                      <a:pt x="914887" y="592014"/>
                      <a:pt x="920750" y="596900"/>
                    </a:cubicBezTo>
                    <a:cubicBezTo>
                      <a:pt x="927649" y="602649"/>
                      <a:pt x="934051" y="609051"/>
                      <a:pt x="939800" y="615950"/>
                    </a:cubicBezTo>
                    <a:cubicBezTo>
                      <a:pt x="944686" y="621813"/>
                      <a:pt x="949087" y="628174"/>
                      <a:pt x="952500" y="635000"/>
                    </a:cubicBezTo>
                    <a:cubicBezTo>
                      <a:pt x="962829" y="655658"/>
                      <a:pt x="953352" y="654902"/>
                      <a:pt x="971550" y="673100"/>
                    </a:cubicBezTo>
                    <a:cubicBezTo>
                      <a:pt x="976946" y="678496"/>
                      <a:pt x="984250" y="681567"/>
                      <a:pt x="990600" y="685800"/>
                    </a:cubicBezTo>
                    <a:cubicBezTo>
                      <a:pt x="1011767" y="717550"/>
                      <a:pt x="996950" y="700617"/>
                      <a:pt x="1041400" y="730250"/>
                    </a:cubicBezTo>
                    <a:lnTo>
                      <a:pt x="1060450" y="742950"/>
                    </a:lnTo>
                    <a:cubicBezTo>
                      <a:pt x="1064683" y="749300"/>
                      <a:pt x="1069737" y="755174"/>
                      <a:pt x="1073150" y="762000"/>
                    </a:cubicBezTo>
                    <a:cubicBezTo>
                      <a:pt x="1076143" y="767987"/>
                      <a:pt x="1074053" y="777159"/>
                      <a:pt x="1079500" y="781050"/>
                    </a:cubicBezTo>
                    <a:cubicBezTo>
                      <a:pt x="1090393" y="788831"/>
                      <a:pt x="1104900" y="789517"/>
                      <a:pt x="1117600" y="793750"/>
                    </a:cubicBezTo>
                    <a:cubicBezTo>
                      <a:pt x="1123950" y="795867"/>
                      <a:pt x="1131081" y="796387"/>
                      <a:pt x="1136650" y="800100"/>
                    </a:cubicBezTo>
                    <a:cubicBezTo>
                      <a:pt x="1149350" y="808567"/>
                      <a:pt x="1160270" y="820673"/>
                      <a:pt x="1174750" y="825500"/>
                    </a:cubicBezTo>
                    <a:cubicBezTo>
                      <a:pt x="1201040" y="834263"/>
                      <a:pt x="1188231" y="828137"/>
                      <a:pt x="1212850" y="844550"/>
                    </a:cubicBezTo>
                    <a:cubicBezTo>
                      <a:pt x="1217083" y="857250"/>
                      <a:pt x="1232976" y="893789"/>
                      <a:pt x="1225550" y="882650"/>
                    </a:cubicBezTo>
                    <a:cubicBezTo>
                      <a:pt x="1210225" y="859662"/>
                      <a:pt x="1216263" y="870426"/>
                      <a:pt x="1206500" y="8509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Forme libre 21"/>
              <p:cNvSpPr/>
              <p:nvPr/>
            </p:nvSpPr>
            <p:spPr>
              <a:xfrm>
                <a:off x="5683250" y="5359400"/>
                <a:ext cx="158750" cy="952500"/>
              </a:xfrm>
              <a:custGeom>
                <a:avLst/>
                <a:gdLst>
                  <a:gd name="connsiteX0" fmla="*/ 44450 w 158750"/>
                  <a:gd name="connsiteY0" fmla="*/ 0 h 952500"/>
                  <a:gd name="connsiteX1" fmla="*/ 44450 w 158750"/>
                  <a:gd name="connsiteY1" fmla="*/ 0 h 952500"/>
                  <a:gd name="connsiteX2" fmla="*/ 12700 w 158750"/>
                  <a:gd name="connsiteY2" fmla="*/ 44450 h 952500"/>
                  <a:gd name="connsiteX3" fmla="*/ 0 w 158750"/>
                  <a:gd name="connsiteY3" fmla="*/ 82550 h 952500"/>
                  <a:gd name="connsiteX4" fmla="*/ 6350 w 158750"/>
                  <a:gd name="connsiteY4" fmla="*/ 139700 h 952500"/>
                  <a:gd name="connsiteX5" fmla="*/ 12700 w 158750"/>
                  <a:gd name="connsiteY5" fmla="*/ 158750 h 952500"/>
                  <a:gd name="connsiteX6" fmla="*/ 50800 w 158750"/>
                  <a:gd name="connsiteY6" fmla="*/ 184150 h 952500"/>
                  <a:gd name="connsiteX7" fmla="*/ 57150 w 158750"/>
                  <a:gd name="connsiteY7" fmla="*/ 215900 h 952500"/>
                  <a:gd name="connsiteX8" fmla="*/ 88900 w 158750"/>
                  <a:gd name="connsiteY8" fmla="*/ 247650 h 952500"/>
                  <a:gd name="connsiteX9" fmla="*/ 107950 w 158750"/>
                  <a:gd name="connsiteY9" fmla="*/ 266700 h 952500"/>
                  <a:gd name="connsiteX10" fmla="*/ 133350 w 158750"/>
                  <a:gd name="connsiteY10" fmla="*/ 304800 h 952500"/>
                  <a:gd name="connsiteX11" fmla="*/ 158750 w 158750"/>
                  <a:gd name="connsiteY11" fmla="*/ 368300 h 952500"/>
                  <a:gd name="connsiteX12" fmla="*/ 152400 w 158750"/>
                  <a:gd name="connsiteY12" fmla="*/ 469900 h 952500"/>
                  <a:gd name="connsiteX13" fmla="*/ 114300 w 158750"/>
                  <a:gd name="connsiteY13" fmla="*/ 546100 h 952500"/>
                  <a:gd name="connsiteX14" fmla="*/ 95250 w 158750"/>
                  <a:gd name="connsiteY14" fmla="*/ 565150 h 952500"/>
                  <a:gd name="connsiteX15" fmla="*/ 63500 w 158750"/>
                  <a:gd name="connsiteY15" fmla="*/ 596900 h 952500"/>
                  <a:gd name="connsiteX16" fmla="*/ 57150 w 158750"/>
                  <a:gd name="connsiteY16" fmla="*/ 641350 h 952500"/>
                  <a:gd name="connsiteX17" fmla="*/ 44450 w 158750"/>
                  <a:gd name="connsiteY17" fmla="*/ 685800 h 952500"/>
                  <a:gd name="connsiteX18" fmla="*/ 38100 w 158750"/>
                  <a:gd name="connsiteY18" fmla="*/ 711200 h 952500"/>
                  <a:gd name="connsiteX19" fmla="*/ 25400 w 158750"/>
                  <a:gd name="connsiteY19" fmla="*/ 755650 h 952500"/>
                  <a:gd name="connsiteX20" fmla="*/ 38100 w 158750"/>
                  <a:gd name="connsiteY20" fmla="*/ 812800 h 952500"/>
                  <a:gd name="connsiteX21" fmla="*/ 44450 w 158750"/>
                  <a:gd name="connsiteY21" fmla="*/ 831850 h 952500"/>
                  <a:gd name="connsiteX22" fmla="*/ 69850 w 158750"/>
                  <a:gd name="connsiteY22" fmla="*/ 869950 h 952500"/>
                  <a:gd name="connsiteX23" fmla="*/ 88900 w 158750"/>
                  <a:gd name="connsiteY23" fmla="*/ 882650 h 952500"/>
                  <a:gd name="connsiteX24" fmla="*/ 114300 w 158750"/>
                  <a:gd name="connsiteY24" fmla="*/ 920750 h 952500"/>
                  <a:gd name="connsiteX25" fmla="*/ 127000 w 158750"/>
                  <a:gd name="connsiteY25" fmla="*/ 939800 h 952500"/>
                  <a:gd name="connsiteX26" fmla="*/ 133350 w 158750"/>
                  <a:gd name="connsiteY26"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750" h="952500">
                    <a:moveTo>
                      <a:pt x="44450" y="0"/>
                    </a:moveTo>
                    <a:lnTo>
                      <a:pt x="44450" y="0"/>
                    </a:lnTo>
                    <a:cubicBezTo>
                      <a:pt x="33867" y="14817"/>
                      <a:pt x="21333" y="28418"/>
                      <a:pt x="12700" y="44450"/>
                    </a:cubicBezTo>
                    <a:cubicBezTo>
                      <a:pt x="6353" y="56237"/>
                      <a:pt x="0" y="82550"/>
                      <a:pt x="0" y="82550"/>
                    </a:cubicBezTo>
                    <a:cubicBezTo>
                      <a:pt x="2117" y="101600"/>
                      <a:pt x="3199" y="120794"/>
                      <a:pt x="6350" y="139700"/>
                    </a:cubicBezTo>
                    <a:cubicBezTo>
                      <a:pt x="7450" y="146302"/>
                      <a:pt x="7967" y="154017"/>
                      <a:pt x="12700" y="158750"/>
                    </a:cubicBezTo>
                    <a:cubicBezTo>
                      <a:pt x="23493" y="169543"/>
                      <a:pt x="50800" y="184150"/>
                      <a:pt x="50800" y="184150"/>
                    </a:cubicBezTo>
                    <a:cubicBezTo>
                      <a:pt x="52917" y="194733"/>
                      <a:pt x="53360" y="205794"/>
                      <a:pt x="57150" y="215900"/>
                    </a:cubicBezTo>
                    <a:cubicBezTo>
                      <a:pt x="65617" y="238478"/>
                      <a:pt x="71967" y="233539"/>
                      <a:pt x="88900" y="247650"/>
                    </a:cubicBezTo>
                    <a:cubicBezTo>
                      <a:pt x="95799" y="253399"/>
                      <a:pt x="102437" y="259611"/>
                      <a:pt x="107950" y="266700"/>
                    </a:cubicBezTo>
                    <a:cubicBezTo>
                      <a:pt x="117321" y="278748"/>
                      <a:pt x="128523" y="290320"/>
                      <a:pt x="133350" y="304800"/>
                    </a:cubicBezTo>
                    <a:cubicBezTo>
                      <a:pt x="149043" y="351880"/>
                      <a:pt x="140063" y="330926"/>
                      <a:pt x="158750" y="368300"/>
                    </a:cubicBezTo>
                    <a:cubicBezTo>
                      <a:pt x="156633" y="402167"/>
                      <a:pt x="156985" y="436278"/>
                      <a:pt x="152400" y="469900"/>
                    </a:cubicBezTo>
                    <a:cubicBezTo>
                      <a:pt x="149138" y="493820"/>
                      <a:pt x="130861" y="529539"/>
                      <a:pt x="114300" y="546100"/>
                    </a:cubicBezTo>
                    <a:cubicBezTo>
                      <a:pt x="107950" y="552450"/>
                      <a:pt x="100999" y="558251"/>
                      <a:pt x="95250" y="565150"/>
                    </a:cubicBezTo>
                    <a:cubicBezTo>
                      <a:pt x="68792" y="596900"/>
                      <a:pt x="98425" y="573617"/>
                      <a:pt x="63500" y="596900"/>
                    </a:cubicBezTo>
                    <a:cubicBezTo>
                      <a:pt x="61383" y="611717"/>
                      <a:pt x="59827" y="626624"/>
                      <a:pt x="57150" y="641350"/>
                    </a:cubicBezTo>
                    <a:cubicBezTo>
                      <a:pt x="52187" y="668645"/>
                      <a:pt x="51251" y="661997"/>
                      <a:pt x="44450" y="685800"/>
                    </a:cubicBezTo>
                    <a:cubicBezTo>
                      <a:pt x="42052" y="694191"/>
                      <a:pt x="40396" y="702780"/>
                      <a:pt x="38100" y="711200"/>
                    </a:cubicBezTo>
                    <a:cubicBezTo>
                      <a:pt x="34045" y="726067"/>
                      <a:pt x="29633" y="740833"/>
                      <a:pt x="25400" y="755650"/>
                    </a:cubicBezTo>
                    <a:cubicBezTo>
                      <a:pt x="29633" y="774700"/>
                      <a:pt x="33367" y="793868"/>
                      <a:pt x="38100" y="812800"/>
                    </a:cubicBezTo>
                    <a:cubicBezTo>
                      <a:pt x="39723" y="819294"/>
                      <a:pt x="41199" y="825999"/>
                      <a:pt x="44450" y="831850"/>
                    </a:cubicBezTo>
                    <a:cubicBezTo>
                      <a:pt x="51863" y="845193"/>
                      <a:pt x="57150" y="861483"/>
                      <a:pt x="69850" y="869950"/>
                    </a:cubicBezTo>
                    <a:lnTo>
                      <a:pt x="88900" y="882650"/>
                    </a:lnTo>
                    <a:lnTo>
                      <a:pt x="114300" y="920750"/>
                    </a:lnTo>
                    <a:cubicBezTo>
                      <a:pt x="118533" y="927100"/>
                      <a:pt x="123587" y="932974"/>
                      <a:pt x="127000" y="939800"/>
                    </a:cubicBezTo>
                    <a:lnTo>
                      <a:pt x="133350" y="952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Forme libre 22"/>
              <p:cNvSpPr/>
              <p:nvPr/>
            </p:nvSpPr>
            <p:spPr>
              <a:xfrm>
                <a:off x="5708650" y="4418745"/>
                <a:ext cx="2139950" cy="1455005"/>
              </a:xfrm>
              <a:custGeom>
                <a:avLst/>
                <a:gdLst>
                  <a:gd name="connsiteX0" fmla="*/ 0 w 2139950"/>
                  <a:gd name="connsiteY0" fmla="*/ 870805 h 1455005"/>
                  <a:gd name="connsiteX1" fmla="*/ 0 w 2139950"/>
                  <a:gd name="connsiteY1" fmla="*/ 870805 h 1455005"/>
                  <a:gd name="connsiteX2" fmla="*/ 387350 w 2139950"/>
                  <a:gd name="connsiteY2" fmla="*/ 877155 h 1455005"/>
                  <a:gd name="connsiteX3" fmla="*/ 463550 w 2139950"/>
                  <a:gd name="connsiteY3" fmla="*/ 889855 h 1455005"/>
                  <a:gd name="connsiteX4" fmla="*/ 527050 w 2139950"/>
                  <a:gd name="connsiteY4" fmla="*/ 934305 h 1455005"/>
                  <a:gd name="connsiteX5" fmla="*/ 546100 w 2139950"/>
                  <a:gd name="connsiteY5" fmla="*/ 947005 h 1455005"/>
                  <a:gd name="connsiteX6" fmla="*/ 565150 w 2139950"/>
                  <a:gd name="connsiteY6" fmla="*/ 966055 h 1455005"/>
                  <a:gd name="connsiteX7" fmla="*/ 577850 w 2139950"/>
                  <a:gd name="connsiteY7" fmla="*/ 985105 h 1455005"/>
                  <a:gd name="connsiteX8" fmla="*/ 596900 w 2139950"/>
                  <a:gd name="connsiteY8" fmla="*/ 997805 h 1455005"/>
                  <a:gd name="connsiteX9" fmla="*/ 603250 w 2139950"/>
                  <a:gd name="connsiteY9" fmla="*/ 1023205 h 1455005"/>
                  <a:gd name="connsiteX10" fmla="*/ 615950 w 2139950"/>
                  <a:gd name="connsiteY10" fmla="*/ 1042255 h 1455005"/>
                  <a:gd name="connsiteX11" fmla="*/ 622300 w 2139950"/>
                  <a:gd name="connsiteY11" fmla="*/ 1074005 h 1455005"/>
                  <a:gd name="connsiteX12" fmla="*/ 628650 w 2139950"/>
                  <a:gd name="connsiteY12" fmla="*/ 1099405 h 1455005"/>
                  <a:gd name="connsiteX13" fmla="*/ 647700 w 2139950"/>
                  <a:gd name="connsiteY13" fmla="*/ 1137505 h 1455005"/>
                  <a:gd name="connsiteX14" fmla="*/ 660400 w 2139950"/>
                  <a:gd name="connsiteY14" fmla="*/ 1175605 h 1455005"/>
                  <a:gd name="connsiteX15" fmla="*/ 698500 w 2139950"/>
                  <a:gd name="connsiteY15" fmla="*/ 1232755 h 1455005"/>
                  <a:gd name="connsiteX16" fmla="*/ 711200 w 2139950"/>
                  <a:gd name="connsiteY16" fmla="*/ 1251805 h 1455005"/>
                  <a:gd name="connsiteX17" fmla="*/ 723900 w 2139950"/>
                  <a:gd name="connsiteY17" fmla="*/ 1289905 h 1455005"/>
                  <a:gd name="connsiteX18" fmla="*/ 730250 w 2139950"/>
                  <a:gd name="connsiteY18" fmla="*/ 1308955 h 1455005"/>
                  <a:gd name="connsiteX19" fmla="*/ 742950 w 2139950"/>
                  <a:gd name="connsiteY19" fmla="*/ 1328005 h 1455005"/>
                  <a:gd name="connsiteX20" fmla="*/ 749300 w 2139950"/>
                  <a:gd name="connsiteY20" fmla="*/ 1347055 h 1455005"/>
                  <a:gd name="connsiteX21" fmla="*/ 774700 w 2139950"/>
                  <a:gd name="connsiteY21" fmla="*/ 1372455 h 1455005"/>
                  <a:gd name="connsiteX22" fmla="*/ 838200 w 2139950"/>
                  <a:gd name="connsiteY22" fmla="*/ 1435955 h 1455005"/>
                  <a:gd name="connsiteX23" fmla="*/ 1047750 w 2139950"/>
                  <a:gd name="connsiteY23" fmla="*/ 1455005 h 1455005"/>
                  <a:gd name="connsiteX24" fmla="*/ 1181100 w 2139950"/>
                  <a:gd name="connsiteY24" fmla="*/ 1448655 h 1455005"/>
                  <a:gd name="connsiteX25" fmla="*/ 1200150 w 2139950"/>
                  <a:gd name="connsiteY25" fmla="*/ 1442305 h 1455005"/>
                  <a:gd name="connsiteX26" fmla="*/ 1238250 w 2139950"/>
                  <a:gd name="connsiteY26" fmla="*/ 1416905 h 1455005"/>
                  <a:gd name="connsiteX27" fmla="*/ 1244600 w 2139950"/>
                  <a:gd name="connsiteY27" fmla="*/ 1397855 h 1455005"/>
                  <a:gd name="connsiteX28" fmla="*/ 1276350 w 2139950"/>
                  <a:gd name="connsiteY28" fmla="*/ 1366105 h 1455005"/>
                  <a:gd name="connsiteX29" fmla="*/ 1289050 w 2139950"/>
                  <a:gd name="connsiteY29" fmla="*/ 1328005 h 1455005"/>
                  <a:gd name="connsiteX30" fmla="*/ 1295400 w 2139950"/>
                  <a:gd name="connsiteY30" fmla="*/ 1308955 h 1455005"/>
                  <a:gd name="connsiteX31" fmla="*/ 1301750 w 2139950"/>
                  <a:gd name="connsiteY31" fmla="*/ 1289905 h 1455005"/>
                  <a:gd name="connsiteX32" fmla="*/ 1314450 w 2139950"/>
                  <a:gd name="connsiteY32" fmla="*/ 1232755 h 1455005"/>
                  <a:gd name="connsiteX33" fmla="*/ 1301750 w 2139950"/>
                  <a:gd name="connsiteY33" fmla="*/ 1080355 h 1455005"/>
                  <a:gd name="connsiteX34" fmla="*/ 1295400 w 2139950"/>
                  <a:gd name="connsiteY34" fmla="*/ 1054955 h 1455005"/>
                  <a:gd name="connsiteX35" fmla="*/ 1225550 w 2139950"/>
                  <a:gd name="connsiteY35" fmla="*/ 1029555 h 1455005"/>
                  <a:gd name="connsiteX36" fmla="*/ 1200150 w 2139950"/>
                  <a:gd name="connsiteY36" fmla="*/ 1016855 h 1455005"/>
                  <a:gd name="connsiteX37" fmla="*/ 1181100 w 2139950"/>
                  <a:gd name="connsiteY37" fmla="*/ 1004155 h 1455005"/>
                  <a:gd name="connsiteX38" fmla="*/ 1130300 w 2139950"/>
                  <a:gd name="connsiteY38" fmla="*/ 991455 h 1455005"/>
                  <a:gd name="connsiteX39" fmla="*/ 1111250 w 2139950"/>
                  <a:gd name="connsiteY39" fmla="*/ 978755 h 1455005"/>
                  <a:gd name="connsiteX40" fmla="*/ 1073150 w 2139950"/>
                  <a:gd name="connsiteY40" fmla="*/ 972405 h 1455005"/>
                  <a:gd name="connsiteX41" fmla="*/ 971550 w 2139950"/>
                  <a:gd name="connsiteY41" fmla="*/ 966055 h 1455005"/>
                  <a:gd name="connsiteX42" fmla="*/ 889000 w 2139950"/>
                  <a:gd name="connsiteY42" fmla="*/ 959705 h 1455005"/>
                  <a:gd name="connsiteX43" fmla="*/ 850900 w 2139950"/>
                  <a:gd name="connsiteY43" fmla="*/ 947005 h 1455005"/>
                  <a:gd name="connsiteX44" fmla="*/ 812800 w 2139950"/>
                  <a:gd name="connsiteY44" fmla="*/ 927955 h 1455005"/>
                  <a:gd name="connsiteX45" fmla="*/ 755650 w 2139950"/>
                  <a:gd name="connsiteY45" fmla="*/ 883505 h 1455005"/>
                  <a:gd name="connsiteX46" fmla="*/ 736600 w 2139950"/>
                  <a:gd name="connsiteY46" fmla="*/ 870805 h 1455005"/>
                  <a:gd name="connsiteX47" fmla="*/ 711200 w 2139950"/>
                  <a:gd name="connsiteY47" fmla="*/ 839055 h 1455005"/>
                  <a:gd name="connsiteX48" fmla="*/ 698500 w 2139950"/>
                  <a:gd name="connsiteY48" fmla="*/ 820005 h 1455005"/>
                  <a:gd name="connsiteX49" fmla="*/ 679450 w 2139950"/>
                  <a:gd name="connsiteY49" fmla="*/ 800955 h 1455005"/>
                  <a:gd name="connsiteX50" fmla="*/ 679450 w 2139950"/>
                  <a:gd name="connsiteY50" fmla="*/ 724755 h 1455005"/>
                  <a:gd name="connsiteX51" fmla="*/ 711200 w 2139950"/>
                  <a:gd name="connsiteY51" fmla="*/ 667605 h 1455005"/>
                  <a:gd name="connsiteX52" fmla="*/ 742950 w 2139950"/>
                  <a:gd name="connsiteY52" fmla="*/ 635855 h 1455005"/>
                  <a:gd name="connsiteX53" fmla="*/ 762000 w 2139950"/>
                  <a:gd name="connsiteY53" fmla="*/ 629505 h 1455005"/>
                  <a:gd name="connsiteX54" fmla="*/ 781050 w 2139950"/>
                  <a:gd name="connsiteY54" fmla="*/ 616805 h 1455005"/>
                  <a:gd name="connsiteX55" fmla="*/ 844550 w 2139950"/>
                  <a:gd name="connsiteY55" fmla="*/ 597755 h 1455005"/>
                  <a:gd name="connsiteX56" fmla="*/ 1028700 w 2139950"/>
                  <a:gd name="connsiteY56" fmla="*/ 610455 h 1455005"/>
                  <a:gd name="connsiteX57" fmla="*/ 1054100 w 2139950"/>
                  <a:gd name="connsiteY57" fmla="*/ 616805 h 1455005"/>
                  <a:gd name="connsiteX58" fmla="*/ 1098550 w 2139950"/>
                  <a:gd name="connsiteY58" fmla="*/ 623155 h 1455005"/>
                  <a:gd name="connsiteX59" fmla="*/ 1136650 w 2139950"/>
                  <a:gd name="connsiteY59" fmla="*/ 635855 h 1455005"/>
                  <a:gd name="connsiteX60" fmla="*/ 1155700 w 2139950"/>
                  <a:gd name="connsiteY60" fmla="*/ 642205 h 1455005"/>
                  <a:gd name="connsiteX61" fmla="*/ 1200150 w 2139950"/>
                  <a:gd name="connsiteY61" fmla="*/ 635855 h 1455005"/>
                  <a:gd name="connsiteX62" fmla="*/ 1219200 w 2139950"/>
                  <a:gd name="connsiteY62" fmla="*/ 629505 h 1455005"/>
                  <a:gd name="connsiteX63" fmla="*/ 1250950 w 2139950"/>
                  <a:gd name="connsiteY63" fmla="*/ 572355 h 1455005"/>
                  <a:gd name="connsiteX64" fmla="*/ 1231900 w 2139950"/>
                  <a:gd name="connsiteY64" fmla="*/ 502505 h 1455005"/>
                  <a:gd name="connsiteX65" fmla="*/ 1193800 w 2139950"/>
                  <a:gd name="connsiteY65" fmla="*/ 477105 h 1455005"/>
                  <a:gd name="connsiteX66" fmla="*/ 1168400 w 2139950"/>
                  <a:gd name="connsiteY66" fmla="*/ 439005 h 1455005"/>
                  <a:gd name="connsiteX67" fmla="*/ 1155700 w 2139950"/>
                  <a:gd name="connsiteY67" fmla="*/ 400905 h 1455005"/>
                  <a:gd name="connsiteX68" fmla="*/ 1162050 w 2139950"/>
                  <a:gd name="connsiteY68" fmla="*/ 343755 h 1455005"/>
                  <a:gd name="connsiteX69" fmla="*/ 1168400 w 2139950"/>
                  <a:gd name="connsiteY69" fmla="*/ 324705 h 1455005"/>
                  <a:gd name="connsiteX70" fmla="*/ 1187450 w 2139950"/>
                  <a:gd name="connsiteY70" fmla="*/ 305655 h 1455005"/>
                  <a:gd name="connsiteX71" fmla="*/ 1219200 w 2139950"/>
                  <a:gd name="connsiteY71" fmla="*/ 267555 h 1455005"/>
                  <a:gd name="connsiteX72" fmla="*/ 1238250 w 2139950"/>
                  <a:gd name="connsiteY72" fmla="*/ 261205 h 1455005"/>
                  <a:gd name="connsiteX73" fmla="*/ 1295400 w 2139950"/>
                  <a:gd name="connsiteY73" fmla="*/ 235805 h 1455005"/>
                  <a:gd name="connsiteX74" fmla="*/ 1409700 w 2139950"/>
                  <a:gd name="connsiteY74" fmla="*/ 229455 h 1455005"/>
                  <a:gd name="connsiteX75" fmla="*/ 1473200 w 2139950"/>
                  <a:gd name="connsiteY75" fmla="*/ 210405 h 1455005"/>
                  <a:gd name="connsiteX76" fmla="*/ 1511300 w 2139950"/>
                  <a:gd name="connsiteY76" fmla="*/ 197705 h 1455005"/>
                  <a:gd name="connsiteX77" fmla="*/ 1530350 w 2139950"/>
                  <a:gd name="connsiteY77" fmla="*/ 185005 h 1455005"/>
                  <a:gd name="connsiteX78" fmla="*/ 1612900 w 2139950"/>
                  <a:gd name="connsiteY78" fmla="*/ 178655 h 1455005"/>
                  <a:gd name="connsiteX79" fmla="*/ 1822450 w 2139950"/>
                  <a:gd name="connsiteY79" fmla="*/ 172305 h 1455005"/>
                  <a:gd name="connsiteX80" fmla="*/ 1828800 w 2139950"/>
                  <a:gd name="connsiteY80" fmla="*/ 32605 h 1455005"/>
                  <a:gd name="connsiteX81" fmla="*/ 1860550 w 2139950"/>
                  <a:gd name="connsiteY81" fmla="*/ 7205 h 1455005"/>
                  <a:gd name="connsiteX82" fmla="*/ 1885950 w 2139950"/>
                  <a:gd name="connsiteY82" fmla="*/ 855 h 1455005"/>
                  <a:gd name="connsiteX83" fmla="*/ 2139950 w 2139950"/>
                  <a:gd name="connsiteY83" fmla="*/ 855 h 14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139950" h="1455005">
                    <a:moveTo>
                      <a:pt x="0" y="870805"/>
                    </a:moveTo>
                    <a:lnTo>
                      <a:pt x="0" y="870805"/>
                    </a:lnTo>
                    <a:cubicBezTo>
                      <a:pt x="129117" y="872922"/>
                      <a:pt x="258325" y="871853"/>
                      <a:pt x="387350" y="877155"/>
                    </a:cubicBezTo>
                    <a:cubicBezTo>
                      <a:pt x="413079" y="878212"/>
                      <a:pt x="463550" y="889855"/>
                      <a:pt x="463550" y="889855"/>
                    </a:cubicBezTo>
                    <a:cubicBezTo>
                      <a:pt x="501161" y="918063"/>
                      <a:pt x="480144" y="903034"/>
                      <a:pt x="527050" y="934305"/>
                    </a:cubicBezTo>
                    <a:cubicBezTo>
                      <a:pt x="533400" y="938538"/>
                      <a:pt x="540704" y="941609"/>
                      <a:pt x="546100" y="947005"/>
                    </a:cubicBezTo>
                    <a:cubicBezTo>
                      <a:pt x="552450" y="953355"/>
                      <a:pt x="559401" y="959156"/>
                      <a:pt x="565150" y="966055"/>
                    </a:cubicBezTo>
                    <a:cubicBezTo>
                      <a:pt x="570036" y="971918"/>
                      <a:pt x="572454" y="979709"/>
                      <a:pt x="577850" y="985105"/>
                    </a:cubicBezTo>
                    <a:cubicBezTo>
                      <a:pt x="583246" y="990501"/>
                      <a:pt x="590550" y="993572"/>
                      <a:pt x="596900" y="997805"/>
                    </a:cubicBezTo>
                    <a:cubicBezTo>
                      <a:pt x="599017" y="1006272"/>
                      <a:pt x="599812" y="1015183"/>
                      <a:pt x="603250" y="1023205"/>
                    </a:cubicBezTo>
                    <a:cubicBezTo>
                      <a:pt x="606256" y="1030220"/>
                      <a:pt x="613270" y="1035109"/>
                      <a:pt x="615950" y="1042255"/>
                    </a:cubicBezTo>
                    <a:cubicBezTo>
                      <a:pt x="619740" y="1052361"/>
                      <a:pt x="619959" y="1063469"/>
                      <a:pt x="622300" y="1074005"/>
                    </a:cubicBezTo>
                    <a:cubicBezTo>
                      <a:pt x="624193" y="1082524"/>
                      <a:pt x="626252" y="1091014"/>
                      <a:pt x="628650" y="1099405"/>
                    </a:cubicBezTo>
                    <a:cubicBezTo>
                      <a:pt x="642545" y="1148038"/>
                      <a:pt x="625436" y="1087411"/>
                      <a:pt x="647700" y="1137505"/>
                    </a:cubicBezTo>
                    <a:cubicBezTo>
                      <a:pt x="653137" y="1149738"/>
                      <a:pt x="652974" y="1164466"/>
                      <a:pt x="660400" y="1175605"/>
                    </a:cubicBezTo>
                    <a:lnTo>
                      <a:pt x="698500" y="1232755"/>
                    </a:lnTo>
                    <a:cubicBezTo>
                      <a:pt x="702733" y="1239105"/>
                      <a:pt x="708787" y="1244565"/>
                      <a:pt x="711200" y="1251805"/>
                    </a:cubicBezTo>
                    <a:lnTo>
                      <a:pt x="723900" y="1289905"/>
                    </a:lnTo>
                    <a:cubicBezTo>
                      <a:pt x="726017" y="1296255"/>
                      <a:pt x="726537" y="1303386"/>
                      <a:pt x="730250" y="1308955"/>
                    </a:cubicBezTo>
                    <a:cubicBezTo>
                      <a:pt x="734483" y="1315305"/>
                      <a:pt x="739537" y="1321179"/>
                      <a:pt x="742950" y="1328005"/>
                    </a:cubicBezTo>
                    <a:cubicBezTo>
                      <a:pt x="745943" y="1333992"/>
                      <a:pt x="745409" y="1341608"/>
                      <a:pt x="749300" y="1347055"/>
                    </a:cubicBezTo>
                    <a:cubicBezTo>
                      <a:pt x="756260" y="1356798"/>
                      <a:pt x="767220" y="1363105"/>
                      <a:pt x="774700" y="1372455"/>
                    </a:cubicBezTo>
                    <a:cubicBezTo>
                      <a:pt x="799330" y="1403243"/>
                      <a:pt x="796636" y="1422100"/>
                      <a:pt x="838200" y="1435955"/>
                    </a:cubicBezTo>
                    <a:cubicBezTo>
                      <a:pt x="930554" y="1466740"/>
                      <a:pt x="862922" y="1448160"/>
                      <a:pt x="1047750" y="1455005"/>
                    </a:cubicBezTo>
                    <a:cubicBezTo>
                      <a:pt x="1092200" y="1452888"/>
                      <a:pt x="1136753" y="1452351"/>
                      <a:pt x="1181100" y="1448655"/>
                    </a:cubicBezTo>
                    <a:cubicBezTo>
                      <a:pt x="1187770" y="1448099"/>
                      <a:pt x="1194299" y="1445556"/>
                      <a:pt x="1200150" y="1442305"/>
                    </a:cubicBezTo>
                    <a:cubicBezTo>
                      <a:pt x="1213493" y="1434892"/>
                      <a:pt x="1238250" y="1416905"/>
                      <a:pt x="1238250" y="1416905"/>
                    </a:cubicBezTo>
                    <a:cubicBezTo>
                      <a:pt x="1240367" y="1410555"/>
                      <a:pt x="1240419" y="1403082"/>
                      <a:pt x="1244600" y="1397855"/>
                    </a:cubicBezTo>
                    <a:cubicBezTo>
                      <a:pt x="1272117" y="1363459"/>
                      <a:pt x="1257300" y="1408968"/>
                      <a:pt x="1276350" y="1366105"/>
                    </a:cubicBezTo>
                    <a:cubicBezTo>
                      <a:pt x="1281787" y="1353872"/>
                      <a:pt x="1284817" y="1340705"/>
                      <a:pt x="1289050" y="1328005"/>
                    </a:cubicBezTo>
                    <a:lnTo>
                      <a:pt x="1295400" y="1308955"/>
                    </a:lnTo>
                    <a:cubicBezTo>
                      <a:pt x="1297517" y="1302605"/>
                      <a:pt x="1300298" y="1296439"/>
                      <a:pt x="1301750" y="1289905"/>
                    </a:cubicBezTo>
                    <a:lnTo>
                      <a:pt x="1314450" y="1232755"/>
                    </a:lnTo>
                    <a:cubicBezTo>
                      <a:pt x="1310217" y="1181955"/>
                      <a:pt x="1307181" y="1131041"/>
                      <a:pt x="1301750" y="1080355"/>
                    </a:cubicBezTo>
                    <a:cubicBezTo>
                      <a:pt x="1300820" y="1071677"/>
                      <a:pt x="1300241" y="1062217"/>
                      <a:pt x="1295400" y="1054955"/>
                    </a:cubicBezTo>
                    <a:cubicBezTo>
                      <a:pt x="1283442" y="1037018"/>
                      <a:pt x="1234318" y="1033939"/>
                      <a:pt x="1225550" y="1029555"/>
                    </a:cubicBezTo>
                    <a:cubicBezTo>
                      <a:pt x="1217083" y="1025322"/>
                      <a:pt x="1208369" y="1021551"/>
                      <a:pt x="1200150" y="1016855"/>
                    </a:cubicBezTo>
                    <a:cubicBezTo>
                      <a:pt x="1193524" y="1013069"/>
                      <a:pt x="1187926" y="1007568"/>
                      <a:pt x="1181100" y="1004155"/>
                    </a:cubicBezTo>
                    <a:cubicBezTo>
                      <a:pt x="1168083" y="997646"/>
                      <a:pt x="1142376" y="993870"/>
                      <a:pt x="1130300" y="991455"/>
                    </a:cubicBezTo>
                    <a:cubicBezTo>
                      <a:pt x="1123950" y="987222"/>
                      <a:pt x="1118490" y="981168"/>
                      <a:pt x="1111250" y="978755"/>
                    </a:cubicBezTo>
                    <a:cubicBezTo>
                      <a:pt x="1099036" y="974684"/>
                      <a:pt x="1085972" y="973571"/>
                      <a:pt x="1073150" y="972405"/>
                    </a:cubicBezTo>
                    <a:cubicBezTo>
                      <a:pt x="1039357" y="969333"/>
                      <a:pt x="1005402" y="968390"/>
                      <a:pt x="971550" y="966055"/>
                    </a:cubicBezTo>
                    <a:lnTo>
                      <a:pt x="889000" y="959705"/>
                    </a:lnTo>
                    <a:cubicBezTo>
                      <a:pt x="876300" y="955472"/>
                      <a:pt x="862039" y="954431"/>
                      <a:pt x="850900" y="947005"/>
                    </a:cubicBezTo>
                    <a:cubicBezTo>
                      <a:pt x="826281" y="930592"/>
                      <a:pt x="839090" y="936718"/>
                      <a:pt x="812800" y="927955"/>
                    </a:cubicBezTo>
                    <a:cubicBezTo>
                      <a:pt x="782957" y="898112"/>
                      <a:pt x="801222" y="913886"/>
                      <a:pt x="755650" y="883505"/>
                    </a:cubicBezTo>
                    <a:lnTo>
                      <a:pt x="736600" y="870805"/>
                    </a:lnTo>
                    <a:cubicBezTo>
                      <a:pt x="724238" y="833719"/>
                      <a:pt x="739923" y="867778"/>
                      <a:pt x="711200" y="839055"/>
                    </a:cubicBezTo>
                    <a:cubicBezTo>
                      <a:pt x="705804" y="833659"/>
                      <a:pt x="703386" y="825868"/>
                      <a:pt x="698500" y="820005"/>
                    </a:cubicBezTo>
                    <a:cubicBezTo>
                      <a:pt x="692751" y="813106"/>
                      <a:pt x="685800" y="807305"/>
                      <a:pt x="679450" y="800955"/>
                    </a:cubicBezTo>
                    <a:cubicBezTo>
                      <a:pt x="667864" y="766197"/>
                      <a:pt x="669998" y="781468"/>
                      <a:pt x="679450" y="724755"/>
                    </a:cubicBezTo>
                    <a:cubicBezTo>
                      <a:pt x="683176" y="702402"/>
                      <a:pt x="699078" y="685787"/>
                      <a:pt x="711200" y="667605"/>
                    </a:cubicBezTo>
                    <a:cubicBezTo>
                      <a:pt x="723900" y="648555"/>
                      <a:pt x="721783" y="646438"/>
                      <a:pt x="742950" y="635855"/>
                    </a:cubicBezTo>
                    <a:cubicBezTo>
                      <a:pt x="748937" y="632862"/>
                      <a:pt x="756013" y="632498"/>
                      <a:pt x="762000" y="629505"/>
                    </a:cubicBezTo>
                    <a:cubicBezTo>
                      <a:pt x="768826" y="626092"/>
                      <a:pt x="774076" y="619905"/>
                      <a:pt x="781050" y="616805"/>
                    </a:cubicBezTo>
                    <a:cubicBezTo>
                      <a:pt x="800927" y="607971"/>
                      <a:pt x="823440" y="603032"/>
                      <a:pt x="844550" y="597755"/>
                    </a:cubicBezTo>
                    <a:cubicBezTo>
                      <a:pt x="905933" y="601988"/>
                      <a:pt x="967424" y="604884"/>
                      <a:pt x="1028700" y="610455"/>
                    </a:cubicBezTo>
                    <a:cubicBezTo>
                      <a:pt x="1037391" y="611245"/>
                      <a:pt x="1045514" y="615244"/>
                      <a:pt x="1054100" y="616805"/>
                    </a:cubicBezTo>
                    <a:cubicBezTo>
                      <a:pt x="1068826" y="619482"/>
                      <a:pt x="1083733" y="621038"/>
                      <a:pt x="1098550" y="623155"/>
                    </a:cubicBezTo>
                    <a:lnTo>
                      <a:pt x="1136650" y="635855"/>
                    </a:lnTo>
                    <a:lnTo>
                      <a:pt x="1155700" y="642205"/>
                    </a:lnTo>
                    <a:cubicBezTo>
                      <a:pt x="1170517" y="640088"/>
                      <a:pt x="1185474" y="638790"/>
                      <a:pt x="1200150" y="635855"/>
                    </a:cubicBezTo>
                    <a:cubicBezTo>
                      <a:pt x="1206714" y="634542"/>
                      <a:pt x="1214467" y="634238"/>
                      <a:pt x="1219200" y="629505"/>
                    </a:cubicBezTo>
                    <a:cubicBezTo>
                      <a:pt x="1241035" y="607670"/>
                      <a:pt x="1242965" y="596310"/>
                      <a:pt x="1250950" y="572355"/>
                    </a:cubicBezTo>
                    <a:cubicBezTo>
                      <a:pt x="1248001" y="548764"/>
                      <a:pt x="1252122" y="520199"/>
                      <a:pt x="1231900" y="502505"/>
                    </a:cubicBezTo>
                    <a:cubicBezTo>
                      <a:pt x="1220413" y="492454"/>
                      <a:pt x="1193800" y="477105"/>
                      <a:pt x="1193800" y="477105"/>
                    </a:cubicBezTo>
                    <a:cubicBezTo>
                      <a:pt x="1185333" y="464405"/>
                      <a:pt x="1173227" y="453485"/>
                      <a:pt x="1168400" y="439005"/>
                    </a:cubicBezTo>
                    <a:lnTo>
                      <a:pt x="1155700" y="400905"/>
                    </a:lnTo>
                    <a:cubicBezTo>
                      <a:pt x="1157817" y="381855"/>
                      <a:pt x="1158899" y="362661"/>
                      <a:pt x="1162050" y="343755"/>
                    </a:cubicBezTo>
                    <a:cubicBezTo>
                      <a:pt x="1163150" y="337153"/>
                      <a:pt x="1164687" y="330274"/>
                      <a:pt x="1168400" y="324705"/>
                    </a:cubicBezTo>
                    <a:cubicBezTo>
                      <a:pt x="1173381" y="317233"/>
                      <a:pt x="1181701" y="312554"/>
                      <a:pt x="1187450" y="305655"/>
                    </a:cubicBezTo>
                    <a:cubicBezTo>
                      <a:pt x="1202092" y="288084"/>
                      <a:pt x="1198329" y="281469"/>
                      <a:pt x="1219200" y="267555"/>
                    </a:cubicBezTo>
                    <a:cubicBezTo>
                      <a:pt x="1224769" y="263842"/>
                      <a:pt x="1232263" y="264198"/>
                      <a:pt x="1238250" y="261205"/>
                    </a:cubicBezTo>
                    <a:cubicBezTo>
                      <a:pt x="1263604" y="248528"/>
                      <a:pt x="1258540" y="237853"/>
                      <a:pt x="1295400" y="235805"/>
                    </a:cubicBezTo>
                    <a:lnTo>
                      <a:pt x="1409700" y="229455"/>
                    </a:lnTo>
                    <a:cubicBezTo>
                      <a:pt x="1544404" y="184554"/>
                      <a:pt x="1377232" y="239195"/>
                      <a:pt x="1473200" y="210405"/>
                    </a:cubicBezTo>
                    <a:cubicBezTo>
                      <a:pt x="1486022" y="206558"/>
                      <a:pt x="1500161" y="205131"/>
                      <a:pt x="1511300" y="197705"/>
                    </a:cubicBezTo>
                    <a:cubicBezTo>
                      <a:pt x="1517650" y="193472"/>
                      <a:pt x="1522849" y="186411"/>
                      <a:pt x="1530350" y="185005"/>
                    </a:cubicBezTo>
                    <a:cubicBezTo>
                      <a:pt x="1557475" y="179919"/>
                      <a:pt x="1585328" y="179854"/>
                      <a:pt x="1612900" y="178655"/>
                    </a:cubicBezTo>
                    <a:cubicBezTo>
                      <a:pt x="1682716" y="175620"/>
                      <a:pt x="1752600" y="174422"/>
                      <a:pt x="1822450" y="172305"/>
                    </a:cubicBezTo>
                    <a:cubicBezTo>
                      <a:pt x="1824567" y="125738"/>
                      <a:pt x="1823246" y="78888"/>
                      <a:pt x="1828800" y="32605"/>
                    </a:cubicBezTo>
                    <a:cubicBezTo>
                      <a:pt x="1831099" y="13446"/>
                      <a:pt x="1846638" y="11180"/>
                      <a:pt x="1860550" y="7205"/>
                    </a:cubicBezTo>
                    <a:cubicBezTo>
                      <a:pt x="1868941" y="4807"/>
                      <a:pt x="1877225" y="1053"/>
                      <a:pt x="1885950" y="855"/>
                    </a:cubicBezTo>
                    <a:cubicBezTo>
                      <a:pt x="1970595" y="-1069"/>
                      <a:pt x="2055283" y="855"/>
                      <a:pt x="2139950" y="85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Forme libre 23"/>
              <p:cNvSpPr/>
              <p:nvPr/>
            </p:nvSpPr>
            <p:spPr>
              <a:xfrm>
                <a:off x="7829550" y="4412964"/>
                <a:ext cx="641350" cy="146336"/>
              </a:xfrm>
              <a:custGeom>
                <a:avLst/>
                <a:gdLst>
                  <a:gd name="connsiteX0" fmla="*/ 0 w 641350"/>
                  <a:gd name="connsiteY0" fmla="*/ 6636 h 146336"/>
                  <a:gd name="connsiteX1" fmla="*/ 0 w 641350"/>
                  <a:gd name="connsiteY1" fmla="*/ 6636 h 146336"/>
                  <a:gd name="connsiteX2" fmla="*/ 146050 w 641350"/>
                  <a:gd name="connsiteY2" fmla="*/ 6636 h 146336"/>
                  <a:gd name="connsiteX3" fmla="*/ 165100 w 641350"/>
                  <a:gd name="connsiteY3" fmla="*/ 12986 h 146336"/>
                  <a:gd name="connsiteX4" fmla="*/ 203200 w 641350"/>
                  <a:gd name="connsiteY4" fmla="*/ 44736 h 146336"/>
                  <a:gd name="connsiteX5" fmla="*/ 215900 w 641350"/>
                  <a:gd name="connsiteY5" fmla="*/ 63786 h 146336"/>
                  <a:gd name="connsiteX6" fmla="*/ 234950 w 641350"/>
                  <a:gd name="connsiteY6" fmla="*/ 76486 h 146336"/>
                  <a:gd name="connsiteX7" fmla="*/ 254000 w 641350"/>
                  <a:gd name="connsiteY7" fmla="*/ 95536 h 146336"/>
                  <a:gd name="connsiteX8" fmla="*/ 311150 w 641350"/>
                  <a:gd name="connsiteY8" fmla="*/ 127286 h 146336"/>
                  <a:gd name="connsiteX9" fmla="*/ 349250 w 641350"/>
                  <a:gd name="connsiteY9" fmla="*/ 146336 h 146336"/>
                  <a:gd name="connsiteX10" fmla="*/ 444500 w 641350"/>
                  <a:gd name="connsiteY10" fmla="*/ 139986 h 146336"/>
                  <a:gd name="connsiteX11" fmla="*/ 508000 w 641350"/>
                  <a:gd name="connsiteY11" fmla="*/ 127286 h 146336"/>
                  <a:gd name="connsiteX12" fmla="*/ 527050 w 641350"/>
                  <a:gd name="connsiteY12" fmla="*/ 114586 h 146336"/>
                  <a:gd name="connsiteX13" fmla="*/ 546100 w 641350"/>
                  <a:gd name="connsiteY13" fmla="*/ 95536 h 146336"/>
                  <a:gd name="connsiteX14" fmla="*/ 565150 w 641350"/>
                  <a:gd name="connsiteY14" fmla="*/ 89186 h 146336"/>
                  <a:gd name="connsiteX15" fmla="*/ 577850 w 641350"/>
                  <a:gd name="connsiteY15" fmla="*/ 70136 h 146336"/>
                  <a:gd name="connsiteX16" fmla="*/ 615950 w 641350"/>
                  <a:gd name="connsiteY16" fmla="*/ 44736 h 146336"/>
                  <a:gd name="connsiteX17" fmla="*/ 641350 w 641350"/>
                  <a:gd name="connsiteY17" fmla="*/ 19336 h 14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350" h="146336">
                    <a:moveTo>
                      <a:pt x="0" y="6636"/>
                    </a:moveTo>
                    <a:lnTo>
                      <a:pt x="0" y="6636"/>
                    </a:lnTo>
                    <a:cubicBezTo>
                      <a:pt x="73872" y="-751"/>
                      <a:pt x="64461" y="-3563"/>
                      <a:pt x="146050" y="6636"/>
                    </a:cubicBezTo>
                    <a:cubicBezTo>
                      <a:pt x="152692" y="7466"/>
                      <a:pt x="159113" y="9993"/>
                      <a:pt x="165100" y="12986"/>
                    </a:cubicBezTo>
                    <a:cubicBezTo>
                      <a:pt x="179371" y="20122"/>
                      <a:pt x="193169" y="32699"/>
                      <a:pt x="203200" y="44736"/>
                    </a:cubicBezTo>
                    <a:cubicBezTo>
                      <a:pt x="208086" y="50599"/>
                      <a:pt x="210504" y="58390"/>
                      <a:pt x="215900" y="63786"/>
                    </a:cubicBezTo>
                    <a:cubicBezTo>
                      <a:pt x="221296" y="69182"/>
                      <a:pt x="229087" y="71600"/>
                      <a:pt x="234950" y="76486"/>
                    </a:cubicBezTo>
                    <a:cubicBezTo>
                      <a:pt x="241849" y="82235"/>
                      <a:pt x="246911" y="90023"/>
                      <a:pt x="254000" y="95536"/>
                    </a:cubicBezTo>
                    <a:cubicBezTo>
                      <a:pt x="326078" y="151597"/>
                      <a:pt x="265162" y="104292"/>
                      <a:pt x="311150" y="127286"/>
                    </a:cubicBezTo>
                    <a:cubicBezTo>
                      <a:pt x="360389" y="151905"/>
                      <a:pt x="301367" y="130375"/>
                      <a:pt x="349250" y="146336"/>
                    </a:cubicBezTo>
                    <a:cubicBezTo>
                      <a:pt x="381000" y="144219"/>
                      <a:pt x="412823" y="143003"/>
                      <a:pt x="444500" y="139986"/>
                    </a:cubicBezTo>
                    <a:cubicBezTo>
                      <a:pt x="469651" y="137591"/>
                      <a:pt x="484722" y="133106"/>
                      <a:pt x="508000" y="127286"/>
                    </a:cubicBezTo>
                    <a:cubicBezTo>
                      <a:pt x="514350" y="123053"/>
                      <a:pt x="521187" y="119472"/>
                      <a:pt x="527050" y="114586"/>
                    </a:cubicBezTo>
                    <a:cubicBezTo>
                      <a:pt x="533949" y="108837"/>
                      <a:pt x="538628" y="100517"/>
                      <a:pt x="546100" y="95536"/>
                    </a:cubicBezTo>
                    <a:cubicBezTo>
                      <a:pt x="551669" y="91823"/>
                      <a:pt x="558800" y="91303"/>
                      <a:pt x="565150" y="89186"/>
                    </a:cubicBezTo>
                    <a:cubicBezTo>
                      <a:pt x="569383" y="82836"/>
                      <a:pt x="572107" y="75162"/>
                      <a:pt x="577850" y="70136"/>
                    </a:cubicBezTo>
                    <a:cubicBezTo>
                      <a:pt x="589337" y="60085"/>
                      <a:pt x="615950" y="44736"/>
                      <a:pt x="615950" y="44736"/>
                    </a:cubicBezTo>
                    <a:cubicBezTo>
                      <a:pt x="631275" y="21748"/>
                      <a:pt x="621824" y="29099"/>
                      <a:pt x="641350" y="1933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16" name="Forme libre 15"/>
            <p:cNvSpPr/>
            <p:nvPr/>
          </p:nvSpPr>
          <p:spPr>
            <a:xfrm>
              <a:off x="5806298" y="5127697"/>
              <a:ext cx="284942" cy="539750"/>
            </a:xfrm>
            <a:custGeom>
              <a:avLst/>
              <a:gdLst>
                <a:gd name="connsiteX0" fmla="*/ 0 w 284942"/>
                <a:gd name="connsiteY0" fmla="*/ 0 h 539750"/>
                <a:gd name="connsiteX1" fmla="*/ 0 w 284942"/>
                <a:gd name="connsiteY1" fmla="*/ 0 h 539750"/>
                <a:gd name="connsiteX2" fmla="*/ 6350 w 284942"/>
                <a:gd name="connsiteY2" fmla="*/ 57150 h 539750"/>
                <a:gd name="connsiteX3" fmla="*/ 12700 w 284942"/>
                <a:gd name="connsiteY3" fmla="*/ 76200 h 539750"/>
                <a:gd name="connsiteX4" fmla="*/ 50800 w 284942"/>
                <a:gd name="connsiteY4" fmla="*/ 107950 h 539750"/>
                <a:gd name="connsiteX5" fmla="*/ 88900 w 284942"/>
                <a:gd name="connsiteY5" fmla="*/ 139700 h 539750"/>
                <a:gd name="connsiteX6" fmla="*/ 101600 w 284942"/>
                <a:gd name="connsiteY6" fmla="*/ 158750 h 539750"/>
                <a:gd name="connsiteX7" fmla="*/ 120650 w 284942"/>
                <a:gd name="connsiteY7" fmla="*/ 165100 h 539750"/>
                <a:gd name="connsiteX8" fmla="*/ 146050 w 284942"/>
                <a:gd name="connsiteY8" fmla="*/ 177800 h 539750"/>
                <a:gd name="connsiteX9" fmla="*/ 158750 w 284942"/>
                <a:gd name="connsiteY9" fmla="*/ 196850 h 539750"/>
                <a:gd name="connsiteX10" fmla="*/ 196850 w 284942"/>
                <a:gd name="connsiteY10" fmla="*/ 222250 h 539750"/>
                <a:gd name="connsiteX11" fmla="*/ 209550 w 284942"/>
                <a:gd name="connsiteY11" fmla="*/ 247650 h 539750"/>
                <a:gd name="connsiteX12" fmla="*/ 247650 w 284942"/>
                <a:gd name="connsiteY12" fmla="*/ 285750 h 539750"/>
                <a:gd name="connsiteX13" fmla="*/ 266700 w 284942"/>
                <a:gd name="connsiteY13" fmla="*/ 323850 h 539750"/>
                <a:gd name="connsiteX14" fmla="*/ 279400 w 284942"/>
                <a:gd name="connsiteY14" fmla="*/ 53975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942" h="539750">
                  <a:moveTo>
                    <a:pt x="0" y="0"/>
                  </a:moveTo>
                  <a:lnTo>
                    <a:pt x="0" y="0"/>
                  </a:lnTo>
                  <a:cubicBezTo>
                    <a:pt x="2117" y="19050"/>
                    <a:pt x="3199" y="38244"/>
                    <a:pt x="6350" y="57150"/>
                  </a:cubicBezTo>
                  <a:cubicBezTo>
                    <a:pt x="7450" y="63752"/>
                    <a:pt x="8987" y="70631"/>
                    <a:pt x="12700" y="76200"/>
                  </a:cubicBezTo>
                  <a:cubicBezTo>
                    <a:pt x="26614" y="97071"/>
                    <a:pt x="33229" y="93308"/>
                    <a:pt x="50800" y="107950"/>
                  </a:cubicBezTo>
                  <a:cubicBezTo>
                    <a:pt x="99693" y="148694"/>
                    <a:pt x="41602" y="108168"/>
                    <a:pt x="88900" y="139700"/>
                  </a:cubicBezTo>
                  <a:cubicBezTo>
                    <a:pt x="93133" y="146050"/>
                    <a:pt x="95641" y="153982"/>
                    <a:pt x="101600" y="158750"/>
                  </a:cubicBezTo>
                  <a:cubicBezTo>
                    <a:pt x="106827" y="162931"/>
                    <a:pt x="114498" y="162463"/>
                    <a:pt x="120650" y="165100"/>
                  </a:cubicBezTo>
                  <a:cubicBezTo>
                    <a:pt x="129351" y="168829"/>
                    <a:pt x="137583" y="173567"/>
                    <a:pt x="146050" y="177800"/>
                  </a:cubicBezTo>
                  <a:cubicBezTo>
                    <a:pt x="150283" y="184150"/>
                    <a:pt x="153007" y="191824"/>
                    <a:pt x="158750" y="196850"/>
                  </a:cubicBezTo>
                  <a:cubicBezTo>
                    <a:pt x="170237" y="206901"/>
                    <a:pt x="196850" y="222250"/>
                    <a:pt x="196850" y="222250"/>
                  </a:cubicBezTo>
                  <a:cubicBezTo>
                    <a:pt x="201083" y="230717"/>
                    <a:pt x="203637" y="240258"/>
                    <a:pt x="209550" y="247650"/>
                  </a:cubicBezTo>
                  <a:cubicBezTo>
                    <a:pt x="220770" y="261675"/>
                    <a:pt x="247650" y="285750"/>
                    <a:pt x="247650" y="285750"/>
                  </a:cubicBezTo>
                  <a:cubicBezTo>
                    <a:pt x="270808" y="355225"/>
                    <a:pt x="233874" y="249992"/>
                    <a:pt x="266700" y="323850"/>
                  </a:cubicBezTo>
                  <a:cubicBezTo>
                    <a:pt x="298142" y="394594"/>
                    <a:pt x="279400" y="452962"/>
                    <a:pt x="279400" y="5397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5" name="Rectangle 24"/>
          <p:cNvSpPr/>
          <p:nvPr/>
        </p:nvSpPr>
        <p:spPr>
          <a:xfrm>
            <a:off x="400960" y="1040513"/>
            <a:ext cx="1148948" cy="20878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4" name="Grouper 33"/>
          <p:cNvGrpSpPr/>
          <p:nvPr/>
        </p:nvGrpSpPr>
        <p:grpSpPr>
          <a:xfrm>
            <a:off x="-49079" y="1235350"/>
            <a:ext cx="3730402" cy="1560500"/>
            <a:chOff x="-49079" y="1461126"/>
            <a:chExt cx="3730402" cy="1560500"/>
          </a:xfrm>
        </p:grpSpPr>
        <p:grpSp>
          <p:nvGrpSpPr>
            <p:cNvPr id="35" name="Grouper 34"/>
            <p:cNvGrpSpPr/>
            <p:nvPr/>
          </p:nvGrpSpPr>
          <p:grpSpPr>
            <a:xfrm>
              <a:off x="1467632" y="1833795"/>
              <a:ext cx="2213691" cy="584776"/>
              <a:chOff x="1467632" y="1833795"/>
              <a:chExt cx="2213691" cy="584776"/>
            </a:xfrm>
          </p:grpSpPr>
          <p:sp>
            <p:nvSpPr>
              <p:cNvPr id="37" name="Ellipse 36"/>
              <p:cNvSpPr/>
              <p:nvPr/>
            </p:nvSpPr>
            <p:spPr>
              <a:xfrm>
                <a:off x="1549908" y="1874183"/>
                <a:ext cx="252000" cy="252000"/>
              </a:xfrm>
              <a:prstGeom prst="ellipse">
                <a:avLst/>
              </a:prstGeom>
              <a:solidFill>
                <a:srgbClr val="D68A18"/>
              </a:solidFill>
              <a:ln>
                <a:solidFill>
                  <a:srgbClr val="D68A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sp>
            <p:nvSpPr>
              <p:cNvPr id="38" name="ZoneTexte 37"/>
              <p:cNvSpPr txBox="1"/>
              <p:nvPr/>
            </p:nvSpPr>
            <p:spPr>
              <a:xfrm>
                <a:off x="1467632" y="1833795"/>
                <a:ext cx="2213691" cy="584776"/>
              </a:xfrm>
              <a:prstGeom prst="rect">
                <a:avLst/>
              </a:prstGeom>
              <a:noFill/>
            </p:spPr>
            <p:txBody>
              <a:bodyPr wrap="square" rtlCol="0">
                <a:spAutoFit/>
              </a:bodyPr>
              <a:lstStyle/>
              <a:p>
                <a:pPr algn="ctr"/>
                <a:r>
                  <a:rPr lang="fr-FR" sz="1600" b="1" dirty="0" smtClean="0">
                    <a:solidFill>
                      <a:srgbClr val="D68A18"/>
                    </a:solidFill>
                    <a:latin typeface="Times"/>
                    <a:cs typeface="Times"/>
                  </a:rPr>
                  <a:t>Seine aval</a:t>
                </a:r>
              </a:p>
              <a:p>
                <a:pPr algn="ctr"/>
                <a:r>
                  <a:rPr lang="fr-FR" sz="1600" b="1" dirty="0" smtClean="0">
                    <a:solidFill>
                      <a:srgbClr val="D68A18"/>
                    </a:solidFill>
                    <a:latin typeface="Times"/>
                    <a:cs typeface="Times"/>
                  </a:rPr>
                  <a:t>Conflans-Ste-Honorine</a:t>
                </a:r>
                <a:endParaRPr lang="fr-FR" sz="1600" b="1" dirty="0">
                  <a:solidFill>
                    <a:srgbClr val="D68A18"/>
                  </a:solidFill>
                  <a:latin typeface="Times"/>
                  <a:cs typeface="Times"/>
                </a:endParaRPr>
              </a:p>
            </p:txBody>
          </p:sp>
        </p:grpSp>
        <p:pic>
          <p:nvPicPr>
            <p:cNvPr id="36" name="Image 35" descr="ecusson-de-bras-gendarmerie-fluvial-plastifi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79" y="1461126"/>
              <a:ext cx="1560500" cy="1560500"/>
            </a:xfrm>
            <a:prstGeom prst="rect">
              <a:avLst/>
            </a:prstGeom>
          </p:spPr>
        </p:pic>
      </p:grpSp>
      <p:grpSp>
        <p:nvGrpSpPr>
          <p:cNvPr id="7" name="Grouper 6"/>
          <p:cNvGrpSpPr/>
          <p:nvPr/>
        </p:nvGrpSpPr>
        <p:grpSpPr>
          <a:xfrm>
            <a:off x="0" y="3625201"/>
            <a:ext cx="4113934" cy="1638452"/>
            <a:chOff x="0" y="3625201"/>
            <a:chExt cx="4113934" cy="1638452"/>
          </a:xfrm>
        </p:grpSpPr>
        <p:sp>
          <p:nvSpPr>
            <p:cNvPr id="26" name="ZoneTexte 25"/>
            <p:cNvSpPr txBox="1"/>
            <p:nvPr/>
          </p:nvSpPr>
          <p:spPr>
            <a:xfrm>
              <a:off x="1801908" y="3942126"/>
              <a:ext cx="2312026" cy="584776"/>
            </a:xfrm>
            <a:prstGeom prst="rect">
              <a:avLst/>
            </a:prstGeom>
            <a:noFill/>
          </p:spPr>
          <p:txBody>
            <a:bodyPr wrap="square" rtlCol="0">
              <a:spAutoFit/>
            </a:bodyPr>
            <a:lstStyle/>
            <a:p>
              <a:pPr algn="ctr"/>
              <a:r>
                <a:rPr lang="fr-FR" sz="1600" b="1" dirty="0" smtClean="0">
                  <a:solidFill>
                    <a:schemeClr val="bg2">
                      <a:lumMod val="25000"/>
                    </a:schemeClr>
                  </a:solidFill>
                  <a:latin typeface="Times"/>
                  <a:cs typeface="Times"/>
                </a:rPr>
                <a:t>Collecteur de pluie </a:t>
              </a:r>
            </a:p>
            <a:p>
              <a:pPr algn="ctr"/>
              <a:r>
                <a:rPr lang="fr-FR" sz="1600" b="1" dirty="0" smtClean="0">
                  <a:solidFill>
                    <a:schemeClr val="bg2">
                      <a:lumMod val="25000"/>
                    </a:schemeClr>
                  </a:solidFill>
                  <a:latin typeface="Times"/>
                  <a:cs typeface="Times"/>
                </a:rPr>
                <a:t>Paris 15</a:t>
              </a:r>
              <a:r>
                <a:rPr lang="fr-FR" sz="1600" b="1" baseline="30000" dirty="0" smtClean="0">
                  <a:solidFill>
                    <a:schemeClr val="bg2">
                      <a:lumMod val="25000"/>
                    </a:schemeClr>
                  </a:solidFill>
                  <a:latin typeface="Times"/>
                  <a:cs typeface="Times"/>
                </a:rPr>
                <a:t>ème</a:t>
              </a:r>
              <a:r>
                <a:rPr lang="fr-FR" sz="1600" b="1" dirty="0" smtClean="0">
                  <a:solidFill>
                    <a:schemeClr val="bg2">
                      <a:lumMod val="25000"/>
                    </a:schemeClr>
                  </a:solidFill>
                  <a:latin typeface="Times"/>
                  <a:cs typeface="Times"/>
                </a:rPr>
                <a:t> </a:t>
              </a:r>
              <a:endParaRPr lang="fr-FR" sz="1600" b="1" dirty="0">
                <a:solidFill>
                  <a:schemeClr val="bg2">
                    <a:lumMod val="25000"/>
                  </a:schemeClr>
                </a:solidFill>
                <a:latin typeface="Times"/>
                <a:cs typeface="Times"/>
              </a:endParaRPr>
            </a:p>
          </p:txBody>
        </p:sp>
        <p:sp>
          <p:nvSpPr>
            <p:cNvPr id="27" name="Ellipse 26"/>
            <p:cNvSpPr/>
            <p:nvPr/>
          </p:nvSpPr>
          <p:spPr>
            <a:xfrm>
              <a:off x="3531061" y="4280461"/>
              <a:ext cx="252000" cy="25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pic>
          <p:nvPicPr>
            <p:cNvPr id="39" name="Image 38" descr="IMG_3959.jpg"/>
            <p:cNvPicPr>
              <a:picLocks noChangeAspect="1"/>
            </p:cNvPicPr>
            <p:nvPr/>
          </p:nvPicPr>
          <p:blipFill rotWithShape="1">
            <a:blip r:embed="rId8">
              <a:extLst>
                <a:ext uri="{28A0092B-C50C-407E-A947-70E740481C1C}">
                  <a14:useLocalDpi xmlns:a14="http://schemas.microsoft.com/office/drawing/2010/main" val="0"/>
                </a:ext>
              </a:extLst>
            </a:blip>
            <a:srcRect l="11952" t="10371" r="15063" b="9021"/>
            <a:stretch/>
          </p:blipFill>
          <p:spPr>
            <a:xfrm>
              <a:off x="0" y="3625201"/>
              <a:ext cx="1978018" cy="1638452"/>
            </a:xfrm>
            <a:prstGeom prst="rect">
              <a:avLst/>
            </a:prstGeom>
          </p:spPr>
        </p:pic>
      </p:grpSp>
      <p:grpSp>
        <p:nvGrpSpPr>
          <p:cNvPr id="40" name="Grouper 39"/>
          <p:cNvGrpSpPr/>
          <p:nvPr/>
        </p:nvGrpSpPr>
        <p:grpSpPr>
          <a:xfrm>
            <a:off x="3007045" y="1885254"/>
            <a:ext cx="6165184" cy="3250116"/>
            <a:chOff x="3007045" y="2111030"/>
            <a:chExt cx="6165184" cy="3250116"/>
          </a:xfrm>
        </p:grpSpPr>
        <p:grpSp>
          <p:nvGrpSpPr>
            <p:cNvPr id="41" name="Grouper 40"/>
            <p:cNvGrpSpPr/>
            <p:nvPr/>
          </p:nvGrpSpPr>
          <p:grpSpPr>
            <a:xfrm>
              <a:off x="3007045" y="2111030"/>
              <a:ext cx="6165184" cy="3250116"/>
              <a:chOff x="3007045" y="2111030"/>
              <a:chExt cx="6165184" cy="3250116"/>
            </a:xfrm>
          </p:grpSpPr>
          <p:grpSp>
            <p:nvGrpSpPr>
              <p:cNvPr id="44" name="Grouper 43"/>
              <p:cNvGrpSpPr/>
              <p:nvPr/>
            </p:nvGrpSpPr>
            <p:grpSpPr>
              <a:xfrm>
                <a:off x="3007045" y="4396150"/>
                <a:ext cx="4549340" cy="964996"/>
                <a:chOff x="3007045" y="4396150"/>
                <a:chExt cx="4549340" cy="964996"/>
              </a:xfrm>
            </p:grpSpPr>
            <p:sp>
              <p:nvSpPr>
                <p:cNvPr id="46" name="ZoneTexte 45"/>
                <p:cNvSpPr txBox="1"/>
                <p:nvPr/>
              </p:nvSpPr>
              <p:spPr>
                <a:xfrm>
                  <a:off x="4580274" y="4396150"/>
                  <a:ext cx="2976111" cy="338554"/>
                </a:xfrm>
                <a:prstGeom prst="rect">
                  <a:avLst/>
                </a:prstGeom>
                <a:noFill/>
              </p:spPr>
              <p:txBody>
                <a:bodyPr wrap="square" rtlCol="0">
                  <a:spAutoFit/>
                </a:bodyPr>
                <a:lstStyle/>
                <a:p>
                  <a:pPr algn="ctr"/>
                  <a:r>
                    <a:rPr lang="fr-FR" sz="1600" b="1" dirty="0" smtClean="0">
                      <a:solidFill>
                        <a:schemeClr val="tx2"/>
                      </a:solidFill>
                      <a:latin typeface="Times"/>
                      <a:cs typeface="Times"/>
                    </a:rPr>
                    <a:t>DO</a:t>
                  </a:r>
                  <a:r>
                    <a:rPr lang="fr-FR" sz="1600" b="1" dirty="0">
                      <a:solidFill>
                        <a:schemeClr val="tx2"/>
                      </a:solidFill>
                      <a:latin typeface="Times"/>
                      <a:cs typeface="Times"/>
                    </a:rPr>
                    <a:t> </a:t>
                  </a:r>
                  <a:r>
                    <a:rPr lang="fr-FR" sz="1600" b="1" dirty="0" smtClean="0">
                      <a:solidFill>
                        <a:schemeClr val="tx2"/>
                      </a:solidFill>
                      <a:latin typeface="Times"/>
                      <a:cs typeface="Times"/>
                    </a:rPr>
                    <a:t>Vincennes-Charenton</a:t>
                  </a:r>
                </a:p>
              </p:txBody>
            </p:sp>
            <p:sp>
              <p:nvSpPr>
                <p:cNvPr id="47" name="Ellipse 46"/>
                <p:cNvSpPr/>
                <p:nvPr/>
              </p:nvSpPr>
              <p:spPr>
                <a:xfrm>
                  <a:off x="4638386" y="4471677"/>
                  <a:ext cx="252000" cy="252000"/>
                </a:xfrm>
                <a:prstGeom prst="ellipse">
                  <a:avLst/>
                </a:prstGeom>
                <a:solidFill>
                  <a:srgbClr val="1F497D"/>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sp>
              <p:nvSpPr>
                <p:cNvPr id="48" name="ZoneTexte 47"/>
                <p:cNvSpPr txBox="1"/>
                <p:nvPr/>
              </p:nvSpPr>
              <p:spPr>
                <a:xfrm>
                  <a:off x="3007045" y="4776370"/>
                  <a:ext cx="2292705" cy="584776"/>
                </a:xfrm>
                <a:prstGeom prst="rect">
                  <a:avLst/>
                </a:prstGeom>
                <a:noFill/>
              </p:spPr>
              <p:txBody>
                <a:bodyPr wrap="square" rtlCol="0">
                  <a:spAutoFit/>
                </a:bodyPr>
                <a:lstStyle/>
                <a:p>
                  <a:pPr algn="ctr"/>
                  <a:r>
                    <a:rPr lang="fr-FR" sz="1600" b="1" dirty="0" smtClean="0">
                      <a:solidFill>
                        <a:srgbClr val="1F497D"/>
                      </a:solidFill>
                      <a:latin typeface="Times"/>
                      <a:cs typeface="Times"/>
                    </a:rPr>
                    <a:t>Bassin EP </a:t>
                  </a:r>
                </a:p>
                <a:p>
                  <a:pPr algn="ctr"/>
                  <a:r>
                    <a:rPr lang="fr-FR" sz="1600" b="1" dirty="0" smtClean="0">
                      <a:solidFill>
                        <a:srgbClr val="1F497D"/>
                      </a:solidFill>
                      <a:latin typeface="Times"/>
                      <a:cs typeface="Times"/>
                    </a:rPr>
                    <a:t>Tolbiac-Masséna</a:t>
                  </a:r>
                </a:p>
              </p:txBody>
            </p:sp>
            <p:sp>
              <p:nvSpPr>
                <p:cNvPr id="49" name="Ellipse 48"/>
                <p:cNvSpPr/>
                <p:nvPr/>
              </p:nvSpPr>
              <p:spPr>
                <a:xfrm>
                  <a:off x="4395026" y="4580397"/>
                  <a:ext cx="252000" cy="2520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grpSp>
          <p:pic>
            <p:nvPicPr>
              <p:cNvPr id="45" name="Image 44" descr="850_400_logo-mairieparis_1513854608.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0523" y="2111030"/>
                <a:ext cx="2641706" cy="1243156"/>
              </a:xfrm>
              <a:prstGeom prst="rect">
                <a:avLst/>
              </a:prstGeom>
            </p:spPr>
          </p:pic>
        </p:grpSp>
        <p:cxnSp>
          <p:nvCxnSpPr>
            <p:cNvPr id="42" name="Connecteur droit 41"/>
            <p:cNvCxnSpPr/>
            <p:nvPr/>
          </p:nvCxnSpPr>
          <p:spPr>
            <a:xfrm flipV="1">
              <a:off x="5388005" y="2940355"/>
              <a:ext cx="1492091" cy="145579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flipV="1">
              <a:off x="4207577" y="2940355"/>
              <a:ext cx="2672519" cy="178332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53" name="Rectangle 5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Triangle rectangle 53"/>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Triangle rectangle 54"/>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16</a:t>
            </a:fld>
            <a:endParaRPr lang="fr-FR" sz="1600" dirty="0">
              <a:solidFill>
                <a:schemeClr val="bg1"/>
              </a:solidFill>
            </a:endParaRPr>
          </a:p>
        </p:txBody>
      </p:sp>
      <p:grpSp>
        <p:nvGrpSpPr>
          <p:cNvPr id="9" name="Grouper 8"/>
          <p:cNvGrpSpPr/>
          <p:nvPr/>
        </p:nvGrpSpPr>
        <p:grpSpPr>
          <a:xfrm>
            <a:off x="4832876" y="4560683"/>
            <a:ext cx="4060986" cy="1314587"/>
            <a:chOff x="4832876" y="4560683"/>
            <a:chExt cx="4060986" cy="1314587"/>
          </a:xfrm>
        </p:grpSpPr>
        <p:grpSp>
          <p:nvGrpSpPr>
            <p:cNvPr id="2" name="Grouper 1"/>
            <p:cNvGrpSpPr/>
            <p:nvPr/>
          </p:nvGrpSpPr>
          <p:grpSpPr>
            <a:xfrm>
              <a:off x="4854581" y="4699488"/>
              <a:ext cx="4039281" cy="1175782"/>
              <a:chOff x="4854581" y="4699488"/>
              <a:chExt cx="4039281" cy="1175782"/>
            </a:xfrm>
          </p:grpSpPr>
          <p:grpSp>
            <p:nvGrpSpPr>
              <p:cNvPr id="28" name="Grouper 27"/>
              <p:cNvGrpSpPr/>
              <p:nvPr/>
            </p:nvGrpSpPr>
            <p:grpSpPr>
              <a:xfrm>
                <a:off x="4854581" y="4699488"/>
                <a:ext cx="4039281" cy="1175782"/>
                <a:chOff x="5586991" y="4918810"/>
                <a:chExt cx="4039281" cy="1175782"/>
              </a:xfrm>
            </p:grpSpPr>
            <p:grpSp>
              <p:nvGrpSpPr>
                <p:cNvPr id="29" name="Grouper 28"/>
                <p:cNvGrpSpPr/>
                <p:nvPr/>
              </p:nvGrpSpPr>
              <p:grpSpPr>
                <a:xfrm>
                  <a:off x="5586991" y="5492293"/>
                  <a:ext cx="1950238" cy="584776"/>
                  <a:chOff x="5586991" y="5492293"/>
                  <a:chExt cx="1950238" cy="584776"/>
                </a:xfrm>
              </p:grpSpPr>
              <p:sp>
                <p:nvSpPr>
                  <p:cNvPr id="32" name="Ellipse 31"/>
                  <p:cNvSpPr/>
                  <p:nvPr/>
                </p:nvSpPr>
                <p:spPr>
                  <a:xfrm>
                    <a:off x="5586991" y="5513319"/>
                    <a:ext cx="252000" cy="252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sp>
                <p:nvSpPr>
                  <p:cNvPr id="33" name="ZoneTexte 32"/>
                  <p:cNvSpPr txBox="1"/>
                  <p:nvPr/>
                </p:nvSpPr>
                <p:spPr>
                  <a:xfrm>
                    <a:off x="5619447" y="5492293"/>
                    <a:ext cx="1917782" cy="584776"/>
                  </a:xfrm>
                  <a:prstGeom prst="rect">
                    <a:avLst/>
                  </a:prstGeom>
                  <a:noFill/>
                </p:spPr>
                <p:txBody>
                  <a:bodyPr wrap="square" rtlCol="0">
                    <a:spAutoFit/>
                  </a:bodyPr>
                  <a:lstStyle/>
                  <a:p>
                    <a:pPr algn="ctr"/>
                    <a:r>
                      <a:rPr lang="fr-FR" sz="1600" b="1" dirty="0" smtClean="0">
                        <a:solidFill>
                          <a:srgbClr val="FF0000"/>
                        </a:solidFill>
                        <a:latin typeface="Times"/>
                        <a:cs typeface="Times"/>
                      </a:rPr>
                      <a:t>Seine amont</a:t>
                    </a:r>
                  </a:p>
                  <a:p>
                    <a:pPr algn="ctr"/>
                    <a:r>
                      <a:rPr lang="fr-FR" sz="1600" b="1" dirty="0" err="1" smtClean="0">
                        <a:solidFill>
                          <a:srgbClr val="FF0000"/>
                        </a:solidFill>
                        <a:latin typeface="Times"/>
                        <a:cs typeface="Times"/>
                      </a:rPr>
                      <a:t>Port-à</a:t>
                    </a:r>
                    <a:r>
                      <a:rPr lang="fr-FR" sz="1600" b="1" dirty="0" err="1">
                        <a:solidFill>
                          <a:srgbClr val="FF0000"/>
                        </a:solidFill>
                        <a:latin typeface="Times"/>
                        <a:cs typeface="Times"/>
                      </a:rPr>
                      <a:t>-</a:t>
                    </a:r>
                    <a:r>
                      <a:rPr lang="fr-FR" sz="1600" b="1" dirty="0" err="1" smtClean="0">
                        <a:solidFill>
                          <a:srgbClr val="FF0000"/>
                        </a:solidFill>
                        <a:latin typeface="Times"/>
                        <a:cs typeface="Times"/>
                      </a:rPr>
                      <a:t>l’Anglais</a:t>
                    </a:r>
                    <a:endParaRPr lang="fr-FR" sz="1600" b="1" dirty="0">
                      <a:solidFill>
                        <a:srgbClr val="FF0000"/>
                      </a:solidFill>
                      <a:latin typeface="Times"/>
                      <a:cs typeface="Times"/>
                    </a:endParaRPr>
                  </a:p>
                </p:txBody>
              </p:sp>
            </p:grpSp>
            <p:pic>
              <p:nvPicPr>
                <p:cNvPr id="30" name="Image 29" descr="Prefecture_de_police_Logo.sv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4144" y="4918810"/>
                  <a:ext cx="1372128" cy="1175782"/>
                </a:xfrm>
                <a:prstGeom prst="rect">
                  <a:avLst/>
                </a:prstGeom>
              </p:spPr>
            </p:pic>
          </p:grpSp>
          <p:cxnSp>
            <p:nvCxnSpPr>
              <p:cNvPr id="65" name="Connecteur droit 64"/>
              <p:cNvCxnSpPr>
                <a:stCxn id="33" idx="3"/>
              </p:cNvCxnSpPr>
              <p:nvPr/>
            </p:nvCxnSpPr>
            <p:spPr>
              <a:xfrm flipV="1">
                <a:off x="6804819" y="5432778"/>
                <a:ext cx="751566" cy="1325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 name="Grouper 2"/>
            <p:cNvGrpSpPr/>
            <p:nvPr/>
          </p:nvGrpSpPr>
          <p:grpSpPr>
            <a:xfrm>
              <a:off x="4832876" y="4560683"/>
              <a:ext cx="1917782" cy="584776"/>
              <a:chOff x="4832876" y="4560683"/>
              <a:chExt cx="1917782" cy="584776"/>
            </a:xfrm>
          </p:grpSpPr>
          <p:sp>
            <p:nvSpPr>
              <p:cNvPr id="50" name="Ellipse 49"/>
              <p:cNvSpPr/>
              <p:nvPr/>
            </p:nvSpPr>
            <p:spPr>
              <a:xfrm>
                <a:off x="5090829" y="4606621"/>
                <a:ext cx="252000" cy="252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4"/>
                  </a:solidFill>
                </a:endParaRPr>
              </a:p>
            </p:txBody>
          </p:sp>
          <p:sp>
            <p:nvSpPr>
              <p:cNvPr id="51" name="ZoneTexte 50"/>
              <p:cNvSpPr txBox="1"/>
              <p:nvPr/>
            </p:nvSpPr>
            <p:spPr>
              <a:xfrm>
                <a:off x="4832876" y="4560683"/>
                <a:ext cx="1917782" cy="584776"/>
              </a:xfrm>
              <a:prstGeom prst="rect">
                <a:avLst/>
              </a:prstGeom>
              <a:noFill/>
            </p:spPr>
            <p:txBody>
              <a:bodyPr wrap="square" rtlCol="0">
                <a:spAutoFit/>
              </a:bodyPr>
              <a:lstStyle/>
              <a:p>
                <a:pPr algn="ctr"/>
                <a:r>
                  <a:rPr lang="fr-FR" sz="1600" b="1" dirty="0" smtClean="0">
                    <a:solidFill>
                      <a:srgbClr val="FF0000"/>
                    </a:solidFill>
                    <a:latin typeface="Times"/>
                    <a:cs typeface="Times"/>
                  </a:rPr>
                  <a:t>Marne </a:t>
                </a:r>
              </a:p>
              <a:p>
                <a:pPr algn="ctr"/>
                <a:r>
                  <a:rPr lang="fr-FR" sz="1600" b="1" dirty="0" smtClean="0">
                    <a:solidFill>
                      <a:srgbClr val="FF0000"/>
                    </a:solidFill>
                    <a:latin typeface="Times"/>
                    <a:cs typeface="Times"/>
                  </a:rPr>
                  <a:t>Saint-Maurice</a:t>
                </a:r>
                <a:endParaRPr lang="fr-FR" sz="1600" b="1" dirty="0">
                  <a:solidFill>
                    <a:srgbClr val="FF0000"/>
                  </a:solidFill>
                  <a:latin typeface="Times"/>
                  <a:cs typeface="Times"/>
                </a:endParaRPr>
              </a:p>
            </p:txBody>
          </p:sp>
        </p:grpSp>
        <p:cxnSp>
          <p:nvCxnSpPr>
            <p:cNvPr id="52" name="Connecteur droit 51"/>
            <p:cNvCxnSpPr/>
            <p:nvPr/>
          </p:nvCxnSpPr>
          <p:spPr>
            <a:xfrm>
              <a:off x="6504313" y="4865665"/>
              <a:ext cx="1052072" cy="56711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er 11"/>
          <p:cNvGrpSpPr/>
          <p:nvPr/>
        </p:nvGrpSpPr>
        <p:grpSpPr>
          <a:xfrm>
            <a:off x="2301058" y="1351751"/>
            <a:ext cx="6677470" cy="2013880"/>
            <a:chOff x="2301058" y="1351751"/>
            <a:chExt cx="6677470" cy="2013880"/>
          </a:xfrm>
        </p:grpSpPr>
        <p:sp>
          <p:nvSpPr>
            <p:cNvPr id="57" name="Ellipse 56"/>
            <p:cNvSpPr/>
            <p:nvPr/>
          </p:nvSpPr>
          <p:spPr>
            <a:xfrm>
              <a:off x="3069521" y="2543850"/>
              <a:ext cx="252000" cy="252000"/>
            </a:xfrm>
            <a:prstGeom prst="ellipse">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sp>
          <p:nvSpPr>
            <p:cNvPr id="58" name="Ellipse 57"/>
            <p:cNvSpPr/>
            <p:nvPr/>
          </p:nvSpPr>
          <p:spPr>
            <a:xfrm>
              <a:off x="3671172" y="3017372"/>
              <a:ext cx="252000" cy="252000"/>
            </a:xfrm>
            <a:prstGeom prst="ellipse">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cxnSp>
          <p:nvCxnSpPr>
            <p:cNvPr id="59" name="Connecteur droit 58"/>
            <p:cNvCxnSpPr/>
            <p:nvPr/>
          </p:nvCxnSpPr>
          <p:spPr>
            <a:xfrm flipV="1">
              <a:off x="3302126" y="1608019"/>
              <a:ext cx="3880430" cy="9796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flipV="1">
              <a:off x="3879135" y="1608019"/>
              <a:ext cx="3303421" cy="1504436"/>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pic>
          <p:nvPicPr>
            <p:cNvPr id="61" name="Image 60" descr="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6947" y="1351751"/>
              <a:ext cx="1791581" cy="536868"/>
            </a:xfrm>
            <a:prstGeom prst="rect">
              <a:avLst/>
            </a:prstGeom>
          </p:spPr>
        </p:pic>
        <p:sp>
          <p:nvSpPr>
            <p:cNvPr id="62" name="ZoneTexte 61"/>
            <p:cNvSpPr txBox="1"/>
            <p:nvPr/>
          </p:nvSpPr>
          <p:spPr>
            <a:xfrm>
              <a:off x="2301058" y="2224980"/>
              <a:ext cx="1691694" cy="338554"/>
            </a:xfrm>
            <a:prstGeom prst="rect">
              <a:avLst/>
            </a:prstGeom>
            <a:noFill/>
          </p:spPr>
          <p:txBody>
            <a:bodyPr wrap="square" rtlCol="0">
              <a:spAutoFit/>
            </a:bodyPr>
            <a:lstStyle/>
            <a:p>
              <a:pPr algn="ctr"/>
              <a:r>
                <a:rPr lang="fr-FR" sz="1600" b="1" dirty="0" smtClean="0">
                  <a:solidFill>
                    <a:schemeClr val="accent5">
                      <a:lumMod val="75000"/>
                    </a:schemeClr>
                  </a:solidFill>
                  <a:latin typeface="Times"/>
                  <a:cs typeface="Times"/>
                </a:rPr>
                <a:t>DO</a:t>
              </a:r>
              <a:r>
                <a:rPr lang="fr-FR" sz="1600" b="1" dirty="0">
                  <a:solidFill>
                    <a:schemeClr val="accent5">
                      <a:lumMod val="75000"/>
                    </a:schemeClr>
                  </a:solidFill>
                  <a:latin typeface="Times"/>
                  <a:cs typeface="Times"/>
                </a:rPr>
                <a:t> </a:t>
              </a:r>
              <a:r>
                <a:rPr lang="fr-FR" sz="1600" b="1" dirty="0" smtClean="0">
                  <a:solidFill>
                    <a:schemeClr val="accent5">
                      <a:lumMod val="75000"/>
                    </a:schemeClr>
                  </a:solidFill>
                  <a:latin typeface="Times"/>
                  <a:cs typeface="Times"/>
                </a:rPr>
                <a:t>Clichy</a:t>
              </a:r>
            </a:p>
          </p:txBody>
        </p:sp>
        <p:sp>
          <p:nvSpPr>
            <p:cNvPr id="63" name="ZoneTexte 62"/>
            <p:cNvSpPr txBox="1"/>
            <p:nvPr/>
          </p:nvSpPr>
          <p:spPr>
            <a:xfrm>
              <a:off x="3865024" y="3027077"/>
              <a:ext cx="1691694" cy="338554"/>
            </a:xfrm>
            <a:prstGeom prst="rect">
              <a:avLst/>
            </a:prstGeom>
            <a:noFill/>
          </p:spPr>
          <p:txBody>
            <a:bodyPr wrap="square" rtlCol="0">
              <a:spAutoFit/>
            </a:bodyPr>
            <a:lstStyle/>
            <a:p>
              <a:pPr algn="ctr"/>
              <a:r>
                <a:rPr lang="fr-FR" sz="1600" b="1" dirty="0" smtClean="0">
                  <a:solidFill>
                    <a:schemeClr val="accent5">
                      <a:lumMod val="75000"/>
                    </a:schemeClr>
                  </a:solidFill>
                  <a:latin typeface="Times"/>
                  <a:cs typeface="Times"/>
                </a:rPr>
                <a:t>STEU Colombes</a:t>
              </a:r>
            </a:p>
          </p:txBody>
        </p:sp>
      </p:grpSp>
    </p:spTree>
    <p:extLst>
      <p:ext uri="{BB962C8B-B14F-4D97-AF65-F5344CB8AC3E}">
        <p14:creationId xmlns:p14="http://schemas.microsoft.com/office/powerpoint/2010/main" val="219330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aphique 32"/>
          <p:cNvGraphicFramePr>
            <a:graphicFrameLocks/>
          </p:cNvGraphicFramePr>
          <p:nvPr>
            <p:extLst>
              <p:ext uri="{D42A27DB-BD31-4B8C-83A1-F6EECF244321}">
                <p14:modId xmlns:p14="http://schemas.microsoft.com/office/powerpoint/2010/main" val="2336721721"/>
              </p:ext>
            </p:extLst>
          </p:nvPr>
        </p:nvGraphicFramePr>
        <p:xfrm>
          <a:off x="-17343" y="1464545"/>
          <a:ext cx="9180000" cy="478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17</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17</a:t>
            </a:fld>
            <a:endParaRPr lang="fr-FR" sz="1600" dirty="0">
              <a:solidFill>
                <a:schemeClr val="bg1"/>
              </a:solidFill>
            </a:endParaRP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17</a:t>
              </a:fld>
              <a:endParaRPr lang="fr-FR" sz="1600" dirty="0">
                <a:solidFill>
                  <a:schemeClr val="bg1"/>
                </a:solidFill>
              </a:endParaRPr>
            </a:p>
          </p:txBody>
        </p:sp>
      </p:grpSp>
      <p:sp>
        <p:nvSpPr>
          <p:cNvPr id="18" name="Titre 11"/>
          <p:cNvSpPr>
            <a:spLocks noGrp="1"/>
          </p:cNvSpPr>
          <p:nvPr>
            <p:ph type="title"/>
          </p:nvPr>
        </p:nvSpPr>
        <p:spPr>
          <a:xfrm>
            <a:off x="457200" y="74970"/>
            <a:ext cx="8229600" cy="529744"/>
          </a:xfrm>
        </p:spPr>
        <p:txBody>
          <a:bodyPr>
            <a:normAutofit fontScale="90000"/>
          </a:bodyPr>
          <a:lstStyle/>
          <a:p>
            <a:r>
              <a:rPr lang="fr-FR" cap="small" dirty="0" smtClean="0"/>
              <a:t>Campagnes d’</a:t>
            </a:r>
            <a:r>
              <a:rPr lang="fr-FR" cap="small" dirty="0"/>
              <a:t>é</a:t>
            </a:r>
            <a:r>
              <a:rPr lang="fr-FR" cap="small" dirty="0" smtClean="0"/>
              <a:t>chantillonnage</a:t>
            </a:r>
            <a:endParaRPr lang="fr-FR" cap="small" dirty="0"/>
          </a:p>
        </p:txBody>
      </p:sp>
      <p:graphicFrame>
        <p:nvGraphicFramePr>
          <p:cNvPr id="20" name="Graphique 19"/>
          <p:cNvGraphicFramePr>
            <a:graphicFrameLocks/>
          </p:cNvGraphicFramePr>
          <p:nvPr>
            <p:extLst>
              <p:ext uri="{D42A27DB-BD31-4B8C-83A1-F6EECF244321}">
                <p14:modId xmlns:p14="http://schemas.microsoft.com/office/powerpoint/2010/main" val="1969683796"/>
              </p:ext>
            </p:extLst>
          </p:nvPr>
        </p:nvGraphicFramePr>
        <p:xfrm>
          <a:off x="0" y="1483523"/>
          <a:ext cx="9156829" cy="47668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p:cNvGraphicFramePr>
            <a:graphicFrameLocks/>
          </p:cNvGraphicFramePr>
          <p:nvPr>
            <p:extLst>
              <p:ext uri="{D42A27DB-BD31-4B8C-83A1-F6EECF244321}">
                <p14:modId xmlns:p14="http://schemas.microsoft.com/office/powerpoint/2010/main" val="2675642517"/>
              </p:ext>
            </p:extLst>
          </p:nvPr>
        </p:nvGraphicFramePr>
        <p:xfrm>
          <a:off x="0" y="1490162"/>
          <a:ext cx="9180000" cy="4766866"/>
        </p:xfrm>
        <a:graphic>
          <a:graphicData uri="http://schemas.openxmlformats.org/drawingml/2006/chart">
            <c:chart xmlns:c="http://schemas.openxmlformats.org/drawingml/2006/chart" xmlns:r="http://schemas.openxmlformats.org/officeDocument/2006/relationships" r:id="rId7"/>
          </a:graphicData>
        </a:graphic>
      </p:graphicFrame>
      <p:sp>
        <p:nvSpPr>
          <p:cNvPr id="2" name="ZoneTexte 1"/>
          <p:cNvSpPr txBox="1"/>
          <p:nvPr/>
        </p:nvSpPr>
        <p:spPr>
          <a:xfrm>
            <a:off x="1432940" y="854376"/>
            <a:ext cx="6278121" cy="461665"/>
          </a:xfrm>
          <a:prstGeom prst="rect">
            <a:avLst/>
          </a:prstGeom>
          <a:noFill/>
        </p:spPr>
        <p:txBody>
          <a:bodyPr wrap="square" rtlCol="0">
            <a:spAutoFit/>
          </a:bodyPr>
          <a:lstStyle/>
          <a:p>
            <a:pPr algn="ctr"/>
            <a:r>
              <a:rPr lang="fr-FR" sz="2400" cap="small" dirty="0" smtClean="0"/>
              <a:t>Fréquences de détection dans les RUTP et la Seine</a:t>
            </a:r>
            <a:endParaRPr lang="fr-FR" sz="2400" cap="small" dirty="0"/>
          </a:p>
        </p:txBody>
      </p:sp>
    </p:spTree>
    <p:extLst>
      <p:ext uri="{BB962C8B-B14F-4D97-AF65-F5344CB8AC3E}">
        <p14:creationId xmlns:p14="http://schemas.microsoft.com/office/powerpoint/2010/main" val="417244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18</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18</a:t>
            </a:fld>
            <a:endParaRPr lang="fr-FR" sz="1600" dirty="0">
              <a:solidFill>
                <a:schemeClr val="bg1"/>
              </a:solidFill>
            </a:endParaRPr>
          </a:p>
        </p:txBody>
      </p:sp>
      <p:grpSp>
        <p:nvGrpSpPr>
          <p:cNvPr id="15" name="Grouper 14"/>
          <p:cNvGrpSpPr/>
          <p:nvPr/>
        </p:nvGrpSpPr>
        <p:grpSpPr>
          <a:xfrm>
            <a:off x="7372368" y="846747"/>
            <a:ext cx="1590349" cy="1244621"/>
            <a:chOff x="7129869" y="2099520"/>
            <a:chExt cx="1590349" cy="1244621"/>
          </a:xfrm>
        </p:grpSpPr>
        <p:pic>
          <p:nvPicPr>
            <p:cNvPr id="16" name="Image 15"/>
            <p:cNvPicPr>
              <a:picLocks noChangeAspect="1"/>
            </p:cNvPicPr>
            <p:nvPr/>
          </p:nvPicPr>
          <p:blipFill rotWithShape="1">
            <a:blip r:embed="rId5" cstate="print">
              <a:clrChange>
                <a:clrFrom>
                  <a:srgbClr val="A7DFE6"/>
                </a:clrFrom>
                <a:clrTo>
                  <a:srgbClr val="A7DFE6">
                    <a:alpha val="0"/>
                  </a:srgbClr>
                </a:clrTo>
              </a:clrChange>
              <a:extLst>
                <a:ext uri="{28A0092B-C50C-407E-A947-70E740481C1C}">
                  <a14:useLocalDpi xmlns:a14="http://schemas.microsoft.com/office/drawing/2010/main"/>
                </a:ext>
              </a:extLst>
            </a:blip>
            <a:srcRect/>
            <a:stretch/>
          </p:blipFill>
          <p:spPr>
            <a:xfrm>
              <a:off x="7129869" y="2099520"/>
              <a:ext cx="1590349" cy="1244621"/>
            </a:xfrm>
            <a:prstGeom prst="rect">
              <a:avLst/>
            </a:prstGeom>
          </p:spPr>
        </p:pic>
        <p:sp>
          <p:nvSpPr>
            <p:cNvPr id="17" name="Ellipse 16"/>
            <p:cNvSpPr/>
            <p:nvPr/>
          </p:nvSpPr>
          <p:spPr>
            <a:xfrm>
              <a:off x="8156525" y="2871840"/>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p:nvSpPr>
          <p:spPr>
            <a:xfrm>
              <a:off x="7772283" y="2596862"/>
              <a:ext cx="751905" cy="338554"/>
            </a:xfrm>
            <a:prstGeom prst="rect">
              <a:avLst/>
            </a:prstGeom>
            <a:noFill/>
          </p:spPr>
          <p:txBody>
            <a:bodyPr wrap="square" rtlCol="0">
              <a:spAutoFit/>
            </a:bodyPr>
            <a:lstStyle/>
            <a:p>
              <a:r>
                <a:rPr lang="fr-FR" sz="1600" dirty="0" smtClean="0"/>
                <a:t>PARIS</a:t>
              </a:r>
              <a:endParaRPr lang="fr-FR" sz="1600" dirty="0"/>
            </a:p>
          </p:txBody>
        </p:sp>
      </p:grpSp>
      <p:sp>
        <p:nvSpPr>
          <p:cNvPr id="19" name="Espace réservé du contenu 12"/>
          <p:cNvSpPr>
            <a:spLocks noGrp="1"/>
          </p:cNvSpPr>
          <p:nvPr>
            <p:ph idx="1"/>
          </p:nvPr>
        </p:nvSpPr>
        <p:spPr>
          <a:xfrm>
            <a:off x="98777" y="885762"/>
            <a:ext cx="4684889" cy="641765"/>
          </a:xfrm>
        </p:spPr>
        <p:txBody>
          <a:bodyPr>
            <a:normAutofit/>
          </a:bodyPr>
          <a:lstStyle/>
          <a:p>
            <a:pPr marL="0" indent="0" algn="ctr">
              <a:buNone/>
            </a:pPr>
            <a:r>
              <a:rPr lang="fr-FR" sz="3600" cap="small" dirty="0" smtClean="0"/>
              <a:t>Déversoirs d’orage </a:t>
            </a:r>
          </a:p>
        </p:txBody>
      </p:sp>
      <p:pic>
        <p:nvPicPr>
          <p:cNvPr id="20" name="Image 19" descr="850_400_logo-mairieparis_1513854608.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1204" y="1103548"/>
            <a:ext cx="2641706" cy="1243156"/>
          </a:xfrm>
          <a:prstGeom prst="rect">
            <a:avLst/>
          </a:prstGeom>
        </p:spPr>
      </p:pic>
      <p:sp>
        <p:nvSpPr>
          <p:cNvPr id="47" name="Rectangle 4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Triangle rectangle 47"/>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Triangle rectangle 48"/>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18</a:t>
            </a:fld>
            <a:endParaRPr lang="fr-FR" sz="1600" dirty="0">
              <a:solidFill>
                <a:schemeClr val="bg1"/>
              </a:solidFill>
            </a:endParaRPr>
          </a:p>
        </p:txBody>
      </p:sp>
      <p:sp>
        <p:nvSpPr>
          <p:cNvPr id="52" name="Titre 11"/>
          <p:cNvSpPr>
            <a:spLocks noGrp="1"/>
          </p:cNvSpPr>
          <p:nvPr>
            <p:ph type="title"/>
          </p:nvPr>
        </p:nvSpPr>
        <p:spPr>
          <a:xfrm>
            <a:off x="457200" y="74970"/>
            <a:ext cx="8229600" cy="529744"/>
          </a:xfrm>
        </p:spPr>
        <p:txBody>
          <a:bodyPr>
            <a:normAutofit fontScale="90000"/>
          </a:bodyPr>
          <a:lstStyle/>
          <a:p>
            <a:r>
              <a:rPr lang="fr-FR" cap="small" dirty="0" smtClean="0"/>
              <a:t>Campagnes d’</a:t>
            </a:r>
            <a:r>
              <a:rPr lang="fr-FR" cap="small" dirty="0"/>
              <a:t>é</a:t>
            </a:r>
            <a:r>
              <a:rPr lang="fr-FR" cap="small" dirty="0" smtClean="0"/>
              <a:t>chantillonnage</a:t>
            </a:r>
            <a:endParaRPr lang="fr-FR" cap="small" dirty="0"/>
          </a:p>
        </p:txBody>
      </p:sp>
      <p:pic>
        <p:nvPicPr>
          <p:cNvPr id="51" name="Image 50"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5955" y="1502832"/>
            <a:ext cx="1791581" cy="536868"/>
          </a:xfrm>
          <a:prstGeom prst="rect">
            <a:avLst/>
          </a:prstGeom>
        </p:spPr>
      </p:pic>
      <p:sp>
        <p:nvSpPr>
          <p:cNvPr id="58" name="Ellipse 57"/>
          <p:cNvSpPr/>
          <p:nvPr/>
        </p:nvSpPr>
        <p:spPr>
          <a:xfrm>
            <a:off x="8099872" y="1235249"/>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63" name="Graphique 62"/>
          <p:cNvGraphicFramePr>
            <a:graphicFrameLocks/>
          </p:cNvGraphicFramePr>
          <p:nvPr>
            <p:extLst>
              <p:ext uri="{D42A27DB-BD31-4B8C-83A1-F6EECF244321}">
                <p14:modId xmlns:p14="http://schemas.microsoft.com/office/powerpoint/2010/main" val="1175683869"/>
              </p:ext>
            </p:extLst>
          </p:nvPr>
        </p:nvGraphicFramePr>
        <p:xfrm>
          <a:off x="0" y="2039700"/>
          <a:ext cx="9143999" cy="4211774"/>
        </p:xfrm>
        <a:graphic>
          <a:graphicData uri="http://schemas.openxmlformats.org/drawingml/2006/chart">
            <c:chart xmlns:c="http://schemas.openxmlformats.org/drawingml/2006/chart" xmlns:r="http://schemas.openxmlformats.org/officeDocument/2006/relationships" r:id="rId8"/>
          </a:graphicData>
        </a:graphic>
      </p:graphicFrame>
      <p:grpSp>
        <p:nvGrpSpPr>
          <p:cNvPr id="39" name="Grouper 38"/>
          <p:cNvGrpSpPr/>
          <p:nvPr/>
        </p:nvGrpSpPr>
        <p:grpSpPr>
          <a:xfrm>
            <a:off x="4258927" y="2613480"/>
            <a:ext cx="575998" cy="2952887"/>
            <a:chOff x="3583957" y="2816331"/>
            <a:chExt cx="575998" cy="2952887"/>
          </a:xfrm>
        </p:grpSpPr>
        <p:cxnSp>
          <p:nvCxnSpPr>
            <p:cNvPr id="28" name="Connecteur droit 27"/>
            <p:cNvCxnSpPr/>
            <p:nvPr/>
          </p:nvCxnSpPr>
          <p:spPr>
            <a:xfrm flipV="1">
              <a:off x="3583957" y="5293110"/>
              <a:ext cx="317042" cy="324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flipV="1">
              <a:off x="3908777" y="2822223"/>
              <a:ext cx="0" cy="2484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flipH="1" flipV="1">
              <a:off x="4159955" y="2816331"/>
              <a:ext cx="0" cy="2520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flipV="1">
              <a:off x="3727956" y="5337218"/>
              <a:ext cx="431999" cy="432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flipV="1">
              <a:off x="3894666" y="2830442"/>
              <a:ext cx="252000" cy="31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3583957" y="5624888"/>
              <a:ext cx="143999" cy="143999"/>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er 65"/>
          <p:cNvGrpSpPr/>
          <p:nvPr/>
        </p:nvGrpSpPr>
        <p:grpSpPr>
          <a:xfrm>
            <a:off x="7271388" y="2119591"/>
            <a:ext cx="1208859" cy="3771544"/>
            <a:chOff x="3769101" y="2816331"/>
            <a:chExt cx="390854" cy="3191915"/>
          </a:xfrm>
        </p:grpSpPr>
        <p:cxnSp>
          <p:nvCxnSpPr>
            <p:cNvPr id="67" name="Connecteur droit 66"/>
            <p:cNvCxnSpPr/>
            <p:nvPr/>
          </p:nvCxnSpPr>
          <p:spPr>
            <a:xfrm flipV="1">
              <a:off x="3769101" y="5294283"/>
              <a:ext cx="144238" cy="347081"/>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flipH="1" flipV="1">
              <a:off x="3908777" y="2822223"/>
              <a:ext cx="0" cy="2484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H="1" flipV="1">
              <a:off x="4159955" y="2816331"/>
              <a:ext cx="0" cy="25200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flipV="1">
              <a:off x="3908778" y="5337218"/>
              <a:ext cx="251177" cy="67102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flipV="1">
              <a:off x="3903791" y="2830442"/>
              <a:ext cx="252000" cy="31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2" name="Connecteur droit 71"/>
            <p:cNvCxnSpPr/>
            <p:nvPr/>
          </p:nvCxnSpPr>
          <p:spPr>
            <a:xfrm>
              <a:off x="3769101" y="5641364"/>
              <a:ext cx="139676" cy="36688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74" name="Graphique 73"/>
          <p:cNvGraphicFramePr>
            <a:graphicFrameLocks/>
          </p:cNvGraphicFramePr>
          <p:nvPr>
            <p:extLst>
              <p:ext uri="{D42A27DB-BD31-4B8C-83A1-F6EECF244321}">
                <p14:modId xmlns:p14="http://schemas.microsoft.com/office/powerpoint/2010/main" val="120077691"/>
              </p:ext>
            </p:extLst>
          </p:nvPr>
        </p:nvGraphicFramePr>
        <p:xfrm>
          <a:off x="11025" y="2049858"/>
          <a:ext cx="9129888" cy="419487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21008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19</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19</a:t>
            </a:fld>
            <a:endParaRPr lang="fr-FR" sz="1600" dirty="0">
              <a:solidFill>
                <a:schemeClr val="bg1"/>
              </a:solidFill>
            </a:endParaRP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19</a:t>
              </a:fld>
              <a:endParaRPr lang="fr-FR" sz="1600" dirty="0">
                <a:solidFill>
                  <a:schemeClr val="bg1"/>
                </a:solidFill>
              </a:endParaRPr>
            </a:p>
          </p:txBody>
        </p:sp>
      </p:grpSp>
      <p:sp>
        <p:nvSpPr>
          <p:cNvPr id="18" name="Titre 11"/>
          <p:cNvSpPr>
            <a:spLocks noGrp="1"/>
          </p:cNvSpPr>
          <p:nvPr>
            <p:ph type="title"/>
          </p:nvPr>
        </p:nvSpPr>
        <p:spPr>
          <a:xfrm>
            <a:off x="457200" y="74970"/>
            <a:ext cx="8229600" cy="529744"/>
          </a:xfrm>
        </p:spPr>
        <p:txBody>
          <a:bodyPr>
            <a:normAutofit fontScale="90000"/>
          </a:bodyPr>
          <a:lstStyle/>
          <a:p>
            <a:r>
              <a:rPr lang="fr-FR" cap="small" dirty="0" smtClean="0"/>
              <a:t>Campagnes d’</a:t>
            </a:r>
            <a:r>
              <a:rPr lang="fr-FR" cap="small" dirty="0"/>
              <a:t>é</a:t>
            </a:r>
            <a:r>
              <a:rPr lang="fr-FR" cap="small" dirty="0" smtClean="0"/>
              <a:t>chantillonnage</a:t>
            </a:r>
            <a:endParaRPr lang="fr-FR" cap="small" dirty="0"/>
          </a:p>
        </p:txBody>
      </p:sp>
      <p:sp>
        <p:nvSpPr>
          <p:cNvPr id="19" name="Espace réservé du contenu 12"/>
          <p:cNvSpPr>
            <a:spLocks noGrp="1"/>
          </p:cNvSpPr>
          <p:nvPr>
            <p:ph idx="1"/>
          </p:nvPr>
        </p:nvSpPr>
        <p:spPr>
          <a:xfrm>
            <a:off x="47043" y="814270"/>
            <a:ext cx="7402087" cy="641765"/>
          </a:xfrm>
        </p:spPr>
        <p:txBody>
          <a:bodyPr>
            <a:normAutofit/>
          </a:bodyPr>
          <a:lstStyle/>
          <a:p>
            <a:pPr marL="0" indent="0" algn="ctr">
              <a:buNone/>
            </a:pPr>
            <a:r>
              <a:rPr lang="fr-FR" cap="small" dirty="0" smtClean="0"/>
              <a:t>Eaux pluviales</a:t>
            </a:r>
          </a:p>
        </p:txBody>
      </p:sp>
      <p:pic>
        <p:nvPicPr>
          <p:cNvPr id="20" name="Image 19" descr="850_400_logo-mairieparis_1513854608.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3639" y="1121042"/>
            <a:ext cx="2641706" cy="1243156"/>
          </a:xfrm>
          <a:prstGeom prst="rect">
            <a:avLst/>
          </a:prstGeom>
        </p:spPr>
      </p:pic>
      <p:grpSp>
        <p:nvGrpSpPr>
          <p:cNvPr id="21" name="Grouper 20"/>
          <p:cNvGrpSpPr/>
          <p:nvPr/>
        </p:nvGrpSpPr>
        <p:grpSpPr>
          <a:xfrm>
            <a:off x="7372368" y="846747"/>
            <a:ext cx="1590349" cy="1244621"/>
            <a:chOff x="7129869" y="2099520"/>
            <a:chExt cx="1590349" cy="1244621"/>
          </a:xfrm>
        </p:grpSpPr>
        <p:pic>
          <p:nvPicPr>
            <p:cNvPr id="22" name="Image 21"/>
            <p:cNvPicPr>
              <a:picLocks noChangeAspect="1"/>
            </p:cNvPicPr>
            <p:nvPr/>
          </p:nvPicPr>
          <p:blipFill rotWithShape="1">
            <a:blip r:embed="rId6" cstate="print">
              <a:clrChange>
                <a:clrFrom>
                  <a:srgbClr val="A7DFE6"/>
                </a:clrFrom>
                <a:clrTo>
                  <a:srgbClr val="A7DFE6">
                    <a:alpha val="0"/>
                  </a:srgbClr>
                </a:clrTo>
              </a:clrChange>
              <a:extLst>
                <a:ext uri="{28A0092B-C50C-407E-A947-70E740481C1C}">
                  <a14:useLocalDpi xmlns:a14="http://schemas.microsoft.com/office/drawing/2010/main"/>
                </a:ext>
              </a:extLst>
            </a:blip>
            <a:srcRect/>
            <a:stretch/>
          </p:blipFill>
          <p:spPr>
            <a:xfrm>
              <a:off x="7129869" y="2099520"/>
              <a:ext cx="1590349" cy="1244621"/>
            </a:xfrm>
            <a:prstGeom prst="rect">
              <a:avLst/>
            </a:prstGeom>
          </p:spPr>
        </p:pic>
        <p:sp>
          <p:nvSpPr>
            <p:cNvPr id="23" name="Ellipse 22"/>
            <p:cNvSpPr/>
            <p:nvPr/>
          </p:nvSpPr>
          <p:spPr>
            <a:xfrm>
              <a:off x="8156525" y="2871840"/>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7758172" y="2554529"/>
              <a:ext cx="751905" cy="338554"/>
            </a:xfrm>
            <a:prstGeom prst="rect">
              <a:avLst/>
            </a:prstGeom>
            <a:noFill/>
          </p:spPr>
          <p:txBody>
            <a:bodyPr wrap="square" rtlCol="0">
              <a:spAutoFit/>
            </a:bodyPr>
            <a:lstStyle/>
            <a:p>
              <a:r>
                <a:rPr lang="fr-FR" sz="1600" dirty="0" smtClean="0"/>
                <a:t>PARIS</a:t>
              </a:r>
              <a:endParaRPr lang="fr-FR" sz="1600" dirty="0"/>
            </a:p>
          </p:txBody>
        </p:sp>
      </p:grpSp>
      <p:graphicFrame>
        <p:nvGraphicFramePr>
          <p:cNvPr id="25" name="Graphique 24"/>
          <p:cNvGraphicFramePr>
            <a:graphicFrameLocks/>
          </p:cNvGraphicFramePr>
          <p:nvPr>
            <p:extLst>
              <p:ext uri="{D42A27DB-BD31-4B8C-83A1-F6EECF244321}">
                <p14:modId xmlns:p14="http://schemas.microsoft.com/office/powerpoint/2010/main" val="535649464"/>
              </p:ext>
            </p:extLst>
          </p:nvPr>
        </p:nvGraphicFramePr>
        <p:xfrm>
          <a:off x="7860" y="1963628"/>
          <a:ext cx="9136140" cy="4290158"/>
        </p:xfrm>
        <a:graphic>
          <a:graphicData uri="http://schemas.openxmlformats.org/drawingml/2006/chart">
            <c:chart xmlns:c="http://schemas.openxmlformats.org/drawingml/2006/chart" xmlns:r="http://schemas.openxmlformats.org/officeDocument/2006/relationships" r:id="rId7"/>
          </a:graphicData>
        </a:graphic>
      </p:graphicFrame>
      <p:sp>
        <p:nvSpPr>
          <p:cNvPr id="3" name="ZoneTexte 2"/>
          <p:cNvSpPr txBox="1"/>
          <p:nvPr/>
        </p:nvSpPr>
        <p:spPr>
          <a:xfrm>
            <a:off x="508479" y="4771250"/>
            <a:ext cx="470356" cy="276999"/>
          </a:xfrm>
          <a:prstGeom prst="rect">
            <a:avLst/>
          </a:prstGeom>
          <a:solidFill>
            <a:srgbClr val="FFFFFF"/>
          </a:solidFill>
        </p:spPr>
        <p:txBody>
          <a:bodyPr wrap="square" rtlCol="0">
            <a:spAutoFit/>
          </a:bodyPr>
          <a:lstStyle/>
          <a:p>
            <a:pPr algn="r"/>
            <a:r>
              <a:rPr lang="fr-FR" sz="1200" dirty="0" smtClean="0"/>
              <a:t>0,1</a:t>
            </a:r>
            <a:endParaRPr lang="fr-FR" sz="1200" dirty="0"/>
          </a:p>
        </p:txBody>
      </p:sp>
      <p:graphicFrame>
        <p:nvGraphicFramePr>
          <p:cNvPr id="27" name="Graphique 26"/>
          <p:cNvGraphicFramePr>
            <a:graphicFrameLocks/>
          </p:cNvGraphicFramePr>
          <p:nvPr>
            <p:extLst>
              <p:ext uri="{D42A27DB-BD31-4B8C-83A1-F6EECF244321}">
                <p14:modId xmlns:p14="http://schemas.microsoft.com/office/powerpoint/2010/main" val="3389940138"/>
              </p:ext>
            </p:extLst>
          </p:nvPr>
        </p:nvGraphicFramePr>
        <p:xfrm>
          <a:off x="17343" y="1933786"/>
          <a:ext cx="9126657" cy="4320000"/>
        </p:xfrm>
        <a:graphic>
          <a:graphicData uri="http://schemas.openxmlformats.org/drawingml/2006/chart">
            <c:chart xmlns:c="http://schemas.openxmlformats.org/drawingml/2006/chart" xmlns:r="http://schemas.openxmlformats.org/officeDocument/2006/relationships" r:id="rId8"/>
          </a:graphicData>
        </a:graphic>
      </p:graphicFrame>
      <p:sp>
        <p:nvSpPr>
          <p:cNvPr id="7" name="ZoneTexte 6"/>
          <p:cNvSpPr txBox="1"/>
          <p:nvPr/>
        </p:nvSpPr>
        <p:spPr>
          <a:xfrm>
            <a:off x="396769" y="4792169"/>
            <a:ext cx="576185" cy="276999"/>
          </a:xfrm>
          <a:prstGeom prst="rect">
            <a:avLst/>
          </a:prstGeom>
          <a:solidFill>
            <a:srgbClr val="FFFFFF"/>
          </a:solidFill>
        </p:spPr>
        <p:txBody>
          <a:bodyPr wrap="square" rtlCol="0">
            <a:spAutoFit/>
          </a:bodyPr>
          <a:lstStyle/>
          <a:p>
            <a:pPr algn="r"/>
            <a:r>
              <a:rPr lang="fr-FR" sz="1200" dirty="0" smtClean="0"/>
              <a:t>0,1</a:t>
            </a:r>
            <a:endParaRPr lang="fr-FR" sz="1200" dirty="0"/>
          </a:p>
        </p:txBody>
      </p:sp>
    </p:spTree>
    <p:extLst>
      <p:ext uri="{BB962C8B-B14F-4D97-AF65-F5344CB8AC3E}">
        <p14:creationId xmlns:p14="http://schemas.microsoft.com/office/powerpoint/2010/main" val="200826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7" name="Rectangle 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Biocides ?</a:t>
            </a:r>
            <a:endParaRPr lang="fr-FR" cap="small" dirty="0"/>
          </a:p>
        </p:txBody>
      </p:sp>
      <p:sp>
        <p:nvSpPr>
          <p:cNvPr id="13" name="Espace réservé du contenu 8"/>
          <p:cNvSpPr>
            <a:spLocks noGrp="1"/>
          </p:cNvSpPr>
          <p:nvPr>
            <p:ph idx="1"/>
          </p:nvPr>
        </p:nvSpPr>
        <p:spPr>
          <a:xfrm>
            <a:off x="375539" y="1079021"/>
            <a:ext cx="8392922" cy="5053856"/>
          </a:xfrm>
        </p:spPr>
        <p:txBody>
          <a:bodyPr>
            <a:noAutofit/>
          </a:bodyPr>
          <a:lstStyle/>
          <a:p>
            <a:pPr algn="just"/>
            <a:r>
              <a:rPr lang="fr-FR" sz="1800" b="1" dirty="0" smtClean="0"/>
              <a:t>Définition :  </a:t>
            </a:r>
            <a:endParaRPr lang="fr-FR" sz="1800" b="1" dirty="0"/>
          </a:p>
          <a:p>
            <a:pPr lvl="1" indent="-377825" algn="just">
              <a:buClr>
                <a:schemeClr val="accent6"/>
              </a:buClr>
              <a:buFont typeface="Wingdings" charset="0"/>
              <a:buChar char="à"/>
            </a:pPr>
            <a:r>
              <a:rPr lang="fr-FR" sz="1800" dirty="0" smtClean="0"/>
              <a:t>Étymologique : « Bio + </a:t>
            </a:r>
            <a:r>
              <a:rPr lang="fr-FR" sz="1800" dirty="0" err="1" smtClean="0"/>
              <a:t>cide</a:t>
            </a:r>
            <a:r>
              <a:rPr lang="fr-FR" sz="1800" dirty="0" smtClean="0"/>
              <a:t> » = qui tue la vie</a:t>
            </a:r>
          </a:p>
          <a:p>
            <a:pPr lvl="1" indent="-377825" algn="just">
              <a:buClr>
                <a:schemeClr val="accent6"/>
              </a:buClr>
              <a:buNone/>
            </a:pPr>
            <a:endParaRPr lang="fr-FR" sz="1050" dirty="0" smtClean="0"/>
          </a:p>
          <a:p>
            <a:pPr lvl="1" indent="-377825" algn="just">
              <a:buClr>
                <a:schemeClr val="accent6"/>
              </a:buClr>
              <a:buFont typeface="Wingdings" charset="0"/>
              <a:buChar char="à"/>
            </a:pPr>
            <a:r>
              <a:rPr lang="fr-FR" sz="1800" dirty="0" smtClean="0"/>
              <a:t>Règlementaire </a:t>
            </a:r>
            <a:r>
              <a:rPr lang="fr-FR" sz="1600" dirty="0" smtClean="0">
                <a:solidFill>
                  <a:schemeClr val="tx1">
                    <a:lumMod val="65000"/>
                    <a:lumOff val="35000"/>
                  </a:schemeClr>
                </a:solidFill>
              </a:rPr>
              <a:t>(Règlement (UE) 528/2012) </a:t>
            </a:r>
            <a:r>
              <a:rPr lang="fr-FR" sz="1800" dirty="0" smtClean="0"/>
              <a:t>:</a:t>
            </a:r>
          </a:p>
          <a:p>
            <a:pPr marL="0" indent="0" algn="just">
              <a:buNone/>
            </a:pPr>
            <a:r>
              <a:rPr lang="fr-FR" sz="1800" i="1" dirty="0" smtClean="0"/>
              <a:t>« Les produits biocides sont des substances ou des préparations destinées à détruire, repousser ou rendre inoffensifs les organismes nuisibles, à en prévenir l’action ou à les combattre, par une action chimique ou biologique. » </a:t>
            </a:r>
          </a:p>
          <a:p>
            <a:pPr algn="just"/>
            <a:endParaRPr lang="fr-FR" sz="1100" dirty="0" smtClean="0"/>
          </a:p>
          <a:p>
            <a:pPr algn="just"/>
            <a:r>
              <a:rPr lang="fr-FR" sz="1800" dirty="0"/>
              <a:t>Il existe </a:t>
            </a:r>
            <a:r>
              <a:rPr lang="fr-FR" sz="1800" b="1" dirty="0"/>
              <a:t>22 types de produits biocides</a:t>
            </a:r>
            <a:r>
              <a:rPr lang="fr-FR" sz="1800" dirty="0"/>
              <a:t>, </a:t>
            </a:r>
            <a:r>
              <a:rPr lang="fr-FR" sz="1800" dirty="0" smtClean="0"/>
              <a:t>répartis </a:t>
            </a:r>
            <a:r>
              <a:rPr lang="fr-FR" sz="1800" dirty="0"/>
              <a:t>en 4 groupes :</a:t>
            </a:r>
          </a:p>
          <a:p>
            <a:pPr lvl="1" indent="-377825" algn="just">
              <a:buClr>
                <a:schemeClr val="accent6"/>
              </a:buClr>
              <a:buFont typeface="Wingdings" charset="0"/>
              <a:buChar char="à"/>
            </a:pPr>
            <a:r>
              <a:rPr lang="fr-FR" sz="1600" b="1" dirty="0" smtClean="0"/>
              <a:t>Désinfectants</a:t>
            </a:r>
            <a:r>
              <a:rPr lang="fr-FR" sz="1600" dirty="0" smtClean="0"/>
              <a:t> </a:t>
            </a:r>
            <a:r>
              <a:rPr lang="fr-FR" sz="1600" dirty="0"/>
              <a:t>(hygiène humaine ou animale, désinfection des surfaces, désinfection de l’eau </a:t>
            </a:r>
            <a:r>
              <a:rPr lang="fr-FR" sz="1600" dirty="0" smtClean="0"/>
              <a:t>potable</a:t>
            </a:r>
            <a:r>
              <a:rPr lang="is-IS" sz="1600" dirty="0" smtClean="0"/>
              <a:t>…</a:t>
            </a:r>
            <a:r>
              <a:rPr lang="fr-FR" sz="1600" dirty="0" smtClean="0"/>
              <a:t>)</a:t>
            </a:r>
          </a:p>
          <a:p>
            <a:pPr lvl="1" indent="-377825" algn="just">
              <a:buClr>
                <a:schemeClr val="accent6"/>
              </a:buClr>
              <a:buFont typeface="Wingdings" charset="0"/>
              <a:buChar char="à"/>
            </a:pPr>
            <a:r>
              <a:rPr lang="fr-FR" sz="1600" b="1" dirty="0" smtClean="0"/>
              <a:t>Produits </a:t>
            </a:r>
            <a:r>
              <a:rPr lang="fr-FR" sz="1600" b="1" dirty="0"/>
              <a:t>de protection </a:t>
            </a:r>
            <a:r>
              <a:rPr lang="fr-FR" sz="1600" dirty="0"/>
              <a:t>(produits de protection du bois, des matériaux de </a:t>
            </a:r>
            <a:r>
              <a:rPr lang="fr-FR" sz="1600" dirty="0" smtClean="0"/>
              <a:t>construction</a:t>
            </a:r>
            <a:r>
              <a:rPr lang="is-IS" sz="1600" dirty="0" smtClean="0"/>
              <a:t>…</a:t>
            </a:r>
            <a:r>
              <a:rPr lang="fr-FR" sz="1600" dirty="0" smtClean="0"/>
              <a:t>)</a:t>
            </a:r>
          </a:p>
          <a:p>
            <a:pPr lvl="1" indent="-377825" algn="just">
              <a:buClr>
                <a:schemeClr val="accent6"/>
              </a:buClr>
              <a:buFont typeface="Wingdings" charset="0"/>
              <a:buChar char="à"/>
            </a:pPr>
            <a:r>
              <a:rPr lang="fr-FR" sz="1600" b="1" dirty="0" smtClean="0"/>
              <a:t>Produits </a:t>
            </a:r>
            <a:r>
              <a:rPr lang="fr-FR" sz="1600" b="1" dirty="0"/>
              <a:t>de lutte contre les nuisibles </a:t>
            </a:r>
            <a:r>
              <a:rPr lang="fr-FR" sz="1600" dirty="0"/>
              <a:t>(</a:t>
            </a:r>
            <a:r>
              <a:rPr lang="fr-FR" sz="1600" dirty="0" err="1"/>
              <a:t>rodenticides</a:t>
            </a:r>
            <a:r>
              <a:rPr lang="fr-FR" sz="1600" dirty="0"/>
              <a:t>, insecticides, répulsifs. . . </a:t>
            </a:r>
            <a:r>
              <a:rPr lang="fr-FR" sz="1600" dirty="0" smtClean="0"/>
              <a:t>)</a:t>
            </a:r>
          </a:p>
          <a:p>
            <a:pPr lvl="1" indent="-377825" algn="just">
              <a:buClr>
                <a:schemeClr val="accent6"/>
              </a:buClr>
              <a:buFont typeface="Wingdings" charset="0"/>
              <a:buChar char="à"/>
            </a:pPr>
            <a:r>
              <a:rPr lang="fr-FR" sz="1600" b="1" dirty="0" smtClean="0"/>
              <a:t>Autres </a:t>
            </a:r>
            <a:r>
              <a:rPr lang="fr-FR" sz="1600" b="1" dirty="0"/>
              <a:t>produits biocides </a:t>
            </a:r>
            <a:r>
              <a:rPr lang="fr-FR" sz="1600" dirty="0"/>
              <a:t>(fluides utilisés pour l’embaumement, produits anti-salissures) </a:t>
            </a:r>
          </a:p>
          <a:p>
            <a:pPr marL="0" indent="0" algn="just">
              <a:buNone/>
            </a:pPr>
            <a:endParaRPr lang="fr-FR" sz="900" dirty="0" smtClean="0"/>
          </a:p>
          <a:p>
            <a:pPr algn="just"/>
            <a:r>
              <a:rPr lang="fr-FR" sz="1800" b="1" dirty="0" smtClean="0"/>
              <a:t>Distinction règlementaire </a:t>
            </a:r>
            <a:r>
              <a:rPr lang="fr-FR" sz="1800" dirty="0" smtClean="0"/>
              <a:t>avec les </a:t>
            </a:r>
            <a:r>
              <a:rPr lang="fr-FR" sz="1800" b="1" dirty="0" smtClean="0"/>
              <a:t>pesticides</a:t>
            </a:r>
          </a:p>
        </p:txBody>
      </p:sp>
      <p:sp>
        <p:nvSpPr>
          <p:cNvPr id="15" name="Triangle rectangle 14"/>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a:t>
            </a:fld>
            <a:endParaRPr lang="fr-FR" sz="1600" dirty="0">
              <a:solidFill>
                <a:schemeClr val="bg1"/>
              </a:solidFill>
            </a:endParaRPr>
          </a:p>
        </p:txBody>
      </p:sp>
    </p:spTree>
    <p:extLst>
      <p:ext uri="{BB962C8B-B14F-4D97-AF65-F5344CB8AC3E}">
        <p14:creationId xmlns:p14="http://schemas.microsoft.com/office/powerpoint/2010/main" val="30561349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20</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20</a:t>
            </a:fld>
            <a:endParaRPr lang="fr-FR" sz="1600" dirty="0">
              <a:solidFill>
                <a:schemeClr val="bg1"/>
              </a:solidFill>
            </a:endParaRPr>
          </a:p>
        </p:txBody>
      </p:sp>
      <p:sp>
        <p:nvSpPr>
          <p:cNvPr id="31" name="Titre 11"/>
          <p:cNvSpPr>
            <a:spLocks noGrp="1"/>
          </p:cNvSpPr>
          <p:nvPr>
            <p:ph type="title"/>
          </p:nvPr>
        </p:nvSpPr>
        <p:spPr>
          <a:xfrm>
            <a:off x="457200" y="74970"/>
            <a:ext cx="8229600" cy="529744"/>
          </a:xfrm>
          <a:noFill/>
        </p:spPr>
        <p:txBody>
          <a:bodyPr>
            <a:normAutofit fontScale="90000"/>
          </a:bodyPr>
          <a:lstStyle/>
          <a:p>
            <a:r>
              <a:rPr lang="fr-FR" cap="small" dirty="0" smtClean="0"/>
              <a:t>Campagnes d’</a:t>
            </a:r>
            <a:r>
              <a:rPr lang="fr-FR" cap="small" dirty="0"/>
              <a:t>é</a:t>
            </a:r>
            <a:r>
              <a:rPr lang="fr-FR" cap="small" dirty="0" smtClean="0"/>
              <a:t>chantillonnage</a:t>
            </a:r>
            <a:endParaRPr lang="fr-FR" cap="small" dirty="0"/>
          </a:p>
        </p:txBody>
      </p:sp>
      <p:sp>
        <p:nvSpPr>
          <p:cNvPr id="23" name="Rectangle 2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Triangle rectangle 23"/>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Triangle rectangle 24"/>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20</a:t>
            </a:fld>
            <a:endParaRPr lang="fr-FR" sz="1600" dirty="0">
              <a:solidFill>
                <a:schemeClr val="bg1"/>
              </a:solidFill>
            </a:endParaRPr>
          </a:p>
        </p:txBody>
      </p:sp>
      <p:sp>
        <p:nvSpPr>
          <p:cNvPr id="27" name="Rectangle 26"/>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8" name="Grouper 27"/>
          <p:cNvGrpSpPr/>
          <p:nvPr/>
        </p:nvGrpSpPr>
        <p:grpSpPr>
          <a:xfrm>
            <a:off x="7372368" y="846747"/>
            <a:ext cx="1590349" cy="1244621"/>
            <a:chOff x="7129869" y="2099520"/>
            <a:chExt cx="1590349" cy="1244621"/>
          </a:xfrm>
        </p:grpSpPr>
        <p:pic>
          <p:nvPicPr>
            <p:cNvPr id="29" name="Image 28"/>
            <p:cNvPicPr>
              <a:picLocks noChangeAspect="1"/>
            </p:cNvPicPr>
            <p:nvPr/>
          </p:nvPicPr>
          <p:blipFill rotWithShape="1">
            <a:blip r:embed="rId5" cstate="print">
              <a:clrChange>
                <a:clrFrom>
                  <a:srgbClr val="A7DFE6"/>
                </a:clrFrom>
                <a:clrTo>
                  <a:srgbClr val="A7DFE6">
                    <a:alpha val="0"/>
                  </a:srgbClr>
                </a:clrTo>
              </a:clrChange>
              <a:extLst>
                <a:ext uri="{28A0092B-C50C-407E-A947-70E740481C1C}">
                  <a14:useLocalDpi xmlns:a14="http://schemas.microsoft.com/office/drawing/2010/main"/>
                </a:ext>
              </a:extLst>
            </a:blip>
            <a:srcRect/>
            <a:stretch/>
          </p:blipFill>
          <p:spPr>
            <a:xfrm>
              <a:off x="7129869" y="2099520"/>
              <a:ext cx="1590349" cy="1244621"/>
            </a:xfrm>
            <a:prstGeom prst="rect">
              <a:avLst/>
            </a:prstGeom>
          </p:spPr>
        </p:pic>
        <p:sp>
          <p:nvSpPr>
            <p:cNvPr id="30" name="Ellipse 29"/>
            <p:cNvSpPr/>
            <p:nvPr/>
          </p:nvSpPr>
          <p:spPr>
            <a:xfrm>
              <a:off x="8269413" y="3097616"/>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ZoneTexte 31"/>
            <p:cNvSpPr txBox="1"/>
            <p:nvPr/>
          </p:nvSpPr>
          <p:spPr>
            <a:xfrm>
              <a:off x="7758172" y="2554529"/>
              <a:ext cx="751905" cy="338554"/>
            </a:xfrm>
            <a:prstGeom prst="rect">
              <a:avLst/>
            </a:prstGeom>
            <a:noFill/>
          </p:spPr>
          <p:txBody>
            <a:bodyPr wrap="square" rtlCol="0">
              <a:spAutoFit/>
            </a:bodyPr>
            <a:lstStyle/>
            <a:p>
              <a:r>
                <a:rPr lang="fr-FR" sz="1600" dirty="0" smtClean="0"/>
                <a:t>PARIS</a:t>
              </a:r>
              <a:endParaRPr lang="fr-FR" sz="1600" dirty="0"/>
            </a:p>
          </p:txBody>
        </p:sp>
      </p:grpSp>
      <p:sp>
        <p:nvSpPr>
          <p:cNvPr id="33" name="Ellipse 32"/>
          <p:cNvSpPr/>
          <p:nvPr/>
        </p:nvSpPr>
        <p:spPr>
          <a:xfrm>
            <a:off x="7372368" y="846747"/>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space réservé du contenu 12"/>
          <p:cNvSpPr>
            <a:spLocks noGrp="1"/>
          </p:cNvSpPr>
          <p:nvPr>
            <p:ph idx="1"/>
          </p:nvPr>
        </p:nvSpPr>
        <p:spPr>
          <a:xfrm>
            <a:off x="47043" y="980873"/>
            <a:ext cx="7402087" cy="863970"/>
          </a:xfrm>
        </p:spPr>
        <p:txBody>
          <a:bodyPr>
            <a:normAutofit fontScale="62500" lnSpcReduction="20000"/>
          </a:bodyPr>
          <a:lstStyle/>
          <a:p>
            <a:pPr marL="0" indent="0" algn="ctr">
              <a:buNone/>
            </a:pPr>
            <a:r>
              <a:rPr lang="fr-FR" sz="5100" cap="small" dirty="0" smtClean="0"/>
              <a:t>Eaux de surface</a:t>
            </a:r>
          </a:p>
          <a:p>
            <a:pPr marL="0" indent="0" algn="ctr">
              <a:buNone/>
            </a:pPr>
            <a:r>
              <a:rPr lang="fr-FR" sz="3600" cap="small" dirty="0" smtClean="0"/>
              <a:t>Concentrations &lt; 15 </a:t>
            </a:r>
            <a:r>
              <a:rPr lang="fr-FR" sz="3600" cap="small" dirty="0" err="1" smtClean="0"/>
              <a:t>ng</a:t>
            </a:r>
            <a:r>
              <a:rPr lang="fr-FR" sz="3600" cap="small" dirty="0" smtClean="0"/>
              <a:t>/L</a:t>
            </a:r>
          </a:p>
        </p:txBody>
      </p:sp>
      <p:pic>
        <p:nvPicPr>
          <p:cNvPr id="35" name="Image 34" descr="ecusson-de-bras-gendarmerie-fluvial-plastifie.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921" y="696382"/>
            <a:ext cx="1560500" cy="1560500"/>
          </a:xfrm>
          <a:prstGeom prst="rect">
            <a:avLst/>
          </a:prstGeom>
        </p:spPr>
      </p:pic>
      <p:pic>
        <p:nvPicPr>
          <p:cNvPr id="36" name="Image 35" descr="Préfecture-de-police-Pari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7444" y="846747"/>
            <a:ext cx="1572701" cy="1572701"/>
          </a:xfrm>
          <a:prstGeom prst="rect">
            <a:avLst/>
          </a:prstGeom>
        </p:spPr>
      </p:pic>
      <p:graphicFrame>
        <p:nvGraphicFramePr>
          <p:cNvPr id="50" name="Graphique 49"/>
          <p:cNvGraphicFramePr>
            <a:graphicFrameLocks/>
          </p:cNvGraphicFramePr>
          <p:nvPr>
            <p:extLst>
              <p:ext uri="{D42A27DB-BD31-4B8C-83A1-F6EECF244321}">
                <p14:modId xmlns:p14="http://schemas.microsoft.com/office/powerpoint/2010/main" val="1473465911"/>
              </p:ext>
            </p:extLst>
          </p:nvPr>
        </p:nvGraphicFramePr>
        <p:xfrm>
          <a:off x="-1" y="2095437"/>
          <a:ext cx="9129889" cy="4162418"/>
        </p:xfrm>
        <a:graphic>
          <a:graphicData uri="http://schemas.openxmlformats.org/drawingml/2006/chart">
            <c:chart xmlns:c="http://schemas.openxmlformats.org/drawingml/2006/chart" xmlns:r="http://schemas.openxmlformats.org/officeDocument/2006/relationships" r:id="rId8"/>
          </a:graphicData>
        </a:graphic>
      </p:graphicFrame>
      <p:grpSp>
        <p:nvGrpSpPr>
          <p:cNvPr id="51" name="Grouper 50"/>
          <p:cNvGrpSpPr/>
          <p:nvPr/>
        </p:nvGrpSpPr>
        <p:grpSpPr>
          <a:xfrm>
            <a:off x="1464357" y="2175332"/>
            <a:ext cx="6826954" cy="2592001"/>
            <a:chOff x="1461912" y="78207"/>
            <a:chExt cx="6826954" cy="2592000"/>
          </a:xfrm>
        </p:grpSpPr>
        <p:cxnSp>
          <p:nvCxnSpPr>
            <p:cNvPr id="52" name="Connecteur droit 51"/>
            <p:cNvCxnSpPr/>
            <p:nvPr/>
          </p:nvCxnSpPr>
          <p:spPr>
            <a:xfrm>
              <a:off x="4185357"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a:off x="2150534"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a:off x="2827867"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a:off x="3505201"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6" name="Connecteur droit 55"/>
            <p:cNvCxnSpPr/>
            <p:nvPr/>
          </p:nvCxnSpPr>
          <p:spPr>
            <a:xfrm>
              <a:off x="5554133"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a:off x="4876801"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a:off x="1461912"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a:off x="6242755"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6920088"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Connecteur droit 60"/>
            <p:cNvCxnSpPr/>
            <p:nvPr/>
          </p:nvCxnSpPr>
          <p:spPr>
            <a:xfrm>
              <a:off x="7614453"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a:off x="8288866" y="78207"/>
              <a:ext cx="0" cy="2592000"/>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grpSp>
      <p:sp>
        <p:nvSpPr>
          <p:cNvPr id="63" name="Rectangle 62"/>
          <p:cNvSpPr/>
          <p:nvPr/>
        </p:nvSpPr>
        <p:spPr>
          <a:xfrm>
            <a:off x="5517444" y="4374445"/>
            <a:ext cx="716844" cy="116873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 name="Grouper 8"/>
          <p:cNvGrpSpPr/>
          <p:nvPr/>
        </p:nvGrpSpPr>
        <p:grpSpPr>
          <a:xfrm>
            <a:off x="2152979" y="2329943"/>
            <a:ext cx="4769554" cy="2338012"/>
            <a:chOff x="2152979" y="2329943"/>
            <a:chExt cx="4769554" cy="2338012"/>
          </a:xfrm>
        </p:grpSpPr>
        <p:cxnSp>
          <p:nvCxnSpPr>
            <p:cNvPr id="8" name="Connecteur droit 7"/>
            <p:cNvCxnSpPr/>
            <p:nvPr/>
          </p:nvCxnSpPr>
          <p:spPr>
            <a:xfrm>
              <a:off x="4217136" y="3330221"/>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a:off x="2830312" y="3821288"/>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3507646" y="2331960"/>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nvCxnSpPr>
          <p:spPr>
            <a:xfrm>
              <a:off x="2152979" y="4064000"/>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p:nvCxnSpPr>
          <p:spPr>
            <a:xfrm>
              <a:off x="4908579" y="3256844"/>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a:off x="5556578" y="4667955"/>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a:off x="6274534" y="2329943"/>
              <a:ext cx="647999" cy="0"/>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5" name="Grouper 14"/>
          <p:cNvGrpSpPr/>
          <p:nvPr/>
        </p:nvGrpSpPr>
        <p:grpSpPr>
          <a:xfrm>
            <a:off x="1150811" y="5837687"/>
            <a:ext cx="991422" cy="307777"/>
            <a:chOff x="1150811" y="5837687"/>
            <a:chExt cx="991422" cy="307777"/>
          </a:xfrm>
        </p:grpSpPr>
        <p:cxnSp>
          <p:nvCxnSpPr>
            <p:cNvPr id="70" name="Connecteur droit 69"/>
            <p:cNvCxnSpPr/>
            <p:nvPr/>
          </p:nvCxnSpPr>
          <p:spPr>
            <a:xfrm>
              <a:off x="1150811" y="5991576"/>
              <a:ext cx="252000" cy="0"/>
            </a:xfrm>
            <a:prstGeom prst="line">
              <a:avLst/>
            </a:prstGeom>
            <a:ln w="1905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388700" y="5837687"/>
              <a:ext cx="753533" cy="307777"/>
            </a:xfrm>
            <a:prstGeom prst="rect">
              <a:avLst/>
            </a:prstGeom>
            <a:noFill/>
          </p:spPr>
          <p:txBody>
            <a:bodyPr wrap="square" rtlCol="0">
              <a:spAutoFit/>
            </a:bodyPr>
            <a:lstStyle/>
            <a:p>
              <a:r>
                <a:rPr lang="fr-FR" sz="1400" dirty="0" smtClean="0"/>
                <a:t>PNEC</a:t>
              </a:r>
              <a:endParaRPr lang="fr-FR" sz="1400" dirty="0"/>
            </a:p>
          </p:txBody>
        </p:sp>
      </p:grpSp>
      <p:grpSp>
        <p:nvGrpSpPr>
          <p:cNvPr id="71" name="Grouper 70"/>
          <p:cNvGrpSpPr/>
          <p:nvPr/>
        </p:nvGrpSpPr>
        <p:grpSpPr>
          <a:xfrm>
            <a:off x="621226" y="4940023"/>
            <a:ext cx="8517319" cy="461365"/>
            <a:chOff x="621226" y="4940023"/>
            <a:chExt cx="8517319" cy="461365"/>
          </a:xfrm>
        </p:grpSpPr>
        <p:sp>
          <p:nvSpPr>
            <p:cNvPr id="72" name="Rectangle 71"/>
            <p:cNvSpPr/>
            <p:nvPr/>
          </p:nvSpPr>
          <p:spPr>
            <a:xfrm rot="2783945">
              <a:off x="992469" y="4568780"/>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Rectangle 72"/>
            <p:cNvSpPr/>
            <p:nvPr/>
          </p:nvSpPr>
          <p:spPr>
            <a:xfrm rot="2783945">
              <a:off x="1645253" y="4582892"/>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Rectangle 73"/>
            <p:cNvSpPr/>
            <p:nvPr/>
          </p:nvSpPr>
          <p:spPr>
            <a:xfrm rot="2783945">
              <a:off x="3025321" y="4568780"/>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p:cNvSpPr/>
            <p:nvPr/>
          </p:nvSpPr>
          <p:spPr>
            <a:xfrm rot="2783945">
              <a:off x="4972024" y="4684098"/>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Rectangle 75"/>
            <p:cNvSpPr/>
            <p:nvPr/>
          </p:nvSpPr>
          <p:spPr>
            <a:xfrm rot="2783945">
              <a:off x="5660646" y="4684097"/>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Rectangle 76"/>
            <p:cNvSpPr/>
            <p:nvPr/>
          </p:nvSpPr>
          <p:spPr>
            <a:xfrm rot="2783945">
              <a:off x="6349268" y="4698207"/>
              <a:ext cx="287626" cy="10301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Rectangle 77"/>
            <p:cNvSpPr/>
            <p:nvPr/>
          </p:nvSpPr>
          <p:spPr>
            <a:xfrm rot="2783945">
              <a:off x="7633543" y="4650844"/>
              <a:ext cx="287999" cy="12130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Rectangle 78"/>
            <p:cNvSpPr/>
            <p:nvPr/>
          </p:nvSpPr>
          <p:spPr>
            <a:xfrm rot="2783945">
              <a:off x="8388001" y="4611074"/>
              <a:ext cx="287999" cy="12130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6" name="ZoneTexte 15"/>
          <p:cNvSpPr txBox="1"/>
          <p:nvPr/>
        </p:nvSpPr>
        <p:spPr>
          <a:xfrm>
            <a:off x="1170567" y="2693222"/>
            <a:ext cx="2102556" cy="369332"/>
          </a:xfrm>
          <a:prstGeom prst="rect">
            <a:avLst/>
          </a:prstGeom>
          <a:solidFill>
            <a:srgbClr val="FFFFFF"/>
          </a:solidFill>
          <a:ln>
            <a:solidFill>
              <a:srgbClr val="FF0000"/>
            </a:solidFill>
          </a:ln>
        </p:spPr>
        <p:txBody>
          <a:bodyPr wrap="square" rtlCol="0">
            <a:spAutoFit/>
          </a:bodyPr>
          <a:lstStyle/>
          <a:p>
            <a:pPr algn="ctr"/>
            <a:r>
              <a:rPr lang="fr-FR" b="1" dirty="0" smtClean="0"/>
              <a:t>Aval &gt; Amont</a:t>
            </a:r>
            <a:endParaRPr lang="fr-FR" b="1" dirty="0"/>
          </a:p>
        </p:txBody>
      </p:sp>
      <p:sp>
        <p:nvSpPr>
          <p:cNvPr id="2" name="Ellipse 1"/>
          <p:cNvSpPr/>
          <p:nvPr/>
        </p:nvSpPr>
        <p:spPr>
          <a:xfrm>
            <a:off x="1596685" y="4693678"/>
            <a:ext cx="72000" cy="7200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Ellipse 79"/>
          <p:cNvSpPr/>
          <p:nvPr/>
        </p:nvSpPr>
        <p:spPr>
          <a:xfrm>
            <a:off x="2960262" y="4693224"/>
            <a:ext cx="72000" cy="7200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0127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21</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21</a:t>
            </a:fld>
            <a:endParaRPr lang="fr-FR" sz="1600" dirty="0">
              <a:solidFill>
                <a:schemeClr val="bg1"/>
              </a:solidFill>
            </a:endParaRPr>
          </a:p>
        </p:txBody>
      </p:sp>
      <p:grpSp>
        <p:nvGrpSpPr>
          <p:cNvPr id="13" name="Grouper 12"/>
          <p:cNvGrpSpPr/>
          <p:nvPr/>
        </p:nvGrpSpPr>
        <p:grpSpPr>
          <a:xfrm>
            <a:off x="0" y="6253786"/>
            <a:ext cx="9180000" cy="623422"/>
            <a:chOff x="0" y="6253786"/>
            <a:chExt cx="9180000" cy="623422"/>
          </a:xfrm>
        </p:grpSpPr>
        <p:sp>
          <p:nvSpPr>
            <p:cNvPr id="16" name="Rectangle 15"/>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riangle rectangle 16"/>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21</a:t>
              </a:fld>
              <a:endParaRPr lang="fr-FR" sz="1600" dirty="0">
                <a:solidFill>
                  <a:schemeClr val="bg1"/>
                </a:solidFill>
              </a:endParaRPr>
            </a:p>
          </p:txBody>
        </p:sp>
      </p:grpSp>
      <p:sp>
        <p:nvSpPr>
          <p:cNvPr id="15" name="Titre 11"/>
          <p:cNvSpPr>
            <a:spLocks noGrp="1"/>
          </p:cNvSpPr>
          <p:nvPr>
            <p:ph type="title"/>
          </p:nvPr>
        </p:nvSpPr>
        <p:spPr>
          <a:xfrm>
            <a:off x="457200" y="74970"/>
            <a:ext cx="8229600" cy="529744"/>
          </a:xfrm>
        </p:spPr>
        <p:txBody>
          <a:bodyPr>
            <a:normAutofit fontScale="90000"/>
          </a:bodyPr>
          <a:lstStyle/>
          <a:p>
            <a:r>
              <a:rPr lang="fr-FR" cap="small" dirty="0" smtClean="0"/>
              <a:t>Campagnes d’</a:t>
            </a:r>
            <a:r>
              <a:rPr lang="fr-FR" cap="small" dirty="0"/>
              <a:t>é</a:t>
            </a:r>
            <a:r>
              <a:rPr lang="fr-FR" cap="small" dirty="0" smtClean="0"/>
              <a:t>chantillonnage</a:t>
            </a:r>
            <a:endParaRPr lang="fr-FR" cap="small" dirty="0"/>
          </a:p>
        </p:txBody>
      </p:sp>
      <p:grpSp>
        <p:nvGrpSpPr>
          <p:cNvPr id="21" name="Grouper 20"/>
          <p:cNvGrpSpPr/>
          <p:nvPr/>
        </p:nvGrpSpPr>
        <p:grpSpPr>
          <a:xfrm>
            <a:off x="7372368" y="846747"/>
            <a:ext cx="1590349" cy="1244621"/>
            <a:chOff x="7129869" y="2099520"/>
            <a:chExt cx="1590349" cy="1244621"/>
          </a:xfrm>
        </p:grpSpPr>
        <p:pic>
          <p:nvPicPr>
            <p:cNvPr id="22" name="Image 21"/>
            <p:cNvPicPr>
              <a:picLocks noChangeAspect="1"/>
            </p:cNvPicPr>
            <p:nvPr/>
          </p:nvPicPr>
          <p:blipFill rotWithShape="1">
            <a:blip r:embed="rId5" cstate="print">
              <a:clrChange>
                <a:clrFrom>
                  <a:srgbClr val="A7DFE6"/>
                </a:clrFrom>
                <a:clrTo>
                  <a:srgbClr val="A7DFE6">
                    <a:alpha val="0"/>
                  </a:srgbClr>
                </a:clrTo>
              </a:clrChange>
              <a:extLst>
                <a:ext uri="{28A0092B-C50C-407E-A947-70E740481C1C}">
                  <a14:useLocalDpi xmlns:a14="http://schemas.microsoft.com/office/drawing/2010/main"/>
                </a:ext>
              </a:extLst>
            </a:blip>
            <a:srcRect/>
            <a:stretch/>
          </p:blipFill>
          <p:spPr>
            <a:xfrm>
              <a:off x="7129869" y="2099520"/>
              <a:ext cx="1590349" cy="1244621"/>
            </a:xfrm>
            <a:prstGeom prst="rect">
              <a:avLst/>
            </a:prstGeom>
          </p:spPr>
        </p:pic>
        <p:sp>
          <p:nvSpPr>
            <p:cNvPr id="23" name="Ellipse 22"/>
            <p:cNvSpPr/>
            <p:nvPr/>
          </p:nvSpPr>
          <p:spPr>
            <a:xfrm>
              <a:off x="8269413" y="3097616"/>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7758172" y="2554529"/>
              <a:ext cx="751905" cy="338554"/>
            </a:xfrm>
            <a:prstGeom prst="rect">
              <a:avLst/>
            </a:prstGeom>
            <a:noFill/>
          </p:spPr>
          <p:txBody>
            <a:bodyPr wrap="square" rtlCol="0">
              <a:spAutoFit/>
            </a:bodyPr>
            <a:lstStyle/>
            <a:p>
              <a:r>
                <a:rPr lang="fr-FR" sz="1600" dirty="0" smtClean="0"/>
                <a:t>PARIS</a:t>
              </a:r>
              <a:endParaRPr lang="fr-FR" sz="1600" dirty="0"/>
            </a:p>
          </p:txBody>
        </p:sp>
      </p:grpSp>
      <p:sp>
        <p:nvSpPr>
          <p:cNvPr id="25" name="Ellipse 24"/>
          <p:cNvSpPr/>
          <p:nvPr/>
        </p:nvSpPr>
        <p:spPr>
          <a:xfrm>
            <a:off x="7372368" y="846747"/>
            <a:ext cx="179997" cy="179997"/>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Préfecture-de-police-Pari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7444" y="846747"/>
            <a:ext cx="1572701" cy="1572701"/>
          </a:xfrm>
          <a:prstGeom prst="rect">
            <a:avLst/>
          </a:prstGeom>
        </p:spPr>
      </p:pic>
      <p:sp>
        <p:nvSpPr>
          <p:cNvPr id="27" name="Espace réservé du contenu 12"/>
          <p:cNvSpPr txBox="1">
            <a:spLocks/>
          </p:cNvSpPr>
          <p:nvPr/>
        </p:nvSpPr>
        <p:spPr>
          <a:xfrm>
            <a:off x="47043" y="980873"/>
            <a:ext cx="7402087" cy="86397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5100" cap="small" dirty="0" smtClean="0"/>
              <a:t>Eaux de surface</a:t>
            </a:r>
          </a:p>
          <a:p>
            <a:pPr marL="0" indent="0" algn="ctr">
              <a:buFont typeface="Arial"/>
              <a:buNone/>
            </a:pPr>
            <a:r>
              <a:rPr lang="fr-FR" sz="3600" cap="small" dirty="0" smtClean="0"/>
              <a:t>Concentrations &gt; 15 </a:t>
            </a:r>
            <a:r>
              <a:rPr lang="fr-FR" sz="3600" cap="small" dirty="0" err="1" smtClean="0"/>
              <a:t>ng</a:t>
            </a:r>
            <a:r>
              <a:rPr lang="fr-FR" sz="3600" cap="small" dirty="0" smtClean="0"/>
              <a:t>/L</a:t>
            </a:r>
          </a:p>
        </p:txBody>
      </p:sp>
      <p:pic>
        <p:nvPicPr>
          <p:cNvPr id="28" name="Image 27" descr="ecusson-de-bras-gendarmerie-fluvial-plastifi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921" y="696382"/>
            <a:ext cx="1560500" cy="1560500"/>
          </a:xfrm>
          <a:prstGeom prst="rect">
            <a:avLst/>
          </a:prstGeom>
        </p:spPr>
      </p:pic>
      <p:cxnSp>
        <p:nvCxnSpPr>
          <p:cNvPr id="30" name="Connecteur droit 29"/>
          <p:cNvCxnSpPr/>
          <p:nvPr/>
        </p:nvCxnSpPr>
        <p:spPr>
          <a:xfrm>
            <a:off x="4118354" y="4360333"/>
            <a:ext cx="1619990" cy="0"/>
          </a:xfrm>
          <a:prstGeom prst="line">
            <a:avLst/>
          </a:prstGeom>
          <a:ln w="1905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2503305" y="2133701"/>
            <a:ext cx="0" cy="3312001"/>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a:off x="4123260" y="2133701"/>
            <a:ext cx="0" cy="3312001"/>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5736894" y="2133701"/>
            <a:ext cx="0" cy="3312001"/>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a:off x="7358257" y="2133701"/>
            <a:ext cx="0" cy="3312001"/>
          </a:xfrm>
          <a:prstGeom prst="line">
            <a:avLst/>
          </a:prstGeom>
          <a:ln w="6350" cmpd="sng">
            <a:solidFill>
              <a:schemeClr val="tx1">
                <a:lumMod val="85000"/>
                <a:lumOff val="15000"/>
              </a:schemeClr>
            </a:solidFill>
            <a:prstDash val="dot"/>
          </a:ln>
          <a:effectLst/>
        </p:spPr>
        <p:style>
          <a:lnRef idx="2">
            <a:schemeClr val="accent1"/>
          </a:lnRef>
          <a:fillRef idx="0">
            <a:schemeClr val="accent1"/>
          </a:fillRef>
          <a:effectRef idx="1">
            <a:schemeClr val="accent1"/>
          </a:effectRef>
          <a:fontRef idx="minor">
            <a:schemeClr val="tx1"/>
          </a:fontRef>
        </p:style>
      </p:cxnSp>
      <p:grpSp>
        <p:nvGrpSpPr>
          <p:cNvPr id="35" name="Grouper 34"/>
          <p:cNvGrpSpPr/>
          <p:nvPr/>
        </p:nvGrpSpPr>
        <p:grpSpPr>
          <a:xfrm>
            <a:off x="1150811" y="5837687"/>
            <a:ext cx="991422" cy="307777"/>
            <a:chOff x="1150811" y="5837687"/>
            <a:chExt cx="991422" cy="307777"/>
          </a:xfrm>
        </p:grpSpPr>
        <p:cxnSp>
          <p:nvCxnSpPr>
            <p:cNvPr id="36" name="Connecteur droit 35"/>
            <p:cNvCxnSpPr/>
            <p:nvPr/>
          </p:nvCxnSpPr>
          <p:spPr>
            <a:xfrm>
              <a:off x="1150811" y="5991576"/>
              <a:ext cx="252000" cy="0"/>
            </a:xfrm>
            <a:prstGeom prst="line">
              <a:avLst/>
            </a:prstGeom>
            <a:ln w="1905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ZoneTexte 36"/>
            <p:cNvSpPr txBox="1"/>
            <p:nvPr/>
          </p:nvSpPr>
          <p:spPr>
            <a:xfrm>
              <a:off x="1388700" y="5837687"/>
              <a:ext cx="753533" cy="307777"/>
            </a:xfrm>
            <a:prstGeom prst="rect">
              <a:avLst/>
            </a:prstGeom>
            <a:noFill/>
          </p:spPr>
          <p:txBody>
            <a:bodyPr wrap="square" rtlCol="0">
              <a:spAutoFit/>
            </a:bodyPr>
            <a:lstStyle/>
            <a:p>
              <a:r>
                <a:rPr lang="fr-FR" sz="1400" dirty="0" smtClean="0"/>
                <a:t>PNEC</a:t>
              </a:r>
              <a:endParaRPr lang="fr-FR" sz="1400" dirty="0"/>
            </a:p>
          </p:txBody>
        </p:sp>
      </p:grpSp>
      <p:grpSp>
        <p:nvGrpSpPr>
          <p:cNvPr id="9" name="Grouper 8"/>
          <p:cNvGrpSpPr/>
          <p:nvPr/>
        </p:nvGrpSpPr>
        <p:grpSpPr>
          <a:xfrm>
            <a:off x="0" y="2082852"/>
            <a:ext cx="9144000" cy="4162418"/>
            <a:chOff x="0" y="2091368"/>
            <a:chExt cx="9144000" cy="4162418"/>
          </a:xfrm>
        </p:grpSpPr>
        <p:graphicFrame>
          <p:nvGraphicFramePr>
            <p:cNvPr id="29" name="Graphique 28"/>
            <p:cNvGraphicFramePr>
              <a:graphicFrameLocks/>
            </p:cNvGraphicFramePr>
            <p:nvPr>
              <p:extLst>
                <p:ext uri="{D42A27DB-BD31-4B8C-83A1-F6EECF244321}">
                  <p14:modId xmlns:p14="http://schemas.microsoft.com/office/powerpoint/2010/main" val="1336096678"/>
                </p:ext>
              </p:extLst>
            </p:nvPr>
          </p:nvGraphicFramePr>
          <p:xfrm>
            <a:off x="0" y="2091368"/>
            <a:ext cx="9144000" cy="4162418"/>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r 7"/>
            <p:cNvGrpSpPr/>
            <p:nvPr/>
          </p:nvGrpSpPr>
          <p:grpSpPr>
            <a:xfrm>
              <a:off x="1112306" y="5473466"/>
              <a:ext cx="7861344" cy="321888"/>
              <a:chOff x="1112306" y="5473466"/>
              <a:chExt cx="7861344" cy="321888"/>
            </a:xfrm>
          </p:grpSpPr>
          <p:sp>
            <p:nvSpPr>
              <p:cNvPr id="3" name="ZoneTexte 2"/>
              <p:cNvSpPr txBox="1"/>
              <p:nvPr/>
            </p:nvSpPr>
            <p:spPr>
              <a:xfrm>
                <a:off x="1112306" y="5487577"/>
                <a:ext cx="1199444" cy="307777"/>
              </a:xfrm>
              <a:prstGeom prst="rect">
                <a:avLst/>
              </a:prstGeom>
              <a:solidFill>
                <a:schemeClr val="bg1"/>
              </a:solidFill>
            </p:spPr>
            <p:txBody>
              <a:bodyPr wrap="square" rtlCol="0">
                <a:spAutoFit/>
              </a:bodyPr>
              <a:lstStyle/>
              <a:p>
                <a:pPr algn="ctr"/>
                <a:r>
                  <a:rPr lang="fr-FR" sz="1400" dirty="0" smtClean="0"/>
                  <a:t>MIT</a:t>
                </a:r>
                <a:endParaRPr lang="fr-FR" sz="1400" dirty="0"/>
              </a:p>
            </p:txBody>
          </p:sp>
          <p:sp>
            <p:nvSpPr>
              <p:cNvPr id="40" name="ZoneTexte 39"/>
              <p:cNvSpPr txBox="1"/>
              <p:nvPr/>
            </p:nvSpPr>
            <p:spPr>
              <a:xfrm>
                <a:off x="2354083" y="5473466"/>
                <a:ext cx="1806604" cy="307777"/>
              </a:xfrm>
              <a:prstGeom prst="rect">
                <a:avLst/>
              </a:prstGeom>
              <a:solidFill>
                <a:schemeClr val="bg1"/>
              </a:solidFill>
            </p:spPr>
            <p:txBody>
              <a:bodyPr wrap="square" rtlCol="0">
                <a:spAutoFit/>
              </a:bodyPr>
              <a:lstStyle/>
              <a:p>
                <a:pPr algn="ctr"/>
                <a:r>
                  <a:rPr lang="fr-FR" sz="1400" dirty="0" err="1" smtClean="0"/>
                  <a:t>Tébuconazole</a:t>
                </a:r>
                <a:endParaRPr lang="fr-FR" sz="1400" dirty="0"/>
              </a:p>
            </p:txBody>
          </p:sp>
          <p:sp>
            <p:nvSpPr>
              <p:cNvPr id="41" name="ZoneTexte 40"/>
              <p:cNvSpPr txBox="1"/>
              <p:nvPr/>
            </p:nvSpPr>
            <p:spPr>
              <a:xfrm>
                <a:off x="4151482" y="5487577"/>
                <a:ext cx="1557190" cy="306288"/>
              </a:xfrm>
              <a:prstGeom prst="rect">
                <a:avLst/>
              </a:prstGeom>
              <a:solidFill>
                <a:schemeClr val="bg1"/>
              </a:solidFill>
            </p:spPr>
            <p:txBody>
              <a:bodyPr wrap="square" rtlCol="0">
                <a:spAutoFit/>
              </a:bodyPr>
              <a:lstStyle/>
              <a:p>
                <a:pPr algn="ctr"/>
                <a:r>
                  <a:rPr lang="fr-FR" sz="1400" dirty="0" smtClean="0"/>
                  <a:t>BZK C12</a:t>
                </a:r>
                <a:endParaRPr lang="fr-FR" sz="1400" dirty="0"/>
              </a:p>
            </p:txBody>
          </p:sp>
          <p:sp>
            <p:nvSpPr>
              <p:cNvPr id="42" name="ZoneTexte 41"/>
              <p:cNvSpPr txBox="1"/>
              <p:nvPr/>
            </p:nvSpPr>
            <p:spPr>
              <a:xfrm>
                <a:off x="5774605" y="5473466"/>
                <a:ext cx="1557190" cy="306288"/>
              </a:xfrm>
              <a:prstGeom prst="rect">
                <a:avLst/>
              </a:prstGeom>
              <a:solidFill>
                <a:schemeClr val="bg1"/>
              </a:solidFill>
            </p:spPr>
            <p:txBody>
              <a:bodyPr wrap="square" rtlCol="0">
                <a:spAutoFit/>
              </a:bodyPr>
              <a:lstStyle/>
              <a:p>
                <a:pPr algn="ctr"/>
                <a:r>
                  <a:rPr lang="fr-FR" sz="1400" dirty="0" smtClean="0"/>
                  <a:t>BZK C14</a:t>
                </a:r>
                <a:endParaRPr lang="fr-FR" sz="1400" dirty="0"/>
              </a:p>
            </p:txBody>
          </p:sp>
          <p:sp>
            <p:nvSpPr>
              <p:cNvPr id="43" name="ZoneTexte 42"/>
              <p:cNvSpPr txBox="1"/>
              <p:nvPr/>
            </p:nvSpPr>
            <p:spPr>
              <a:xfrm>
                <a:off x="7416460" y="5473466"/>
                <a:ext cx="1557190" cy="306288"/>
              </a:xfrm>
              <a:prstGeom prst="rect">
                <a:avLst/>
              </a:prstGeom>
              <a:solidFill>
                <a:schemeClr val="bg1"/>
              </a:solidFill>
            </p:spPr>
            <p:txBody>
              <a:bodyPr wrap="square" rtlCol="0">
                <a:spAutoFit/>
              </a:bodyPr>
              <a:lstStyle/>
              <a:p>
                <a:pPr algn="ctr"/>
                <a:r>
                  <a:rPr lang="fr-FR" sz="1400" dirty="0" smtClean="0"/>
                  <a:t>BZK C16</a:t>
                </a:r>
                <a:endParaRPr lang="fr-FR" sz="1400" dirty="0"/>
              </a:p>
            </p:txBody>
          </p:sp>
        </p:grpSp>
      </p:grpSp>
      <p:sp>
        <p:nvSpPr>
          <p:cNvPr id="38" name="Rectangle 37"/>
          <p:cNvSpPr/>
          <p:nvPr/>
        </p:nvSpPr>
        <p:spPr>
          <a:xfrm>
            <a:off x="4123260" y="2133701"/>
            <a:ext cx="1622779" cy="372241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2991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22</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22</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Conclusions &amp; perspectives</a:t>
            </a:r>
            <a:endParaRPr lang="fr-FR" cap="small" dirty="0"/>
          </a:p>
        </p:txBody>
      </p:sp>
      <p:sp>
        <p:nvSpPr>
          <p:cNvPr id="13" name="ZoneTexte 12"/>
          <p:cNvSpPr txBox="1"/>
          <p:nvPr/>
        </p:nvSpPr>
        <p:spPr>
          <a:xfrm>
            <a:off x="457200" y="1099240"/>
            <a:ext cx="8229600" cy="2292935"/>
          </a:xfrm>
          <a:prstGeom prst="rect">
            <a:avLst/>
          </a:prstGeom>
          <a:noFill/>
        </p:spPr>
        <p:txBody>
          <a:bodyPr wrap="square" rtlCol="0">
            <a:spAutoFit/>
          </a:bodyPr>
          <a:lstStyle/>
          <a:p>
            <a:pPr>
              <a:buClr>
                <a:schemeClr val="accent6"/>
              </a:buClr>
            </a:pPr>
            <a:r>
              <a:rPr lang="fr-FR" sz="2000" b="1" cap="small" dirty="0" smtClean="0"/>
              <a:t>Conclusions :</a:t>
            </a:r>
          </a:p>
          <a:p>
            <a:pPr>
              <a:buClr>
                <a:schemeClr val="accent6"/>
              </a:buClr>
            </a:pPr>
            <a:endParaRPr lang="fr-FR" sz="1100" dirty="0" smtClean="0"/>
          </a:p>
          <a:p>
            <a:pPr marL="285750" indent="-285750">
              <a:buClr>
                <a:schemeClr val="accent6"/>
              </a:buClr>
              <a:buFont typeface="Wingdings" charset="0"/>
              <a:buChar char="à"/>
            </a:pPr>
            <a:r>
              <a:rPr lang="fr-FR" smtClean="0"/>
              <a:t>Développement d’une </a:t>
            </a:r>
            <a:r>
              <a:rPr lang="fr-FR" dirty="0" smtClean="0"/>
              <a:t>méthode de </a:t>
            </a:r>
            <a:r>
              <a:rPr lang="fr-FR" b="1" dirty="0" smtClean="0"/>
              <a:t>priorisation </a:t>
            </a:r>
            <a:r>
              <a:rPr lang="fr-FR" dirty="0" smtClean="0"/>
              <a:t>des biocides</a:t>
            </a:r>
          </a:p>
          <a:p>
            <a:pPr>
              <a:buClr>
                <a:schemeClr val="accent6"/>
              </a:buClr>
            </a:pPr>
            <a:endParaRPr lang="fr-FR" sz="1100" dirty="0" smtClean="0"/>
          </a:p>
          <a:p>
            <a:pPr marL="285750" indent="-285750">
              <a:buClr>
                <a:schemeClr val="accent6"/>
              </a:buClr>
              <a:buFont typeface="Wingdings" charset="0"/>
              <a:buChar char="à"/>
            </a:pPr>
            <a:r>
              <a:rPr lang="fr-FR" dirty="0" smtClean="0"/>
              <a:t>Développement d’une </a:t>
            </a:r>
            <a:r>
              <a:rPr lang="fr-FR" b="1" dirty="0" smtClean="0"/>
              <a:t>méthode d’analyse </a:t>
            </a:r>
            <a:r>
              <a:rPr lang="fr-FR" dirty="0" smtClean="0"/>
              <a:t>pour la détection de 18 biocides à l’état de traces</a:t>
            </a:r>
          </a:p>
          <a:p>
            <a:pPr marL="285750" indent="-285750">
              <a:buClr>
                <a:schemeClr val="accent6"/>
              </a:buClr>
              <a:buFont typeface="Wingdings" charset="0"/>
              <a:buChar char="à"/>
            </a:pPr>
            <a:endParaRPr lang="fr-FR" sz="1100" dirty="0"/>
          </a:p>
          <a:p>
            <a:pPr marL="285750" indent="-285750">
              <a:buClr>
                <a:schemeClr val="accent6"/>
              </a:buClr>
              <a:buFont typeface="Wingdings" charset="0"/>
              <a:buChar char="à"/>
            </a:pPr>
            <a:r>
              <a:rPr lang="fr-FR" dirty="0" smtClean="0"/>
              <a:t>Début des </a:t>
            </a:r>
            <a:r>
              <a:rPr lang="fr-FR" b="1" dirty="0" smtClean="0"/>
              <a:t>campagnes d’échantillonnage</a:t>
            </a:r>
            <a:r>
              <a:rPr lang="fr-FR" b="1" dirty="0"/>
              <a:t> </a:t>
            </a:r>
            <a:r>
              <a:rPr lang="fr-FR" dirty="0" smtClean="0"/>
              <a:t>: contamination des RUTP et des eaux de surface par les biocides</a:t>
            </a:r>
          </a:p>
        </p:txBody>
      </p:sp>
      <p:sp>
        <p:nvSpPr>
          <p:cNvPr id="42" name="ZoneTexte 41"/>
          <p:cNvSpPr txBox="1"/>
          <p:nvPr/>
        </p:nvSpPr>
        <p:spPr>
          <a:xfrm>
            <a:off x="457200" y="3631246"/>
            <a:ext cx="8229600" cy="2292935"/>
          </a:xfrm>
          <a:prstGeom prst="rect">
            <a:avLst/>
          </a:prstGeom>
          <a:noFill/>
        </p:spPr>
        <p:txBody>
          <a:bodyPr wrap="square" rtlCol="0">
            <a:spAutoFit/>
          </a:bodyPr>
          <a:lstStyle/>
          <a:p>
            <a:pPr>
              <a:buClr>
                <a:schemeClr val="accent6"/>
              </a:buClr>
            </a:pPr>
            <a:r>
              <a:rPr lang="fr-FR" sz="2000" b="1" cap="small" dirty="0" smtClean="0"/>
              <a:t>Perspectives :</a:t>
            </a:r>
          </a:p>
          <a:p>
            <a:pPr>
              <a:buClr>
                <a:schemeClr val="accent6"/>
              </a:buClr>
            </a:pPr>
            <a:endParaRPr lang="fr-FR" sz="1100" dirty="0" smtClean="0"/>
          </a:p>
          <a:p>
            <a:pPr marL="285750" indent="-285750">
              <a:buClr>
                <a:schemeClr val="accent6"/>
              </a:buClr>
              <a:buFont typeface="Wingdings" charset="0"/>
              <a:buChar char="à"/>
            </a:pPr>
            <a:r>
              <a:rPr lang="fr-FR" b="1" dirty="0" smtClean="0"/>
              <a:t>Poursuite des campagnes </a:t>
            </a:r>
            <a:r>
              <a:rPr lang="fr-FR" dirty="0" smtClean="0"/>
              <a:t>jusqu’en mai 2019</a:t>
            </a:r>
          </a:p>
          <a:p>
            <a:pPr>
              <a:buClr>
                <a:schemeClr val="accent6"/>
              </a:buClr>
            </a:pPr>
            <a:endParaRPr lang="fr-FR" sz="1100" dirty="0" smtClean="0"/>
          </a:p>
          <a:p>
            <a:pPr>
              <a:buClr>
                <a:schemeClr val="accent6"/>
              </a:buClr>
            </a:pPr>
            <a:endParaRPr lang="fr-FR" sz="1100" dirty="0"/>
          </a:p>
          <a:p>
            <a:pPr marL="285750" indent="-285750">
              <a:buClr>
                <a:schemeClr val="accent6"/>
              </a:buClr>
              <a:buFont typeface="Wingdings" charset="0"/>
              <a:buChar char="à"/>
            </a:pPr>
            <a:r>
              <a:rPr lang="fr-FR" b="1" dirty="0" smtClean="0"/>
              <a:t>Priorisation des sources d’émissions de biocides </a:t>
            </a:r>
            <a:r>
              <a:rPr lang="fr-FR" dirty="0" smtClean="0"/>
              <a:t>vers le milieu récepteur :</a:t>
            </a:r>
          </a:p>
          <a:p>
            <a:pPr marL="742950" lvl="1" indent="-285750">
              <a:buClr>
                <a:schemeClr val="accent6"/>
              </a:buClr>
              <a:buFont typeface="Arial"/>
              <a:buChar char="•"/>
            </a:pPr>
            <a:r>
              <a:rPr lang="fr-FR" dirty="0" smtClean="0"/>
              <a:t>Comparaison des concentrations en amont et en aval de Paris</a:t>
            </a:r>
          </a:p>
          <a:p>
            <a:pPr marL="742950" lvl="1" indent="-285750">
              <a:buClr>
                <a:schemeClr val="accent6"/>
              </a:buClr>
              <a:buFont typeface="Arial"/>
              <a:buChar char="•"/>
            </a:pPr>
            <a:r>
              <a:rPr lang="fr-FR" dirty="0" smtClean="0"/>
              <a:t>Comparaison avec les PNEC</a:t>
            </a:r>
          </a:p>
          <a:p>
            <a:pPr marL="742950" lvl="1" indent="-285750">
              <a:buClr>
                <a:schemeClr val="accent6"/>
              </a:buClr>
              <a:buFont typeface="Arial"/>
              <a:buChar char="•"/>
            </a:pPr>
            <a:r>
              <a:rPr lang="fr-FR" dirty="0" smtClean="0"/>
              <a:t>Calcul de flux de biocides issus du bâti et rejetés en Seine</a:t>
            </a:r>
          </a:p>
        </p:txBody>
      </p:sp>
      <p:sp>
        <p:nvSpPr>
          <p:cNvPr id="43" name="Rectangle 4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Triangle rectangle 43"/>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Triangle rectangle 44"/>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22</a:t>
            </a:fld>
            <a:endParaRPr lang="fr-FR" sz="1600" dirty="0">
              <a:solidFill>
                <a:schemeClr val="bg1"/>
              </a:solidFill>
            </a:endParaRPr>
          </a:p>
        </p:txBody>
      </p:sp>
    </p:spTree>
    <p:extLst>
      <p:ext uri="{BB962C8B-B14F-4D97-AF65-F5344CB8AC3E}">
        <p14:creationId xmlns:p14="http://schemas.microsoft.com/office/powerpoint/2010/main" val="131171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23</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23</a:t>
            </a:fld>
            <a:endParaRPr lang="fr-FR" sz="1600" dirty="0">
              <a:solidFill>
                <a:schemeClr val="bg1"/>
              </a:solidFill>
            </a:endParaRPr>
          </a:p>
        </p:txBody>
      </p:sp>
      <p:sp>
        <p:nvSpPr>
          <p:cNvPr id="3" name="ZoneTexte 2"/>
          <p:cNvSpPr txBox="1"/>
          <p:nvPr/>
        </p:nvSpPr>
        <p:spPr>
          <a:xfrm>
            <a:off x="1525070" y="990949"/>
            <a:ext cx="6093861" cy="646331"/>
          </a:xfrm>
          <a:prstGeom prst="rect">
            <a:avLst/>
          </a:prstGeom>
          <a:noFill/>
        </p:spPr>
        <p:txBody>
          <a:bodyPr wrap="square" rtlCol="0">
            <a:spAutoFit/>
          </a:bodyPr>
          <a:lstStyle/>
          <a:p>
            <a:pPr algn="ctr"/>
            <a:r>
              <a:rPr lang="fr-FR" sz="3600" cap="small" dirty="0" smtClean="0"/>
              <a:t>Merci de votre attention</a:t>
            </a:r>
            <a:endParaRPr lang="fr-FR" sz="3600" cap="small" dirty="0"/>
          </a:p>
        </p:txBody>
      </p:sp>
      <p:sp>
        <p:nvSpPr>
          <p:cNvPr id="15" name="Rectangle 14"/>
          <p:cNvSpPr/>
          <p:nvPr/>
        </p:nvSpPr>
        <p:spPr>
          <a:xfrm>
            <a:off x="3340747" y="1830878"/>
            <a:ext cx="2447229" cy="369332"/>
          </a:xfrm>
          <a:prstGeom prst="rect">
            <a:avLst/>
          </a:prstGeom>
        </p:spPr>
        <p:txBody>
          <a:bodyPr wrap="none">
            <a:spAutoFit/>
          </a:bodyPr>
          <a:lstStyle/>
          <a:p>
            <a:r>
              <a:rPr lang="fr-FR" dirty="0">
                <a:hlinkClick r:id="rId5"/>
              </a:rPr>
              <a:t>claudia.paijens@enpc.fr</a:t>
            </a:r>
            <a:endParaRPr lang="fr-FR" dirty="0"/>
          </a:p>
        </p:txBody>
      </p:sp>
      <p:grpSp>
        <p:nvGrpSpPr>
          <p:cNvPr id="13" name="Grouper 12"/>
          <p:cNvGrpSpPr/>
          <p:nvPr/>
        </p:nvGrpSpPr>
        <p:grpSpPr>
          <a:xfrm>
            <a:off x="0" y="6253786"/>
            <a:ext cx="9180000" cy="623422"/>
            <a:chOff x="0" y="6253786"/>
            <a:chExt cx="9180000" cy="623422"/>
          </a:xfrm>
        </p:grpSpPr>
        <p:sp>
          <p:nvSpPr>
            <p:cNvPr id="16" name="Rectangle 15"/>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riangle rectangle 16"/>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23</a:t>
              </a:fld>
              <a:endParaRPr lang="fr-FR" sz="1600" dirty="0">
                <a:solidFill>
                  <a:schemeClr val="bg1"/>
                </a:solidFill>
              </a:endParaRPr>
            </a:p>
          </p:txBody>
        </p:sp>
      </p:grpSp>
      <p:pic>
        <p:nvPicPr>
          <p:cNvPr id="21" name="Image 20"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01896" y="2484219"/>
            <a:ext cx="2038851" cy="925839"/>
          </a:xfrm>
          <a:prstGeom prst="rect">
            <a:avLst/>
          </a:prstGeom>
        </p:spPr>
      </p:pic>
      <p:pic>
        <p:nvPicPr>
          <p:cNvPr id="22" name="Image 21"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77522" y="2586840"/>
            <a:ext cx="2193124" cy="619965"/>
          </a:xfrm>
          <a:prstGeom prst="rect">
            <a:avLst/>
          </a:prstGeom>
        </p:spPr>
      </p:pic>
      <p:sp>
        <p:nvSpPr>
          <p:cNvPr id="2" name="ZoneTexte 1"/>
          <p:cNvSpPr txBox="1"/>
          <p:nvPr/>
        </p:nvSpPr>
        <p:spPr>
          <a:xfrm>
            <a:off x="628625" y="3573617"/>
            <a:ext cx="3425392" cy="584776"/>
          </a:xfrm>
          <a:prstGeom prst="rect">
            <a:avLst/>
          </a:prstGeom>
          <a:noFill/>
        </p:spPr>
        <p:txBody>
          <a:bodyPr wrap="square" rtlCol="0">
            <a:spAutoFit/>
          </a:bodyPr>
          <a:lstStyle/>
          <a:p>
            <a:pPr algn="ctr"/>
            <a:r>
              <a:rPr lang="fr-FR" sz="1600" b="1" dirty="0" smtClean="0">
                <a:solidFill>
                  <a:srgbClr val="404040"/>
                </a:solidFill>
              </a:rPr>
              <a:t>Laboratoire Central de la Préfecture de Police (Paris)</a:t>
            </a:r>
          </a:p>
        </p:txBody>
      </p:sp>
      <p:sp>
        <p:nvSpPr>
          <p:cNvPr id="23" name="ZoneTexte 22"/>
          <p:cNvSpPr txBox="1"/>
          <p:nvPr/>
        </p:nvSpPr>
        <p:spPr>
          <a:xfrm>
            <a:off x="4849433" y="3573617"/>
            <a:ext cx="3606413" cy="584776"/>
          </a:xfrm>
          <a:prstGeom prst="rect">
            <a:avLst/>
          </a:prstGeom>
          <a:noFill/>
        </p:spPr>
        <p:txBody>
          <a:bodyPr wrap="square" rtlCol="0">
            <a:spAutoFit/>
          </a:bodyPr>
          <a:lstStyle/>
          <a:p>
            <a:pPr algn="ctr"/>
            <a:r>
              <a:rPr lang="fr-FR" sz="1600" b="1" dirty="0" smtClean="0">
                <a:solidFill>
                  <a:schemeClr val="tx1">
                    <a:lumMod val="75000"/>
                    <a:lumOff val="25000"/>
                  </a:schemeClr>
                </a:solidFill>
              </a:rPr>
              <a:t>Laboratoire Eau Environnement et Systèmes Urbains (Créteil)</a:t>
            </a:r>
          </a:p>
        </p:txBody>
      </p:sp>
      <p:pic>
        <p:nvPicPr>
          <p:cNvPr id="20" name="Image 19" descr="850_400_logo-mairieparis_1513854608.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357" y="4757246"/>
            <a:ext cx="2472162" cy="1163371"/>
          </a:xfrm>
          <a:prstGeom prst="rect">
            <a:avLst/>
          </a:prstGeom>
        </p:spPr>
      </p:pic>
      <p:pic>
        <p:nvPicPr>
          <p:cNvPr id="24" name="Image 23"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265" y="4961982"/>
            <a:ext cx="2139714" cy="641190"/>
          </a:xfrm>
          <a:prstGeom prst="rect">
            <a:avLst/>
          </a:prstGeom>
        </p:spPr>
      </p:pic>
      <p:pic>
        <p:nvPicPr>
          <p:cNvPr id="25" name="Image 24" descr="ecusson-de-bras-gendarmerie-fluvial-plastifie.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858" y="4610980"/>
            <a:ext cx="1560500" cy="1560500"/>
          </a:xfrm>
          <a:prstGeom prst="rect">
            <a:avLst/>
          </a:prstGeom>
        </p:spPr>
      </p:pic>
      <p:pic>
        <p:nvPicPr>
          <p:cNvPr id="26" name="Image 25" descr="Préfecture-de-police-Pari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6816" y="4610980"/>
            <a:ext cx="1594715" cy="1594715"/>
          </a:xfrm>
          <a:prstGeom prst="rect">
            <a:avLst/>
          </a:prstGeom>
        </p:spPr>
      </p:pic>
    </p:spTree>
    <p:extLst>
      <p:ext uri="{BB962C8B-B14F-4D97-AF65-F5344CB8AC3E}">
        <p14:creationId xmlns:p14="http://schemas.microsoft.com/office/powerpoint/2010/main" val="26705726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24</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24</a:t>
            </a:fld>
            <a:endParaRPr lang="fr-FR" sz="1600" dirty="0">
              <a:solidFill>
                <a:schemeClr val="bg1"/>
              </a:solidFill>
            </a:endParaRPr>
          </a:p>
        </p:txBody>
      </p:sp>
      <p:grpSp>
        <p:nvGrpSpPr>
          <p:cNvPr id="13" name="Grouper 12"/>
          <p:cNvGrpSpPr/>
          <p:nvPr/>
        </p:nvGrpSpPr>
        <p:grpSpPr>
          <a:xfrm>
            <a:off x="0" y="6253786"/>
            <a:ext cx="9180000" cy="623422"/>
            <a:chOff x="0" y="6253786"/>
            <a:chExt cx="9180000" cy="623422"/>
          </a:xfrm>
        </p:grpSpPr>
        <p:sp>
          <p:nvSpPr>
            <p:cNvPr id="16" name="Rectangle 15"/>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riangle rectangle 16"/>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24</a:t>
              </a:fld>
              <a:endParaRPr lang="fr-FR" sz="1600" dirty="0">
                <a:solidFill>
                  <a:schemeClr val="bg1"/>
                </a:solidFill>
              </a:endParaRPr>
            </a:p>
          </p:txBody>
        </p:sp>
      </p:grpSp>
      <p:sp>
        <p:nvSpPr>
          <p:cNvPr id="20" name="Titre 11"/>
          <p:cNvSpPr>
            <a:spLocks noGrp="1"/>
          </p:cNvSpPr>
          <p:nvPr>
            <p:ph type="title"/>
          </p:nvPr>
        </p:nvSpPr>
        <p:spPr>
          <a:xfrm>
            <a:off x="457200" y="74970"/>
            <a:ext cx="8229600" cy="529744"/>
          </a:xfrm>
        </p:spPr>
        <p:txBody>
          <a:bodyPr>
            <a:normAutofit fontScale="90000"/>
          </a:bodyPr>
          <a:lstStyle/>
          <a:p>
            <a:r>
              <a:rPr lang="fr-FR" cap="small" dirty="0" smtClean="0"/>
              <a:t>Références</a:t>
            </a:r>
            <a:endParaRPr lang="fr-FR" cap="small" dirty="0"/>
          </a:p>
        </p:txBody>
      </p:sp>
      <p:sp>
        <p:nvSpPr>
          <p:cNvPr id="2" name="Rectangle 1"/>
          <p:cNvSpPr/>
          <p:nvPr/>
        </p:nvSpPr>
        <p:spPr>
          <a:xfrm>
            <a:off x="225777" y="813559"/>
            <a:ext cx="8678333" cy="5955475"/>
          </a:xfrm>
          <a:prstGeom prst="rect">
            <a:avLst/>
          </a:prstGeom>
        </p:spPr>
        <p:txBody>
          <a:bodyPr wrap="square">
            <a:spAutoFit/>
          </a:bodyPr>
          <a:lstStyle/>
          <a:p>
            <a:pPr marL="171450" indent="-171450">
              <a:buFont typeface="Arial"/>
              <a:buChar char="•"/>
            </a:pPr>
            <a:r>
              <a:rPr lang="fr-FR" sz="1200" dirty="0" err="1"/>
              <a:t>Wittmer</a:t>
            </a:r>
            <a:r>
              <a:rPr lang="fr-FR" sz="1200" dirty="0"/>
              <a:t>, I.; </a:t>
            </a:r>
            <a:r>
              <a:rPr lang="fr-FR" sz="1200" dirty="0" err="1"/>
              <a:t>Scheidegger</a:t>
            </a:r>
            <a:r>
              <a:rPr lang="fr-FR" sz="1200" dirty="0"/>
              <a:t>, R.; Bader, H.-P.; Singer, H. P.; </a:t>
            </a:r>
            <a:r>
              <a:rPr lang="fr-FR" sz="1200" dirty="0" err="1"/>
              <a:t>Stamm</a:t>
            </a:r>
            <a:r>
              <a:rPr lang="fr-FR" sz="1200" dirty="0"/>
              <a:t>, C. </a:t>
            </a:r>
            <a:r>
              <a:rPr lang="fr-FR" sz="1200" dirty="0" err="1"/>
              <a:t>Loss</a:t>
            </a:r>
            <a:r>
              <a:rPr lang="fr-FR" sz="1200" dirty="0"/>
              <a:t> Rates of </a:t>
            </a:r>
            <a:r>
              <a:rPr lang="fr-FR" sz="1200" dirty="0" err="1"/>
              <a:t>Urban</a:t>
            </a:r>
            <a:r>
              <a:rPr lang="fr-FR" sz="1200" dirty="0"/>
              <a:t> Biocides Can </a:t>
            </a:r>
            <a:r>
              <a:rPr lang="fr-FR" sz="1200" dirty="0" err="1"/>
              <a:t>Exceed</a:t>
            </a:r>
            <a:r>
              <a:rPr lang="fr-FR" sz="1200" dirty="0"/>
              <a:t> </a:t>
            </a:r>
            <a:r>
              <a:rPr lang="fr-FR" sz="1200" dirty="0" err="1"/>
              <a:t>Those</a:t>
            </a:r>
            <a:r>
              <a:rPr lang="fr-FR" sz="1200" dirty="0"/>
              <a:t> of Agricultural Pesticides. </a:t>
            </a:r>
            <a:r>
              <a:rPr lang="fr-FR" sz="1200" i="1" dirty="0"/>
              <a:t>Science of The Total </a:t>
            </a:r>
            <a:r>
              <a:rPr lang="fr-FR" sz="1200" i="1" dirty="0" err="1"/>
              <a:t>Environment</a:t>
            </a:r>
            <a:r>
              <a:rPr lang="fr-FR" sz="1200" i="1" dirty="0"/>
              <a:t> </a:t>
            </a:r>
            <a:r>
              <a:rPr lang="fr-FR" sz="1200" b="1" dirty="0"/>
              <a:t>2011</a:t>
            </a:r>
            <a:r>
              <a:rPr lang="fr-FR" sz="1200" dirty="0"/>
              <a:t>, </a:t>
            </a:r>
            <a:r>
              <a:rPr lang="fr-FR" sz="1200" i="1" dirty="0"/>
              <a:t>409 </a:t>
            </a:r>
            <a:r>
              <a:rPr lang="fr-FR" sz="1200" dirty="0"/>
              <a:t>(5), 920–</a:t>
            </a:r>
            <a:r>
              <a:rPr lang="fr-FR" sz="1200" dirty="0" smtClean="0"/>
              <a:t>932</a:t>
            </a:r>
          </a:p>
          <a:p>
            <a:pPr marL="171450" indent="-171450">
              <a:buFont typeface="Arial"/>
              <a:buChar char="•"/>
            </a:pPr>
            <a:r>
              <a:rPr lang="fr-FR" sz="1200" dirty="0" err="1"/>
              <a:t>Styszko</a:t>
            </a:r>
            <a:r>
              <a:rPr lang="fr-FR" sz="1200" dirty="0"/>
              <a:t>, K., U. E. </a:t>
            </a:r>
            <a:r>
              <a:rPr lang="fr-FR" sz="1200" dirty="0" err="1"/>
              <a:t>Bollmann</a:t>
            </a:r>
            <a:r>
              <a:rPr lang="fr-FR" sz="1200" dirty="0"/>
              <a:t>, </a:t>
            </a:r>
            <a:r>
              <a:rPr lang="fr-FR" sz="1200" dirty="0" err="1"/>
              <a:t>T</a:t>
            </a:r>
            <a:r>
              <a:rPr lang="fr-FR" sz="1200" dirty="0"/>
              <a:t>. P. </a:t>
            </a:r>
            <a:r>
              <a:rPr lang="fr-FR" sz="1200" dirty="0" err="1"/>
              <a:t>Wangler</a:t>
            </a:r>
            <a:r>
              <a:rPr lang="fr-FR" sz="1200" dirty="0"/>
              <a:t>, and K. </a:t>
            </a:r>
            <a:r>
              <a:rPr lang="fr-FR" sz="1200" dirty="0" err="1"/>
              <a:t>Bester</a:t>
            </a:r>
            <a:r>
              <a:rPr lang="fr-FR" sz="1200" dirty="0"/>
              <a:t>. 2014. </a:t>
            </a:r>
            <a:r>
              <a:rPr lang="fr-FR" sz="1200" dirty="0" err="1" smtClean="0"/>
              <a:t>Desorption</a:t>
            </a:r>
            <a:r>
              <a:rPr lang="fr-FR" sz="1200" dirty="0" smtClean="0"/>
              <a:t> </a:t>
            </a:r>
            <a:r>
              <a:rPr lang="fr-FR" sz="1200" dirty="0"/>
              <a:t>of Biocides </a:t>
            </a:r>
            <a:r>
              <a:rPr lang="fr-FR" sz="1200" dirty="0" err="1"/>
              <a:t>from</a:t>
            </a:r>
            <a:r>
              <a:rPr lang="fr-FR" sz="1200" dirty="0"/>
              <a:t> </a:t>
            </a:r>
            <a:r>
              <a:rPr lang="fr-FR" sz="1200" dirty="0" err="1"/>
              <a:t>Renders</a:t>
            </a:r>
            <a:r>
              <a:rPr lang="fr-FR" sz="1200" dirty="0"/>
              <a:t> </a:t>
            </a:r>
            <a:r>
              <a:rPr lang="fr-FR" sz="1200" dirty="0" err="1"/>
              <a:t>Modified</a:t>
            </a:r>
            <a:r>
              <a:rPr lang="fr-FR" sz="1200" dirty="0"/>
              <a:t> </a:t>
            </a:r>
            <a:r>
              <a:rPr lang="fr-FR" sz="1200" dirty="0" err="1"/>
              <a:t>with</a:t>
            </a:r>
            <a:r>
              <a:rPr lang="fr-FR" sz="1200" dirty="0"/>
              <a:t> Acrylate and Silicone</a:t>
            </a:r>
            <a:r>
              <a:rPr lang="fr-FR" sz="1200" dirty="0" smtClean="0"/>
              <a:t>. </a:t>
            </a:r>
            <a:r>
              <a:rPr lang="fr-FR" sz="1200" i="1" dirty="0" err="1" smtClean="0"/>
              <a:t>Chemosphere</a:t>
            </a:r>
            <a:r>
              <a:rPr lang="fr-FR" sz="1200" i="1" dirty="0" smtClean="0"/>
              <a:t> </a:t>
            </a:r>
            <a:r>
              <a:rPr lang="fr-FR" sz="1200" b="1" dirty="0" smtClean="0"/>
              <a:t>2011</a:t>
            </a:r>
            <a:r>
              <a:rPr lang="fr-FR" sz="1200" i="1" dirty="0" smtClean="0"/>
              <a:t>,</a:t>
            </a:r>
            <a:r>
              <a:rPr lang="fr-FR" sz="1200" dirty="0" smtClean="0"/>
              <a:t> </a:t>
            </a:r>
            <a:r>
              <a:rPr lang="fr-FR" sz="1200" i="1" dirty="0" smtClean="0"/>
              <a:t>95</a:t>
            </a:r>
            <a:r>
              <a:rPr lang="fr-FR" sz="1200" dirty="0" smtClean="0"/>
              <a:t>, 188</a:t>
            </a:r>
            <a:r>
              <a:rPr lang="fr-FR" sz="1200" dirty="0"/>
              <a:t>–92. </a:t>
            </a:r>
            <a:endParaRPr lang="fr-FR" sz="1200" dirty="0" smtClean="0"/>
          </a:p>
          <a:p>
            <a:pPr marL="171450" indent="-171450">
              <a:buFont typeface="Arial"/>
              <a:buChar char="•"/>
            </a:pPr>
            <a:r>
              <a:rPr lang="en-US" sz="1200" dirty="0" err="1" smtClean="0"/>
              <a:t>Burkhardt</a:t>
            </a:r>
            <a:r>
              <a:rPr lang="en-US" sz="1200" dirty="0"/>
              <a:t>, M.; </a:t>
            </a:r>
            <a:r>
              <a:rPr lang="en-US" sz="1200" dirty="0" err="1"/>
              <a:t>Zuleeg</a:t>
            </a:r>
            <a:r>
              <a:rPr lang="en-US" sz="1200" dirty="0"/>
              <a:t>, S.; </a:t>
            </a:r>
            <a:r>
              <a:rPr lang="en-US" sz="1200" dirty="0" err="1"/>
              <a:t>Vonbank</a:t>
            </a:r>
            <a:r>
              <a:rPr lang="en-US" sz="1200" dirty="0"/>
              <a:t>, R.; Bester, K.; </a:t>
            </a:r>
            <a:r>
              <a:rPr lang="en-US" sz="1200" dirty="0" err="1"/>
              <a:t>Carmeliet</a:t>
            </a:r>
            <a:r>
              <a:rPr lang="en-US" sz="1200" dirty="0"/>
              <a:t>, J.; </a:t>
            </a:r>
            <a:r>
              <a:rPr lang="en-US" sz="1200" dirty="0" err="1"/>
              <a:t>Boller</a:t>
            </a:r>
            <a:r>
              <a:rPr lang="en-US" sz="1200" dirty="0"/>
              <a:t>, M.; </a:t>
            </a:r>
            <a:r>
              <a:rPr lang="en-US" sz="1200" dirty="0" err="1"/>
              <a:t>Wangler</a:t>
            </a:r>
            <a:r>
              <a:rPr lang="en-US" sz="1200" dirty="0"/>
              <a:t>, T. Leaching of Biocides from Façades under Natural Weather Conditions. </a:t>
            </a:r>
            <a:r>
              <a:rPr lang="en-US" sz="1200" i="1" dirty="0"/>
              <a:t>Environ. Sci. Technol.</a:t>
            </a:r>
            <a:r>
              <a:rPr lang="en-US" sz="1200" dirty="0"/>
              <a:t> </a:t>
            </a:r>
            <a:r>
              <a:rPr lang="en-US" sz="1200" b="1" dirty="0"/>
              <a:t>2012</a:t>
            </a:r>
            <a:r>
              <a:rPr lang="en-US" sz="1200" dirty="0"/>
              <a:t>, </a:t>
            </a:r>
            <a:r>
              <a:rPr lang="en-US" sz="1200" i="1" dirty="0"/>
              <a:t>46</a:t>
            </a:r>
            <a:r>
              <a:rPr lang="en-US" sz="1200" dirty="0"/>
              <a:t> (10), 5497–5503.</a:t>
            </a:r>
            <a:r>
              <a:rPr lang="fr-FR" sz="1200" dirty="0"/>
              <a:t> </a:t>
            </a:r>
          </a:p>
          <a:p>
            <a:pPr marL="171450" indent="-171450">
              <a:buFont typeface="Arial"/>
              <a:buChar char="•"/>
            </a:pPr>
            <a:r>
              <a:rPr lang="en-US" sz="1200" dirty="0" err="1"/>
              <a:t>Wangler</a:t>
            </a:r>
            <a:r>
              <a:rPr lang="en-US" sz="1200" dirty="0"/>
              <a:t>, T. P.; </a:t>
            </a:r>
            <a:r>
              <a:rPr lang="en-US" sz="1200" dirty="0" err="1"/>
              <a:t>Zuleeg</a:t>
            </a:r>
            <a:r>
              <a:rPr lang="en-US" sz="1200" dirty="0"/>
              <a:t>, S.; </a:t>
            </a:r>
            <a:r>
              <a:rPr lang="en-US" sz="1200" dirty="0" err="1"/>
              <a:t>Vonbank</a:t>
            </a:r>
            <a:r>
              <a:rPr lang="en-US" sz="1200" dirty="0"/>
              <a:t>, R.; Bester, K.; </a:t>
            </a:r>
            <a:r>
              <a:rPr lang="en-US" sz="1200" dirty="0" err="1"/>
              <a:t>Boller</a:t>
            </a:r>
            <a:r>
              <a:rPr lang="en-US" sz="1200" dirty="0"/>
              <a:t>, M.; </a:t>
            </a:r>
            <a:r>
              <a:rPr lang="en-US" sz="1200" dirty="0" err="1"/>
              <a:t>Carmeliet</a:t>
            </a:r>
            <a:r>
              <a:rPr lang="en-US" sz="1200" dirty="0"/>
              <a:t>, J.; </a:t>
            </a:r>
            <a:r>
              <a:rPr lang="en-US" sz="1200" dirty="0" err="1"/>
              <a:t>Burkhardt</a:t>
            </a:r>
            <a:r>
              <a:rPr lang="en-US" sz="1200" dirty="0"/>
              <a:t>, M. Laboratory Scale Studies of Biocide Leaching from Façade Coatings. </a:t>
            </a:r>
            <a:r>
              <a:rPr lang="en-US" sz="1200" i="1" dirty="0"/>
              <a:t>Building and Environment</a:t>
            </a:r>
            <a:r>
              <a:rPr lang="en-US" sz="1200" dirty="0"/>
              <a:t> </a:t>
            </a:r>
            <a:r>
              <a:rPr lang="en-US" sz="1200" b="1" dirty="0"/>
              <a:t>2012</a:t>
            </a:r>
            <a:r>
              <a:rPr lang="en-US" sz="1200" dirty="0"/>
              <a:t>, </a:t>
            </a:r>
            <a:r>
              <a:rPr lang="en-US" sz="1200" i="1" dirty="0"/>
              <a:t>54</a:t>
            </a:r>
            <a:r>
              <a:rPr lang="en-US" sz="1200" dirty="0"/>
              <a:t>, 168–173.</a:t>
            </a:r>
            <a:r>
              <a:rPr lang="fr-FR" sz="1200" dirty="0"/>
              <a:t> </a:t>
            </a:r>
            <a:endParaRPr lang="fr-FR" sz="1200" dirty="0" smtClean="0"/>
          </a:p>
          <a:p>
            <a:pPr marL="171450" indent="-171450">
              <a:buFont typeface="Arial"/>
              <a:buChar char="•"/>
            </a:pPr>
            <a:r>
              <a:rPr lang="en-US" sz="1200" dirty="0"/>
              <a:t>Erich, S. J. F.; </a:t>
            </a:r>
            <a:r>
              <a:rPr lang="en-US" sz="1200" dirty="0" err="1"/>
              <a:t>Baukh</a:t>
            </a:r>
            <a:r>
              <a:rPr lang="en-US" sz="1200" dirty="0"/>
              <a:t>, V. </a:t>
            </a:r>
            <a:r>
              <a:rPr lang="en-US" sz="1200" dirty="0" err="1"/>
              <a:t>Modelling</a:t>
            </a:r>
            <a:r>
              <a:rPr lang="en-US" sz="1200" dirty="0"/>
              <a:t> Biocide Release Based on Coating Properties. </a:t>
            </a:r>
            <a:r>
              <a:rPr lang="en-US" sz="1200" i="1" dirty="0"/>
              <a:t>Progress in Organic Coatings</a:t>
            </a:r>
            <a:r>
              <a:rPr lang="en-US" sz="1200" dirty="0"/>
              <a:t> </a:t>
            </a:r>
            <a:r>
              <a:rPr lang="en-US" sz="1200" b="1" dirty="0"/>
              <a:t>2016</a:t>
            </a:r>
            <a:r>
              <a:rPr lang="en-US" sz="1200" dirty="0"/>
              <a:t>, </a:t>
            </a:r>
            <a:r>
              <a:rPr lang="en-US" sz="1200" i="1" dirty="0"/>
              <a:t>90</a:t>
            </a:r>
            <a:r>
              <a:rPr lang="en-US" sz="1200" dirty="0"/>
              <a:t>, 171–177</a:t>
            </a:r>
            <a:r>
              <a:rPr lang="en-US" sz="1200" dirty="0" smtClean="0"/>
              <a:t>.</a:t>
            </a:r>
          </a:p>
          <a:p>
            <a:pPr marL="171450" indent="-171450">
              <a:buFont typeface="Arial"/>
              <a:buChar char="•"/>
            </a:pPr>
            <a:r>
              <a:rPr lang="en-US" sz="1200" dirty="0"/>
              <a:t>Van de </a:t>
            </a:r>
            <a:r>
              <a:rPr lang="en-US" sz="1200" dirty="0" err="1"/>
              <a:t>Voorde</a:t>
            </a:r>
            <a:r>
              <a:rPr lang="en-US" sz="1200" dirty="0"/>
              <a:t>, A.; </a:t>
            </a:r>
            <a:r>
              <a:rPr lang="en-US" sz="1200" dirty="0" err="1"/>
              <a:t>Lorgeoux</a:t>
            </a:r>
            <a:r>
              <a:rPr lang="en-US" sz="1200" dirty="0"/>
              <a:t>, C.; </a:t>
            </a:r>
            <a:r>
              <a:rPr lang="en-US" sz="1200" dirty="0" err="1"/>
              <a:t>Gromaire</a:t>
            </a:r>
            <a:r>
              <a:rPr lang="en-US" sz="1200" dirty="0"/>
              <a:t>, M.-C.; </a:t>
            </a:r>
            <a:r>
              <a:rPr lang="en-US" sz="1200" dirty="0" err="1"/>
              <a:t>Chebbo</a:t>
            </a:r>
            <a:r>
              <a:rPr lang="en-US" sz="1200" dirty="0"/>
              <a:t>, G. Analysis of Quaternary Ammonium Compounds in Urban </a:t>
            </a:r>
            <a:r>
              <a:rPr lang="en-US" sz="1200" dirty="0" err="1"/>
              <a:t>Stormwater</a:t>
            </a:r>
            <a:r>
              <a:rPr lang="en-US" sz="1200" dirty="0"/>
              <a:t> Samples. </a:t>
            </a:r>
            <a:r>
              <a:rPr lang="en-US" sz="1200" i="1" dirty="0"/>
              <a:t>Environmental Pollution</a:t>
            </a:r>
            <a:r>
              <a:rPr lang="en-US" sz="1200" dirty="0"/>
              <a:t> </a:t>
            </a:r>
            <a:r>
              <a:rPr lang="en-US" sz="1200" b="1" dirty="0"/>
              <a:t>2012</a:t>
            </a:r>
            <a:r>
              <a:rPr lang="en-US" sz="1200" dirty="0"/>
              <a:t>, </a:t>
            </a:r>
            <a:r>
              <a:rPr lang="en-US" sz="1200" i="1" dirty="0"/>
              <a:t>164</a:t>
            </a:r>
            <a:r>
              <a:rPr lang="en-US" sz="1200" dirty="0"/>
              <a:t>, 150–157.</a:t>
            </a:r>
            <a:r>
              <a:rPr lang="fr-FR" sz="1200" dirty="0"/>
              <a:t> </a:t>
            </a:r>
            <a:r>
              <a:rPr lang="fr-FR" sz="1200" dirty="0" smtClean="0"/>
              <a:t> </a:t>
            </a:r>
          </a:p>
          <a:p>
            <a:pPr marL="171450" indent="-171450">
              <a:buFont typeface="Arial"/>
              <a:buChar char="•"/>
            </a:pPr>
            <a:r>
              <a:rPr lang="en-US" sz="1200" dirty="0" err="1" smtClean="0"/>
              <a:t>Bucheli</a:t>
            </a:r>
            <a:r>
              <a:rPr lang="en-US" sz="1200" dirty="0"/>
              <a:t>, T. D.; Müller, S. R.; </a:t>
            </a:r>
            <a:r>
              <a:rPr lang="en-US" sz="1200" dirty="0" err="1"/>
              <a:t>Voegelin</a:t>
            </a:r>
            <a:r>
              <a:rPr lang="en-US" sz="1200" dirty="0"/>
              <a:t>, A.; </a:t>
            </a:r>
            <a:r>
              <a:rPr lang="en-US" sz="1200" dirty="0" err="1"/>
              <a:t>Schwarzenbach</a:t>
            </a:r>
            <a:r>
              <a:rPr lang="en-US" sz="1200" dirty="0"/>
              <a:t>, R. P. Bituminous Roof Sealing Membranes as Major Sources of the Herbicide (R-S)-</a:t>
            </a:r>
            <a:r>
              <a:rPr lang="en-US" sz="1200" dirty="0" err="1"/>
              <a:t>Mecoprop</a:t>
            </a:r>
            <a:r>
              <a:rPr lang="en-US" sz="1200" dirty="0"/>
              <a:t> in Roof Runoff Waters: Potential Contamination of Groundwater and Surface Waters. </a:t>
            </a:r>
            <a:r>
              <a:rPr lang="en-US" sz="1200" i="1" dirty="0"/>
              <a:t>Environmental Science &amp; Technology</a:t>
            </a:r>
            <a:r>
              <a:rPr lang="en-US" sz="1200" dirty="0"/>
              <a:t> </a:t>
            </a:r>
            <a:r>
              <a:rPr lang="en-US" sz="1200" b="1" dirty="0"/>
              <a:t>1998</a:t>
            </a:r>
            <a:r>
              <a:rPr lang="en-US" sz="1200" dirty="0"/>
              <a:t>, </a:t>
            </a:r>
            <a:r>
              <a:rPr lang="en-US" sz="1200" i="1" dirty="0"/>
              <a:t>32</a:t>
            </a:r>
            <a:r>
              <a:rPr lang="en-US" sz="1200" dirty="0"/>
              <a:t> (22), 3465–3471.</a:t>
            </a:r>
            <a:r>
              <a:rPr lang="fr-FR" sz="1200" dirty="0"/>
              <a:t> </a:t>
            </a:r>
          </a:p>
          <a:p>
            <a:pPr marL="171450" indent="-171450">
              <a:buFont typeface="Arial"/>
              <a:buChar char="•"/>
            </a:pPr>
            <a:r>
              <a:rPr lang="fr-FR" sz="1200" dirty="0" err="1"/>
              <a:t>Bürgi</a:t>
            </a:r>
            <a:r>
              <a:rPr lang="fr-FR" sz="1200" dirty="0"/>
              <a:t>, D., L. </a:t>
            </a:r>
            <a:r>
              <a:rPr lang="fr-FR" sz="1200" dirty="0" err="1"/>
              <a:t>Knechtenhofer</a:t>
            </a:r>
            <a:r>
              <a:rPr lang="fr-FR" sz="1200" dirty="0"/>
              <a:t>, I. Meier, and W. Giger. </a:t>
            </a:r>
            <a:r>
              <a:rPr lang="fr-FR" sz="1200" dirty="0" err="1" smtClean="0"/>
              <a:t>Priorisierung</a:t>
            </a:r>
            <a:r>
              <a:rPr lang="fr-FR" sz="1200" dirty="0" smtClean="0"/>
              <a:t> </a:t>
            </a:r>
            <a:r>
              <a:rPr lang="fr-FR" sz="1200" dirty="0" err="1"/>
              <a:t>von</a:t>
            </a:r>
            <a:r>
              <a:rPr lang="fr-FR" sz="1200" dirty="0"/>
              <a:t> </a:t>
            </a:r>
            <a:r>
              <a:rPr lang="fr-FR" sz="1200" dirty="0" err="1"/>
              <a:t>bioziden</a:t>
            </a:r>
            <a:r>
              <a:rPr lang="fr-FR" sz="1200" dirty="0"/>
              <a:t> </a:t>
            </a:r>
            <a:r>
              <a:rPr lang="fr-FR" sz="1200" dirty="0" err="1"/>
              <a:t>Wirkstoffen</a:t>
            </a:r>
            <a:r>
              <a:rPr lang="fr-FR" sz="1200" dirty="0"/>
              <a:t> </a:t>
            </a:r>
            <a:r>
              <a:rPr lang="fr-FR" sz="1200" dirty="0" err="1"/>
              <a:t>aufgrund</a:t>
            </a:r>
            <a:r>
              <a:rPr lang="fr-FR" sz="1200" dirty="0"/>
              <a:t> der </a:t>
            </a:r>
            <a:r>
              <a:rPr lang="fr-FR" sz="1200" dirty="0" err="1"/>
              <a:t>potenziellen</a:t>
            </a:r>
            <a:r>
              <a:rPr lang="fr-FR" sz="1200" dirty="0"/>
              <a:t> </a:t>
            </a:r>
            <a:r>
              <a:rPr lang="fr-FR" sz="1200" dirty="0" err="1"/>
              <a:t>Gefährdung</a:t>
            </a:r>
            <a:r>
              <a:rPr lang="fr-FR" sz="1200" dirty="0"/>
              <a:t> </a:t>
            </a:r>
            <a:r>
              <a:rPr lang="fr-FR" sz="1200" dirty="0" err="1"/>
              <a:t>schweizerischer</a:t>
            </a:r>
            <a:r>
              <a:rPr lang="fr-FR" sz="1200" dirty="0"/>
              <a:t> </a:t>
            </a:r>
            <a:r>
              <a:rPr lang="fr-FR" sz="1200" dirty="0" err="1" smtClean="0"/>
              <a:t>Oberflächengewässer</a:t>
            </a:r>
            <a:r>
              <a:rPr lang="fr-FR" sz="1200" dirty="0" smtClean="0"/>
              <a:t>. </a:t>
            </a:r>
            <a:r>
              <a:rPr lang="fr-FR" sz="1200" i="1" dirty="0" err="1"/>
              <a:t>Umweltwissenschaften</a:t>
            </a:r>
            <a:r>
              <a:rPr lang="fr-FR" sz="1200" i="1" dirty="0"/>
              <a:t> </a:t>
            </a:r>
            <a:r>
              <a:rPr lang="fr-FR" sz="1200" i="1" dirty="0" err="1"/>
              <a:t>und</a:t>
            </a:r>
            <a:r>
              <a:rPr lang="fr-FR" sz="1200" i="1" dirty="0"/>
              <a:t> </a:t>
            </a:r>
            <a:r>
              <a:rPr lang="fr-FR" sz="1200" i="1" dirty="0" err="1"/>
              <a:t>Schadstoff-</a:t>
            </a:r>
            <a:r>
              <a:rPr lang="fr-FR" sz="1200" i="1" dirty="0" err="1" smtClean="0"/>
              <a:t>Forschung</a:t>
            </a:r>
            <a:r>
              <a:rPr lang="fr-FR" sz="1200" i="1" dirty="0"/>
              <a:t> </a:t>
            </a:r>
            <a:r>
              <a:rPr lang="fr-FR" sz="1200" b="1" dirty="0" smtClean="0"/>
              <a:t>2009</a:t>
            </a:r>
            <a:r>
              <a:rPr lang="fr-FR" sz="1200" i="1" dirty="0" smtClean="0"/>
              <a:t>,</a:t>
            </a:r>
            <a:r>
              <a:rPr lang="fr-FR" sz="1200" dirty="0" smtClean="0"/>
              <a:t> </a:t>
            </a:r>
            <a:r>
              <a:rPr lang="fr-FR" sz="1200" dirty="0"/>
              <a:t>21 (1</a:t>
            </a:r>
            <a:r>
              <a:rPr lang="fr-FR" sz="1200" dirty="0" smtClean="0"/>
              <a:t>), </a:t>
            </a:r>
            <a:r>
              <a:rPr lang="fr-FR" sz="1200" dirty="0"/>
              <a:t>16–</a:t>
            </a:r>
            <a:r>
              <a:rPr lang="fr-FR" sz="1200" dirty="0" smtClean="0"/>
              <a:t>26</a:t>
            </a:r>
          </a:p>
          <a:p>
            <a:pPr marL="171450" indent="-171450">
              <a:buFont typeface="Arial"/>
              <a:buChar char="•"/>
            </a:pPr>
            <a:r>
              <a:rPr lang="fr-FR" sz="1200" dirty="0" err="1"/>
              <a:t>Deborde</a:t>
            </a:r>
            <a:r>
              <a:rPr lang="fr-FR" sz="1200" dirty="0"/>
              <a:t>, M., C. Printemps-</a:t>
            </a:r>
            <a:r>
              <a:rPr lang="fr-FR" sz="1200" dirty="0" err="1"/>
              <a:t>Vacquier</a:t>
            </a:r>
            <a:r>
              <a:rPr lang="fr-FR" sz="1200" dirty="0"/>
              <a:t>, </a:t>
            </a:r>
            <a:r>
              <a:rPr lang="fr-FR" sz="1200" dirty="0" err="1"/>
              <a:t>T</a:t>
            </a:r>
            <a:r>
              <a:rPr lang="fr-FR" sz="1200" dirty="0"/>
              <a:t>. Nicolas-Herman, and F. </a:t>
            </a:r>
            <a:r>
              <a:rPr lang="fr-FR" sz="1200" dirty="0" err="1"/>
              <a:t>Lasek</a:t>
            </a:r>
            <a:r>
              <a:rPr lang="fr-FR" sz="1200" dirty="0"/>
              <a:t>. 2016. </a:t>
            </a:r>
            <a:r>
              <a:rPr lang="fr-FR" sz="1200" dirty="0" smtClean="0"/>
              <a:t>Projet </a:t>
            </a:r>
            <a:r>
              <a:rPr lang="fr-FR" sz="1200" dirty="0"/>
              <a:t>BIOTECH « Biocides, Occurrence, Traitement et Effluents Hospitaliers » - PHASE 1 : Identification Des Principaux Émetteurs de Biocides Dans Le Système de Collecte et Évaluation de La Contribution Du CHU À L’échelle de l’Agglomération - Rapport Intermédiaire</a:t>
            </a:r>
            <a:r>
              <a:rPr lang="fr-FR" sz="1200" dirty="0" smtClean="0"/>
              <a:t>.</a:t>
            </a:r>
          </a:p>
          <a:p>
            <a:pPr marL="171450" indent="-171450">
              <a:buFont typeface="Arial"/>
              <a:buChar char="•"/>
            </a:pPr>
            <a:r>
              <a:rPr lang="fr-FR" sz="1200" dirty="0" err="1"/>
              <a:t>Dulio</a:t>
            </a:r>
            <a:r>
              <a:rPr lang="fr-FR" sz="1200" dirty="0"/>
              <a:t>, V., and S. Andres, « Recommandations Du CEP Auprès Du MEDDE Pour La Sélection Des Substances Pertinentes À Surveiller Dans Les Milieux Aquatiques Pour Le Second Cycle de La DCE (2016-2021).», </a:t>
            </a:r>
            <a:r>
              <a:rPr lang="fr-FR" sz="1200" b="1" dirty="0"/>
              <a:t>2014</a:t>
            </a:r>
            <a:r>
              <a:rPr lang="fr-FR" sz="1200" dirty="0"/>
              <a:t>, AQUAREF</a:t>
            </a:r>
            <a:r>
              <a:rPr lang="fr-FR" sz="1200" dirty="0" smtClean="0"/>
              <a:t>.</a:t>
            </a:r>
          </a:p>
          <a:p>
            <a:pPr marL="171450" indent="-171450" algn="just">
              <a:buFont typeface="Arial"/>
              <a:buChar char="•"/>
            </a:pPr>
            <a:r>
              <a:rPr lang="fr-FR" sz="1200" dirty="0"/>
              <a:t>Benvenuto, F.; </a:t>
            </a:r>
            <a:r>
              <a:rPr lang="fr-FR" sz="1200" dirty="0" err="1"/>
              <a:t>Marín</a:t>
            </a:r>
            <a:r>
              <a:rPr lang="fr-FR" sz="1200" dirty="0"/>
              <a:t>, J. M.; Sancho, J. V.; </a:t>
            </a:r>
            <a:r>
              <a:rPr lang="fr-FR" sz="1200" dirty="0" err="1"/>
              <a:t>Canobbio</a:t>
            </a:r>
            <a:r>
              <a:rPr lang="fr-FR" sz="1200" dirty="0"/>
              <a:t>, S.; </a:t>
            </a:r>
            <a:r>
              <a:rPr lang="fr-FR" sz="1200" dirty="0" err="1"/>
              <a:t>Mezzanotte</a:t>
            </a:r>
            <a:r>
              <a:rPr lang="fr-FR" sz="1200" dirty="0"/>
              <a:t>, V.; </a:t>
            </a:r>
            <a:r>
              <a:rPr lang="fr-FR" sz="1200" dirty="0" err="1"/>
              <a:t>Hernández</a:t>
            </a:r>
            <a:r>
              <a:rPr lang="fr-FR" sz="1200" dirty="0"/>
              <a:t>, F. </a:t>
            </a:r>
            <a:r>
              <a:rPr lang="fr-FR" sz="1200" dirty="0" err="1"/>
              <a:t>Simultaneous</a:t>
            </a:r>
            <a:r>
              <a:rPr lang="fr-FR" sz="1200" dirty="0"/>
              <a:t> </a:t>
            </a:r>
            <a:r>
              <a:rPr lang="fr-FR" sz="1200" dirty="0" err="1"/>
              <a:t>Determination</a:t>
            </a:r>
            <a:r>
              <a:rPr lang="fr-FR" sz="1200" dirty="0"/>
              <a:t> of </a:t>
            </a:r>
            <a:r>
              <a:rPr lang="fr-FR" sz="1200" dirty="0" err="1"/>
              <a:t>Triazines</a:t>
            </a:r>
            <a:r>
              <a:rPr lang="fr-FR" sz="1200" dirty="0"/>
              <a:t> and </a:t>
            </a:r>
            <a:r>
              <a:rPr lang="fr-FR" sz="1200" dirty="0" err="1"/>
              <a:t>Their</a:t>
            </a:r>
            <a:r>
              <a:rPr lang="fr-FR" sz="1200" dirty="0"/>
              <a:t> Main Transformation </a:t>
            </a:r>
            <a:r>
              <a:rPr lang="fr-FR" sz="1200" dirty="0" err="1"/>
              <a:t>Products</a:t>
            </a:r>
            <a:r>
              <a:rPr lang="fr-FR" sz="1200" dirty="0"/>
              <a:t> in Surface and </a:t>
            </a:r>
            <a:r>
              <a:rPr lang="fr-FR" sz="1200" dirty="0" err="1"/>
              <a:t>Urban</a:t>
            </a:r>
            <a:r>
              <a:rPr lang="fr-FR" sz="1200" dirty="0"/>
              <a:t> </a:t>
            </a:r>
            <a:r>
              <a:rPr lang="fr-FR" sz="1200" dirty="0" err="1"/>
              <a:t>Wastewater</a:t>
            </a:r>
            <a:r>
              <a:rPr lang="fr-FR" sz="1200" dirty="0"/>
              <a:t> by Ultra-High-Pressure </a:t>
            </a:r>
            <a:r>
              <a:rPr lang="fr-FR" sz="1200" dirty="0" err="1"/>
              <a:t>Liquid</a:t>
            </a:r>
            <a:r>
              <a:rPr lang="fr-FR" sz="1200" dirty="0"/>
              <a:t> </a:t>
            </a:r>
            <a:r>
              <a:rPr lang="fr-FR" sz="1200" dirty="0" err="1"/>
              <a:t>Chromatography</a:t>
            </a:r>
            <a:r>
              <a:rPr lang="fr-FR" sz="1200" dirty="0"/>
              <a:t>– tandem Mass </a:t>
            </a:r>
            <a:r>
              <a:rPr lang="fr-FR" sz="1200" dirty="0" err="1"/>
              <a:t>Spectrometry</a:t>
            </a:r>
            <a:r>
              <a:rPr lang="fr-FR" sz="1200" dirty="0"/>
              <a:t>. </a:t>
            </a:r>
            <a:r>
              <a:rPr lang="fr-FR" sz="1200" i="1" dirty="0" err="1"/>
              <a:t>Analytical</a:t>
            </a:r>
            <a:r>
              <a:rPr lang="fr-FR" sz="1200" i="1" dirty="0"/>
              <a:t> and </a:t>
            </a:r>
            <a:r>
              <a:rPr lang="fr-FR" sz="1200" i="1" dirty="0" err="1"/>
              <a:t>Bioanalytical</a:t>
            </a:r>
            <a:r>
              <a:rPr lang="fr-FR" sz="1200" i="1" dirty="0"/>
              <a:t> </a:t>
            </a:r>
            <a:r>
              <a:rPr lang="fr-FR" sz="1200" i="1" dirty="0" err="1"/>
              <a:t>Chemistry</a:t>
            </a:r>
            <a:r>
              <a:rPr lang="fr-FR" sz="1200" i="1" dirty="0"/>
              <a:t> </a:t>
            </a:r>
            <a:r>
              <a:rPr lang="fr-FR" sz="1200" b="1" dirty="0"/>
              <a:t>2010</a:t>
            </a:r>
            <a:r>
              <a:rPr lang="fr-FR" sz="1200" dirty="0"/>
              <a:t>, </a:t>
            </a:r>
            <a:r>
              <a:rPr lang="fr-FR" sz="1200" i="1" dirty="0"/>
              <a:t>397 </a:t>
            </a:r>
            <a:r>
              <a:rPr lang="fr-FR" sz="1200" dirty="0"/>
              <a:t>(7), 2791–2805</a:t>
            </a:r>
          </a:p>
          <a:p>
            <a:pPr marL="171450" indent="-171450" algn="just">
              <a:buFont typeface="Arial"/>
              <a:buChar char="•"/>
            </a:pPr>
            <a:r>
              <a:rPr lang="fr-FR" sz="1200" dirty="0"/>
              <a:t>Liu, W.-R., J.-L. Zhao, Y.-S. Liu, Z.-F. Chen, Y.-Y. Yang, Q.-Q. Zhang, and G.-G. Ying. Biocides in the </a:t>
            </a:r>
            <a:r>
              <a:rPr lang="fr-FR" sz="1200" dirty="0" err="1"/>
              <a:t>Yangtze</a:t>
            </a:r>
            <a:r>
              <a:rPr lang="fr-FR" sz="1200" dirty="0"/>
              <a:t> River of China: </a:t>
            </a:r>
            <a:r>
              <a:rPr lang="fr-FR" sz="1200" dirty="0" err="1"/>
              <a:t>Spatiotemporal</a:t>
            </a:r>
            <a:r>
              <a:rPr lang="fr-FR" sz="1200" dirty="0"/>
              <a:t> Distribution, Mass </a:t>
            </a:r>
            <a:r>
              <a:rPr lang="fr-FR" sz="1200" dirty="0" err="1"/>
              <a:t>Load</a:t>
            </a:r>
            <a:r>
              <a:rPr lang="fr-FR" sz="1200" dirty="0"/>
              <a:t> and </a:t>
            </a:r>
            <a:r>
              <a:rPr lang="fr-FR" sz="1200" dirty="0" err="1"/>
              <a:t>Risk</a:t>
            </a:r>
            <a:r>
              <a:rPr lang="fr-FR" sz="1200" dirty="0"/>
              <a:t> </a:t>
            </a:r>
            <a:r>
              <a:rPr lang="fr-FR" sz="1200" dirty="0" err="1"/>
              <a:t>Assessment</a:t>
            </a:r>
            <a:r>
              <a:rPr lang="fr-FR" sz="1200" dirty="0"/>
              <a:t>. </a:t>
            </a:r>
            <a:r>
              <a:rPr lang="fr-FR" sz="1200" i="1" dirty="0" err="1"/>
              <a:t>Environmental</a:t>
            </a:r>
            <a:r>
              <a:rPr lang="fr-FR" sz="1200" i="1" dirty="0"/>
              <a:t> Pollution</a:t>
            </a:r>
            <a:r>
              <a:rPr lang="fr-FR" sz="1200" dirty="0"/>
              <a:t> </a:t>
            </a:r>
            <a:r>
              <a:rPr lang="fr-FR" sz="1200" b="1" dirty="0"/>
              <a:t>2015</a:t>
            </a:r>
            <a:r>
              <a:rPr lang="fr-FR" sz="1200" dirty="0"/>
              <a:t>, 200, 53–63</a:t>
            </a:r>
          </a:p>
          <a:p>
            <a:pPr marL="171450" indent="-171450" algn="just">
              <a:buFont typeface="Arial"/>
              <a:buChar char="•"/>
            </a:pPr>
            <a:r>
              <a:rPr lang="fr-FR" sz="1200" dirty="0"/>
              <a:t>Cotton, J., F. Leroux, S. </a:t>
            </a:r>
            <a:r>
              <a:rPr lang="fr-FR" sz="1200" dirty="0" err="1"/>
              <a:t>Broudin</a:t>
            </a:r>
            <a:r>
              <a:rPr lang="fr-FR" sz="1200" dirty="0"/>
              <a:t>, M. </a:t>
            </a:r>
            <a:r>
              <a:rPr lang="fr-FR" sz="1200" dirty="0" err="1"/>
              <a:t>Poirel</a:t>
            </a:r>
            <a:r>
              <a:rPr lang="fr-FR" sz="1200" dirty="0"/>
              <a:t>, B. Corman, C. Junot, and C. </a:t>
            </a:r>
            <a:r>
              <a:rPr lang="fr-FR" sz="1200" dirty="0" err="1"/>
              <a:t>Ducruix</a:t>
            </a:r>
            <a:r>
              <a:rPr lang="fr-FR" sz="1200" dirty="0"/>
              <a:t>. </a:t>
            </a:r>
            <a:r>
              <a:rPr lang="fr-FR" sz="1200" dirty="0" err="1"/>
              <a:t>Development</a:t>
            </a:r>
            <a:r>
              <a:rPr lang="fr-FR" sz="1200" dirty="0"/>
              <a:t> and Validation of a </a:t>
            </a:r>
            <a:r>
              <a:rPr lang="fr-FR" sz="1200" dirty="0" err="1"/>
              <a:t>Multiresidue</a:t>
            </a:r>
            <a:r>
              <a:rPr lang="fr-FR" sz="1200" dirty="0"/>
              <a:t> </a:t>
            </a:r>
            <a:r>
              <a:rPr lang="fr-FR" sz="1200" dirty="0" err="1"/>
              <a:t>Method</a:t>
            </a:r>
            <a:r>
              <a:rPr lang="fr-FR" sz="1200" dirty="0"/>
              <a:t> for the </a:t>
            </a:r>
            <a:r>
              <a:rPr lang="fr-FR" sz="1200" dirty="0" err="1"/>
              <a:t>Analysis</a:t>
            </a:r>
            <a:r>
              <a:rPr lang="fr-FR" sz="1200" dirty="0"/>
              <a:t> of More </a:t>
            </a:r>
            <a:r>
              <a:rPr lang="fr-FR" sz="1200" dirty="0" err="1"/>
              <a:t>than</a:t>
            </a:r>
            <a:r>
              <a:rPr lang="fr-FR" sz="1200" dirty="0"/>
              <a:t> 500 Pesticides and </a:t>
            </a:r>
            <a:r>
              <a:rPr lang="fr-FR" sz="1200" dirty="0" err="1"/>
              <a:t>Drugs</a:t>
            </a:r>
            <a:r>
              <a:rPr lang="fr-FR" sz="1200" dirty="0"/>
              <a:t> in Water </a:t>
            </a:r>
            <a:r>
              <a:rPr lang="fr-FR" sz="1200" dirty="0" err="1"/>
              <a:t>Based</a:t>
            </a:r>
            <a:r>
              <a:rPr lang="fr-FR" sz="1200" dirty="0"/>
              <a:t> on on-Line and </a:t>
            </a:r>
            <a:r>
              <a:rPr lang="fr-FR" sz="1200" dirty="0" err="1"/>
              <a:t>Liquid</a:t>
            </a:r>
            <a:r>
              <a:rPr lang="fr-FR" sz="1200" dirty="0"/>
              <a:t> </a:t>
            </a:r>
            <a:r>
              <a:rPr lang="fr-FR" sz="1200" dirty="0" err="1"/>
              <a:t>Chromatography</a:t>
            </a:r>
            <a:r>
              <a:rPr lang="fr-FR" sz="1200" dirty="0"/>
              <a:t> </a:t>
            </a:r>
            <a:r>
              <a:rPr lang="fr-FR" sz="1200" dirty="0" err="1"/>
              <a:t>Coupled</a:t>
            </a:r>
            <a:r>
              <a:rPr lang="fr-FR" sz="1200" dirty="0"/>
              <a:t> to High </a:t>
            </a:r>
            <a:r>
              <a:rPr lang="fr-FR" sz="1200" dirty="0" err="1"/>
              <a:t>Resolution</a:t>
            </a:r>
            <a:r>
              <a:rPr lang="fr-FR" sz="1200" dirty="0"/>
              <a:t> Mass </a:t>
            </a:r>
            <a:r>
              <a:rPr lang="fr-FR" sz="1200" dirty="0" err="1"/>
              <a:t>Spectrometry</a:t>
            </a:r>
            <a:r>
              <a:rPr lang="fr-FR" sz="1200" dirty="0"/>
              <a:t>. </a:t>
            </a:r>
            <a:r>
              <a:rPr lang="fr-FR" sz="1200" i="1" dirty="0"/>
              <a:t>Water </a:t>
            </a:r>
            <a:r>
              <a:rPr lang="fr-FR" sz="1200" i="1" dirty="0" err="1"/>
              <a:t>Research</a:t>
            </a:r>
            <a:r>
              <a:rPr lang="fr-FR" sz="1200" dirty="0"/>
              <a:t> </a:t>
            </a:r>
            <a:r>
              <a:rPr lang="fr-FR" sz="1200" b="1" dirty="0"/>
              <a:t>2016</a:t>
            </a:r>
            <a:r>
              <a:rPr lang="fr-FR" sz="1200" dirty="0"/>
              <a:t>, 104, 20–27</a:t>
            </a:r>
          </a:p>
          <a:p>
            <a:pPr marL="171450" indent="-171450">
              <a:buFont typeface="Arial"/>
              <a:buChar char="•"/>
            </a:pPr>
            <a:endParaRPr lang="fr-FR" sz="1200" dirty="0"/>
          </a:p>
          <a:p>
            <a:pPr marL="171450" indent="-171450">
              <a:buFont typeface="Arial"/>
              <a:buChar char="•"/>
            </a:pPr>
            <a:endParaRPr lang="fr-FR" sz="1200" dirty="0"/>
          </a:p>
        </p:txBody>
      </p:sp>
    </p:spTree>
    <p:extLst>
      <p:ext uri="{BB962C8B-B14F-4D97-AF65-F5344CB8AC3E}">
        <p14:creationId xmlns:p14="http://schemas.microsoft.com/office/powerpoint/2010/main" val="2230085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3</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8" name="Rectangle 17"/>
          <p:cNvSpPr/>
          <p:nvPr/>
        </p:nvSpPr>
        <p:spPr>
          <a:xfrm>
            <a:off x="88908" y="4257065"/>
            <a:ext cx="8984391" cy="1877437"/>
          </a:xfrm>
          <a:prstGeom prst="rect">
            <a:avLst/>
          </a:prstGeom>
        </p:spPr>
        <p:txBody>
          <a:bodyPr wrap="square">
            <a:spAutoFit/>
          </a:bodyPr>
          <a:lstStyle/>
          <a:p>
            <a:pPr marL="285750" indent="-285750">
              <a:buFont typeface="Arial"/>
              <a:buChar char="•"/>
            </a:pPr>
            <a:r>
              <a:rPr lang="fr-FR" sz="1900" dirty="0" smtClean="0"/>
              <a:t>Apports de biocides au milieu naturel </a:t>
            </a:r>
            <a:r>
              <a:rPr lang="fr-FR" sz="1900" dirty="0" smtClean="0">
                <a:sym typeface="Wingdings"/>
              </a:rPr>
              <a:t></a:t>
            </a:r>
            <a:r>
              <a:rPr lang="fr-FR" sz="1900" dirty="0" smtClean="0"/>
              <a:t> Contribution urbaine = contribution agricole</a:t>
            </a:r>
          </a:p>
          <a:p>
            <a:pPr marL="0" lvl="1"/>
            <a:r>
              <a:rPr lang="fr-FR" sz="1700" i="1" dirty="0" smtClean="0">
                <a:solidFill>
                  <a:schemeClr val="tx1">
                    <a:lumMod val="65000"/>
                    <a:lumOff val="35000"/>
                  </a:schemeClr>
                </a:solidFill>
              </a:rPr>
              <a:t>	</a:t>
            </a:r>
            <a:r>
              <a:rPr lang="fr-FR" sz="1700" i="1" dirty="0" err="1" smtClean="0">
                <a:solidFill>
                  <a:schemeClr val="tx1">
                    <a:lumMod val="65000"/>
                    <a:lumOff val="35000"/>
                  </a:schemeClr>
                </a:solidFill>
              </a:rPr>
              <a:t>Wittmer</a:t>
            </a:r>
            <a:r>
              <a:rPr lang="fr-FR" sz="1700" i="1" dirty="0" smtClean="0">
                <a:solidFill>
                  <a:schemeClr val="tx1">
                    <a:lumMod val="65000"/>
                    <a:lumOff val="35000"/>
                  </a:schemeClr>
                </a:solidFill>
              </a:rPr>
              <a:t> </a:t>
            </a:r>
            <a:r>
              <a:rPr lang="fr-FR" sz="1700" i="1" dirty="0">
                <a:solidFill>
                  <a:schemeClr val="tx1">
                    <a:lumMod val="65000"/>
                    <a:lumOff val="35000"/>
                  </a:schemeClr>
                </a:solidFill>
              </a:rPr>
              <a:t>et al. (2011)</a:t>
            </a:r>
          </a:p>
          <a:p>
            <a:endParaRPr lang="fr-FR" sz="2000" dirty="0" smtClean="0"/>
          </a:p>
          <a:p>
            <a:pPr marL="285750" indent="-285750">
              <a:buFont typeface="Arial"/>
              <a:buChar char="•"/>
            </a:pPr>
            <a:r>
              <a:rPr lang="fr-FR" sz="2000" dirty="0" smtClean="0"/>
              <a:t>Pas d’étude à grande échelle sur les sources urbaines de biocides</a:t>
            </a:r>
          </a:p>
          <a:p>
            <a:pPr marL="285750" indent="-285750">
              <a:buFont typeface="Arial"/>
              <a:buChar char="•"/>
            </a:pPr>
            <a:endParaRPr lang="fr-FR" sz="2000" dirty="0"/>
          </a:p>
          <a:p>
            <a:pPr marL="285750" indent="-285750">
              <a:buFont typeface="Arial"/>
              <a:buChar char="•"/>
            </a:pPr>
            <a:r>
              <a:rPr lang="fr-FR" sz="2000" dirty="0" smtClean="0"/>
              <a:t>Manque de données dans les RUTP et dans les eaux de surface</a:t>
            </a: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Contexte</a:t>
            </a:r>
            <a:endParaRPr lang="fr-FR" cap="small" dirty="0"/>
          </a:p>
        </p:txBody>
      </p:sp>
      <p:grpSp>
        <p:nvGrpSpPr>
          <p:cNvPr id="127" name="Grouper 126"/>
          <p:cNvGrpSpPr/>
          <p:nvPr/>
        </p:nvGrpSpPr>
        <p:grpSpPr>
          <a:xfrm>
            <a:off x="1519017" y="2103145"/>
            <a:ext cx="1354085" cy="1256098"/>
            <a:chOff x="1910879" y="3621416"/>
            <a:chExt cx="1827698" cy="1458585"/>
          </a:xfrm>
        </p:grpSpPr>
        <p:grpSp>
          <p:nvGrpSpPr>
            <p:cNvPr id="128" name="Grouper 127"/>
            <p:cNvGrpSpPr/>
            <p:nvPr/>
          </p:nvGrpSpPr>
          <p:grpSpPr>
            <a:xfrm>
              <a:off x="2088444" y="3621416"/>
              <a:ext cx="1439334" cy="1458585"/>
              <a:chOff x="2088444" y="3621416"/>
              <a:chExt cx="1439334" cy="1458585"/>
            </a:xfrm>
          </p:grpSpPr>
          <p:sp>
            <p:nvSpPr>
              <p:cNvPr id="131" name="Triangle isocèle 130"/>
              <p:cNvSpPr/>
              <p:nvPr/>
            </p:nvSpPr>
            <p:spPr>
              <a:xfrm>
                <a:off x="2088444" y="3621416"/>
                <a:ext cx="1439334" cy="649111"/>
              </a:xfrm>
              <a:prstGeom prst="triangle">
                <a:avLst/>
              </a:prstGeom>
              <a:pattFill prst="ltHorz">
                <a:fgClr>
                  <a:srgbClr val="584332"/>
                </a:fgClr>
                <a:bgClr>
                  <a:srgbClr val="906E52"/>
                </a:bgClr>
              </a:pattFill>
              <a:ln>
                <a:solidFill>
                  <a:srgbClr val="D4C9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32" name="Grouper 131"/>
              <p:cNvGrpSpPr/>
              <p:nvPr/>
            </p:nvGrpSpPr>
            <p:grpSpPr>
              <a:xfrm>
                <a:off x="2088444" y="3922890"/>
                <a:ext cx="1439334" cy="1157111"/>
                <a:chOff x="2088444" y="3922890"/>
                <a:chExt cx="1439334" cy="1157111"/>
              </a:xfrm>
            </p:grpSpPr>
            <p:sp>
              <p:nvSpPr>
                <p:cNvPr id="133" name="Rectangle 132"/>
                <p:cNvSpPr/>
                <p:nvPr/>
              </p:nvSpPr>
              <p:spPr>
                <a:xfrm>
                  <a:off x="2088444" y="4250989"/>
                  <a:ext cx="1439334" cy="829012"/>
                </a:xfrm>
                <a:prstGeom prst="rect">
                  <a:avLst/>
                </a:prstGeom>
                <a:blipFill rotWithShape="1">
                  <a:blip r:embed="rId5"/>
                  <a:tile tx="0" ty="0" sx="100000" sy="100000" flip="none" algn="tl"/>
                </a:blipFill>
                <a:ln>
                  <a:solidFill>
                    <a:srgbClr val="D4C9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Rectangle 133"/>
                <p:cNvSpPr/>
                <p:nvPr/>
              </p:nvSpPr>
              <p:spPr>
                <a:xfrm>
                  <a:off x="2384778" y="4515556"/>
                  <a:ext cx="225778" cy="423333"/>
                </a:xfrm>
                <a:prstGeom prst="rect">
                  <a:avLst/>
                </a:prstGeom>
                <a:gradFill rotWithShape="1">
                  <a:gsLst>
                    <a:gs pos="100000">
                      <a:schemeClr val="accent1">
                        <a:tint val="50000"/>
                        <a:shade val="100000"/>
                        <a:satMod val="350000"/>
                      </a:schemeClr>
                    </a:gs>
                    <a:gs pos="21000">
                      <a:srgbClr val="F6FF8F"/>
                    </a:gs>
                  </a:gsLst>
                  <a:lin ang="5400000" scaled="0"/>
                </a:gradFill>
                <a:ln w="57150" cmpd="sng">
                  <a:solidFill>
                    <a:srgbClr val="AB82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Rectangle 134"/>
                <p:cNvSpPr/>
                <p:nvPr/>
              </p:nvSpPr>
              <p:spPr>
                <a:xfrm>
                  <a:off x="2949222" y="4515556"/>
                  <a:ext cx="335845" cy="564445"/>
                </a:xfrm>
                <a:prstGeom prst="rect">
                  <a:avLst/>
                </a:prstGeom>
                <a:solidFill>
                  <a:srgbClr val="584332"/>
                </a:solidFill>
                <a:ln>
                  <a:solidFill>
                    <a:srgbClr val="5843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6" name="Connecteur droit 135"/>
                <p:cNvCxnSpPr/>
                <p:nvPr/>
              </p:nvCxnSpPr>
              <p:spPr>
                <a:xfrm>
                  <a:off x="2932290" y="4515556"/>
                  <a:ext cx="0" cy="564445"/>
                </a:xfrm>
                <a:prstGeom prst="line">
                  <a:avLst/>
                </a:prstGeom>
                <a:ln w="57150" cmpd="sng">
                  <a:solidFill>
                    <a:srgbClr val="AB8262"/>
                  </a:solidFill>
                </a:ln>
                <a:effectLst/>
              </p:spPr>
              <p:style>
                <a:lnRef idx="2">
                  <a:schemeClr val="accent1"/>
                </a:lnRef>
                <a:fillRef idx="0">
                  <a:schemeClr val="accent1"/>
                </a:fillRef>
                <a:effectRef idx="1">
                  <a:schemeClr val="accent1"/>
                </a:effectRef>
                <a:fontRef idx="minor">
                  <a:schemeClr val="tx1"/>
                </a:fontRef>
              </p:style>
            </p:cxnSp>
            <p:cxnSp>
              <p:nvCxnSpPr>
                <p:cNvPr id="137" name="Connecteur droit 136"/>
                <p:cNvCxnSpPr/>
                <p:nvPr/>
              </p:nvCxnSpPr>
              <p:spPr>
                <a:xfrm>
                  <a:off x="3270956" y="4515556"/>
                  <a:ext cx="0" cy="564445"/>
                </a:xfrm>
                <a:prstGeom prst="line">
                  <a:avLst/>
                </a:prstGeom>
                <a:ln w="57150" cmpd="sng">
                  <a:solidFill>
                    <a:srgbClr val="AB8262"/>
                  </a:solidFill>
                </a:ln>
                <a:effectLst/>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flipH="1">
                  <a:off x="2901246" y="4498624"/>
                  <a:ext cx="395997" cy="0"/>
                </a:xfrm>
                <a:prstGeom prst="line">
                  <a:avLst/>
                </a:prstGeom>
                <a:ln w="57150" cmpd="sng">
                  <a:solidFill>
                    <a:srgbClr val="AB8262"/>
                  </a:solidFill>
                </a:ln>
                <a:effectLst/>
              </p:spPr>
              <p:style>
                <a:lnRef idx="2">
                  <a:schemeClr val="accent1"/>
                </a:lnRef>
                <a:fillRef idx="0">
                  <a:schemeClr val="accent1"/>
                </a:fillRef>
                <a:effectRef idx="1">
                  <a:schemeClr val="accent1"/>
                </a:effectRef>
                <a:fontRef idx="minor">
                  <a:schemeClr val="tx1"/>
                </a:fontRef>
              </p:style>
            </p:cxnSp>
            <p:sp>
              <p:nvSpPr>
                <p:cNvPr id="139" name="Ellipse 138"/>
                <p:cNvSpPr/>
                <p:nvPr/>
              </p:nvSpPr>
              <p:spPr>
                <a:xfrm>
                  <a:off x="3019778" y="4797778"/>
                  <a:ext cx="34556" cy="36000"/>
                </a:xfrm>
                <a:prstGeom prst="ellipse">
                  <a:avLst/>
                </a:prstGeom>
                <a:solidFill>
                  <a:srgbClr val="F6FF8F"/>
                </a:solidFill>
                <a:ln>
                  <a:solidFill>
                    <a:srgbClr val="F6FF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0" name="Connecteur droit 139"/>
                <p:cNvCxnSpPr/>
                <p:nvPr/>
              </p:nvCxnSpPr>
              <p:spPr>
                <a:xfrm flipH="1">
                  <a:off x="2384778" y="4735691"/>
                  <a:ext cx="251998" cy="0"/>
                </a:xfrm>
                <a:prstGeom prst="line">
                  <a:avLst/>
                </a:prstGeom>
                <a:ln>
                  <a:solidFill>
                    <a:srgbClr val="AB8262"/>
                  </a:solidFill>
                </a:ln>
                <a:effectLst/>
              </p:spPr>
              <p:style>
                <a:lnRef idx="2">
                  <a:schemeClr val="accent1"/>
                </a:lnRef>
                <a:fillRef idx="0">
                  <a:schemeClr val="accent1"/>
                </a:fillRef>
                <a:effectRef idx="1">
                  <a:schemeClr val="accent1"/>
                </a:effectRef>
                <a:fontRef idx="minor">
                  <a:schemeClr val="tx1"/>
                </a:fontRef>
              </p:style>
            </p:cxnSp>
            <p:cxnSp>
              <p:nvCxnSpPr>
                <p:cNvPr id="141" name="Connecteur droit 140"/>
                <p:cNvCxnSpPr/>
                <p:nvPr/>
              </p:nvCxnSpPr>
              <p:spPr>
                <a:xfrm>
                  <a:off x="2497666" y="4515556"/>
                  <a:ext cx="0" cy="397999"/>
                </a:xfrm>
                <a:prstGeom prst="line">
                  <a:avLst/>
                </a:prstGeom>
                <a:ln>
                  <a:solidFill>
                    <a:srgbClr val="AB8262"/>
                  </a:solidFill>
                </a:ln>
                <a:effectLst/>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2706512" y="3922890"/>
                  <a:ext cx="225778" cy="254000"/>
                </a:xfrm>
                <a:prstGeom prst="rect">
                  <a:avLst/>
                </a:prstGeom>
                <a:gradFill rotWithShape="1">
                  <a:gsLst>
                    <a:gs pos="100000">
                      <a:schemeClr val="accent1">
                        <a:tint val="50000"/>
                        <a:shade val="100000"/>
                        <a:satMod val="350000"/>
                      </a:schemeClr>
                    </a:gs>
                    <a:gs pos="21000">
                      <a:srgbClr val="F6FF8F"/>
                    </a:gs>
                  </a:gsLst>
                  <a:lin ang="5400000" scaled="0"/>
                </a:gradFill>
                <a:ln w="57150" cmpd="sng">
                  <a:solidFill>
                    <a:srgbClr val="AB82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3" name="Connecteur droit 142"/>
                <p:cNvCxnSpPr>
                  <a:stCxn id="142" idx="0"/>
                  <a:endCxn id="142" idx="2"/>
                </p:cNvCxnSpPr>
                <p:nvPr/>
              </p:nvCxnSpPr>
              <p:spPr>
                <a:xfrm>
                  <a:off x="2819401" y="3922890"/>
                  <a:ext cx="0" cy="254000"/>
                </a:xfrm>
                <a:prstGeom prst="line">
                  <a:avLst/>
                </a:prstGeom>
                <a:ln>
                  <a:solidFill>
                    <a:srgbClr val="AB8262"/>
                  </a:solidFill>
                </a:ln>
                <a:effectLst/>
              </p:spPr>
              <p:style>
                <a:lnRef idx="2">
                  <a:schemeClr val="accent1"/>
                </a:lnRef>
                <a:fillRef idx="0">
                  <a:schemeClr val="accent1"/>
                </a:fillRef>
                <a:effectRef idx="1">
                  <a:schemeClr val="accent1"/>
                </a:effectRef>
                <a:fontRef idx="minor">
                  <a:schemeClr val="tx1"/>
                </a:fontRef>
              </p:style>
            </p:cxnSp>
            <p:cxnSp>
              <p:nvCxnSpPr>
                <p:cNvPr id="144" name="Connecteur droit 143"/>
                <p:cNvCxnSpPr/>
                <p:nvPr/>
              </p:nvCxnSpPr>
              <p:spPr>
                <a:xfrm flipH="1">
                  <a:off x="2686757" y="4047068"/>
                  <a:ext cx="251998" cy="0"/>
                </a:xfrm>
                <a:prstGeom prst="line">
                  <a:avLst/>
                </a:prstGeom>
                <a:ln>
                  <a:solidFill>
                    <a:srgbClr val="AB8262"/>
                  </a:solidFill>
                </a:ln>
                <a:effectLst/>
              </p:spPr>
              <p:style>
                <a:lnRef idx="2">
                  <a:schemeClr val="accent1"/>
                </a:lnRef>
                <a:fillRef idx="0">
                  <a:schemeClr val="accent1"/>
                </a:fillRef>
                <a:effectRef idx="1">
                  <a:schemeClr val="accent1"/>
                </a:effectRef>
                <a:fontRef idx="minor">
                  <a:schemeClr val="tx1"/>
                </a:fontRef>
              </p:style>
            </p:cxnSp>
          </p:grpSp>
        </p:grpSp>
        <p:sp>
          <p:nvSpPr>
            <p:cNvPr id="129" name="Rectangle 128"/>
            <p:cNvSpPr/>
            <p:nvPr/>
          </p:nvSpPr>
          <p:spPr>
            <a:xfrm rot="2613050">
              <a:off x="2663781" y="3939251"/>
              <a:ext cx="1074796" cy="46839"/>
            </a:xfrm>
            <a:prstGeom prst="rect">
              <a:avLst/>
            </a:prstGeom>
            <a:pattFill prst="zigZag">
              <a:fgClr>
                <a:schemeClr val="accent2">
                  <a:lumMod val="75000"/>
                </a:schemeClr>
              </a:fgClr>
              <a:bgClr>
                <a:schemeClr val="accent2">
                  <a:lumMod val="60000"/>
                  <a:lumOff val="40000"/>
                </a:schemeClr>
              </a:bgClr>
            </a:patt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Rectangle 129"/>
            <p:cNvSpPr/>
            <p:nvPr/>
          </p:nvSpPr>
          <p:spPr>
            <a:xfrm rot="8283322">
              <a:off x="1910879" y="3927035"/>
              <a:ext cx="1074796" cy="46839"/>
            </a:xfrm>
            <a:prstGeom prst="rect">
              <a:avLst/>
            </a:prstGeom>
            <a:pattFill prst="zigZag">
              <a:fgClr>
                <a:schemeClr val="accent2">
                  <a:lumMod val="75000"/>
                </a:schemeClr>
              </a:fgClr>
              <a:bgClr>
                <a:schemeClr val="accent2">
                  <a:lumMod val="60000"/>
                  <a:lumOff val="40000"/>
                </a:schemeClr>
              </a:bgClr>
            </a:patt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45" name="Grouper 144"/>
          <p:cNvGrpSpPr/>
          <p:nvPr/>
        </p:nvGrpSpPr>
        <p:grpSpPr>
          <a:xfrm>
            <a:off x="329045" y="936452"/>
            <a:ext cx="1296356" cy="2422792"/>
            <a:chOff x="338666" y="973668"/>
            <a:chExt cx="1749778" cy="4106334"/>
          </a:xfrm>
        </p:grpSpPr>
        <p:sp>
          <p:nvSpPr>
            <p:cNvPr id="146" name="Rectangle 145"/>
            <p:cNvSpPr/>
            <p:nvPr/>
          </p:nvSpPr>
          <p:spPr>
            <a:xfrm>
              <a:off x="338666" y="973668"/>
              <a:ext cx="1749778" cy="4106334"/>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47" name="Grouper 146"/>
            <p:cNvGrpSpPr/>
            <p:nvPr/>
          </p:nvGrpSpPr>
          <p:grpSpPr>
            <a:xfrm>
              <a:off x="464234" y="1141209"/>
              <a:ext cx="1480617" cy="1125439"/>
              <a:chOff x="464234" y="1141209"/>
              <a:chExt cx="1480617" cy="1125439"/>
            </a:xfrm>
          </p:grpSpPr>
          <p:grpSp>
            <p:nvGrpSpPr>
              <p:cNvPr id="186" name="Grouper 185"/>
              <p:cNvGrpSpPr/>
              <p:nvPr/>
            </p:nvGrpSpPr>
            <p:grpSpPr>
              <a:xfrm>
                <a:off x="464234" y="1141209"/>
                <a:ext cx="1480617" cy="328269"/>
                <a:chOff x="464234" y="1141209"/>
                <a:chExt cx="1480617" cy="328269"/>
              </a:xfrm>
            </p:grpSpPr>
            <p:sp>
              <p:nvSpPr>
                <p:cNvPr id="199" name="Rectangle 198"/>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0" name="Rectangle 199"/>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1" name="Rectangle 200"/>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2" name="Rectangle 201"/>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3" name="Rectangle 202"/>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87" name="Grouper 186"/>
              <p:cNvGrpSpPr/>
              <p:nvPr/>
            </p:nvGrpSpPr>
            <p:grpSpPr>
              <a:xfrm>
                <a:off x="464234" y="1543726"/>
                <a:ext cx="1480617" cy="328269"/>
                <a:chOff x="464234" y="1141209"/>
                <a:chExt cx="1480617" cy="328269"/>
              </a:xfrm>
            </p:grpSpPr>
            <p:sp>
              <p:nvSpPr>
                <p:cNvPr id="194" name="Rectangle 193"/>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5" name="Rectangle 194"/>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6" name="Rectangle 195"/>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7" name="Rectangle 196"/>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8" name="Rectangle 197"/>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88" name="Grouper 187"/>
              <p:cNvGrpSpPr/>
              <p:nvPr/>
            </p:nvGrpSpPr>
            <p:grpSpPr>
              <a:xfrm>
                <a:off x="464234" y="1938379"/>
                <a:ext cx="1480617" cy="328269"/>
                <a:chOff x="464234" y="1141209"/>
                <a:chExt cx="1480617" cy="328269"/>
              </a:xfrm>
            </p:grpSpPr>
            <p:sp>
              <p:nvSpPr>
                <p:cNvPr id="189" name="Rectangle 188"/>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0" name="Rectangle 189"/>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1" name="Rectangle 190"/>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2" name="Rectangle 191"/>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3" name="Rectangle 192"/>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48" name="Grouper 147"/>
            <p:cNvGrpSpPr/>
            <p:nvPr/>
          </p:nvGrpSpPr>
          <p:grpSpPr>
            <a:xfrm>
              <a:off x="464234" y="2348686"/>
              <a:ext cx="1480617" cy="1125439"/>
              <a:chOff x="464234" y="1141209"/>
              <a:chExt cx="1480617" cy="1125439"/>
            </a:xfrm>
          </p:grpSpPr>
          <p:grpSp>
            <p:nvGrpSpPr>
              <p:cNvPr id="168" name="Grouper 167"/>
              <p:cNvGrpSpPr/>
              <p:nvPr/>
            </p:nvGrpSpPr>
            <p:grpSpPr>
              <a:xfrm>
                <a:off x="464234" y="1141209"/>
                <a:ext cx="1480617" cy="328269"/>
                <a:chOff x="464234" y="1141209"/>
                <a:chExt cx="1480617" cy="328269"/>
              </a:xfrm>
            </p:grpSpPr>
            <p:sp>
              <p:nvSpPr>
                <p:cNvPr id="181" name="Rectangle 180"/>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2" name="Rectangle 181"/>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3" name="Rectangle 182"/>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4" name="Rectangle 183"/>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5" name="Rectangle 184"/>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69" name="Grouper 168"/>
              <p:cNvGrpSpPr/>
              <p:nvPr/>
            </p:nvGrpSpPr>
            <p:grpSpPr>
              <a:xfrm>
                <a:off x="464234" y="1543726"/>
                <a:ext cx="1480617" cy="328269"/>
                <a:chOff x="464234" y="1141209"/>
                <a:chExt cx="1480617" cy="328269"/>
              </a:xfrm>
            </p:grpSpPr>
            <p:sp>
              <p:nvSpPr>
                <p:cNvPr id="176" name="Rectangle 175"/>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7" name="Rectangle 176"/>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8" name="Rectangle 177"/>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9" name="Rectangle 178"/>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0" name="Rectangle 179"/>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70" name="Grouper 169"/>
              <p:cNvGrpSpPr/>
              <p:nvPr/>
            </p:nvGrpSpPr>
            <p:grpSpPr>
              <a:xfrm>
                <a:off x="464234" y="1938379"/>
                <a:ext cx="1480617" cy="328269"/>
                <a:chOff x="464234" y="1141209"/>
                <a:chExt cx="1480617" cy="328269"/>
              </a:xfrm>
            </p:grpSpPr>
            <p:sp>
              <p:nvSpPr>
                <p:cNvPr id="171" name="Rectangle 170"/>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2" name="Rectangle 171"/>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Rectangle 172"/>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4" name="Rectangle 173"/>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5" name="Rectangle 174"/>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49" name="Grouper 148"/>
            <p:cNvGrpSpPr/>
            <p:nvPr/>
          </p:nvGrpSpPr>
          <p:grpSpPr>
            <a:xfrm>
              <a:off x="467794" y="3547915"/>
              <a:ext cx="1480617" cy="1125439"/>
              <a:chOff x="464234" y="1141209"/>
              <a:chExt cx="1480617" cy="1125439"/>
            </a:xfrm>
          </p:grpSpPr>
          <p:grpSp>
            <p:nvGrpSpPr>
              <p:cNvPr id="150" name="Grouper 149"/>
              <p:cNvGrpSpPr/>
              <p:nvPr/>
            </p:nvGrpSpPr>
            <p:grpSpPr>
              <a:xfrm>
                <a:off x="464234" y="1141209"/>
                <a:ext cx="1480617" cy="328269"/>
                <a:chOff x="464234" y="1141209"/>
                <a:chExt cx="1480617" cy="328269"/>
              </a:xfrm>
            </p:grpSpPr>
            <p:sp>
              <p:nvSpPr>
                <p:cNvPr id="163" name="Rectangle 162"/>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4" name="Rectangle 163"/>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5" name="Rectangle 164"/>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6" name="Rectangle 165"/>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Rectangle 166"/>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1" name="Grouper 150"/>
              <p:cNvGrpSpPr/>
              <p:nvPr/>
            </p:nvGrpSpPr>
            <p:grpSpPr>
              <a:xfrm>
                <a:off x="464234" y="1543726"/>
                <a:ext cx="1480617" cy="328269"/>
                <a:chOff x="464234" y="1141209"/>
                <a:chExt cx="1480617" cy="328269"/>
              </a:xfrm>
            </p:grpSpPr>
            <p:sp>
              <p:nvSpPr>
                <p:cNvPr id="158" name="Rectangle 157"/>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9" name="Rectangle 158"/>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0" name="Rectangle 159"/>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1" name="Rectangle 160"/>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2" name="Rectangle 161"/>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2" name="Grouper 151"/>
              <p:cNvGrpSpPr/>
              <p:nvPr/>
            </p:nvGrpSpPr>
            <p:grpSpPr>
              <a:xfrm>
                <a:off x="464234" y="1938379"/>
                <a:ext cx="1480617" cy="328269"/>
                <a:chOff x="464234" y="1141209"/>
                <a:chExt cx="1480617" cy="328269"/>
              </a:xfrm>
            </p:grpSpPr>
            <p:sp>
              <p:nvSpPr>
                <p:cNvPr id="153" name="Rectangle 152"/>
                <p:cNvSpPr/>
                <p:nvPr/>
              </p:nvSpPr>
              <p:spPr>
                <a:xfrm>
                  <a:off x="4642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4" name="Rectangle 153"/>
                <p:cNvSpPr/>
                <p:nvPr/>
              </p:nvSpPr>
              <p:spPr>
                <a:xfrm>
                  <a:off x="1088919"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5" name="Rectangle 154"/>
                <p:cNvSpPr/>
                <p:nvPr/>
              </p:nvSpPr>
              <p:spPr>
                <a:xfrm>
                  <a:off x="140924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6" name="Rectangle 155"/>
                <p:cNvSpPr/>
                <p:nvPr/>
              </p:nvSpPr>
              <p:spPr>
                <a:xfrm>
                  <a:off x="1719073"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7" name="Rectangle 156"/>
                <p:cNvSpPr/>
                <p:nvPr/>
              </p:nvSpPr>
              <p:spPr>
                <a:xfrm>
                  <a:off x="769034" y="1141209"/>
                  <a:ext cx="225778" cy="328269"/>
                </a:xfrm>
                <a:prstGeom prst="rect">
                  <a:avLst/>
                </a:prstGeom>
                <a:gradFill rotWithShape="1">
                  <a:gsLst>
                    <a:gs pos="100000">
                      <a:schemeClr val="accent1">
                        <a:tint val="50000"/>
                        <a:shade val="100000"/>
                        <a:satMod val="350000"/>
                      </a:schemeClr>
                    </a:gs>
                    <a:gs pos="21000">
                      <a:srgbClr val="F6FF8F"/>
                    </a:gs>
                  </a:gsLst>
                  <a:lin ang="5400000" scaled="0"/>
                </a:grad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cxnSp>
        <p:nvCxnSpPr>
          <p:cNvPr id="207" name="Connecteur droit 206"/>
          <p:cNvCxnSpPr/>
          <p:nvPr/>
        </p:nvCxnSpPr>
        <p:spPr>
          <a:xfrm flipH="1">
            <a:off x="1706226" y="1746324"/>
            <a:ext cx="331228" cy="680344"/>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209" name="Nuage 208"/>
          <p:cNvSpPr/>
          <p:nvPr/>
        </p:nvSpPr>
        <p:spPr>
          <a:xfrm>
            <a:off x="1841278" y="978598"/>
            <a:ext cx="1289975" cy="823462"/>
          </a:xfrm>
          <a:prstGeom prst="cloud">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216" name="Connecteur droit 215"/>
          <p:cNvCxnSpPr/>
          <p:nvPr/>
        </p:nvCxnSpPr>
        <p:spPr>
          <a:xfrm flipH="1">
            <a:off x="2611801" y="1693358"/>
            <a:ext cx="331228" cy="680344"/>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17" name="Connecteur droit 216"/>
          <p:cNvCxnSpPr/>
          <p:nvPr/>
        </p:nvCxnSpPr>
        <p:spPr>
          <a:xfrm flipH="1">
            <a:off x="2440187" y="1750748"/>
            <a:ext cx="237545" cy="518745"/>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19" name="Connecteur droit 218"/>
          <p:cNvCxnSpPr/>
          <p:nvPr/>
        </p:nvCxnSpPr>
        <p:spPr>
          <a:xfrm flipH="1">
            <a:off x="1979407" y="1774609"/>
            <a:ext cx="237545" cy="518745"/>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20" name="Connecteur droit 219"/>
          <p:cNvCxnSpPr/>
          <p:nvPr/>
        </p:nvCxnSpPr>
        <p:spPr>
          <a:xfrm flipH="1">
            <a:off x="2288293" y="1802060"/>
            <a:ext cx="141367" cy="320647"/>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225" name="Virage 224"/>
          <p:cNvSpPr/>
          <p:nvPr/>
        </p:nvSpPr>
        <p:spPr>
          <a:xfrm rot="10800000" flipH="1">
            <a:off x="2674872" y="2624089"/>
            <a:ext cx="762274" cy="1085243"/>
          </a:xfrm>
          <a:prstGeom prst="bentArrow">
            <a:avLst>
              <a:gd name="adj1" fmla="val 25000"/>
              <a:gd name="adj2" fmla="val 22517"/>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6" name="ZoneTexte 225"/>
          <p:cNvSpPr txBox="1"/>
          <p:nvPr/>
        </p:nvSpPr>
        <p:spPr>
          <a:xfrm rot="5400000">
            <a:off x="2137997" y="3071004"/>
            <a:ext cx="1281043" cy="307777"/>
          </a:xfrm>
          <a:prstGeom prst="rect">
            <a:avLst/>
          </a:prstGeom>
          <a:noFill/>
        </p:spPr>
        <p:txBody>
          <a:bodyPr wrap="square" rtlCol="0">
            <a:spAutoFit/>
          </a:bodyPr>
          <a:lstStyle/>
          <a:p>
            <a:r>
              <a:rPr lang="fr-FR" sz="1400" dirty="0" smtClean="0">
                <a:latin typeface="Calibri"/>
                <a:cs typeface="Calibri"/>
              </a:rPr>
              <a:t>BIOCIDES</a:t>
            </a:r>
            <a:endParaRPr lang="fr-FR" sz="1400" dirty="0">
              <a:latin typeface="Calibri"/>
              <a:cs typeface="Calibri"/>
            </a:endParaRPr>
          </a:p>
        </p:txBody>
      </p:sp>
      <p:sp>
        <p:nvSpPr>
          <p:cNvPr id="227" name="ZoneTexte 226"/>
          <p:cNvSpPr txBox="1"/>
          <p:nvPr/>
        </p:nvSpPr>
        <p:spPr>
          <a:xfrm>
            <a:off x="3732213" y="2974420"/>
            <a:ext cx="1570839" cy="923330"/>
          </a:xfrm>
          <a:prstGeom prst="rect">
            <a:avLst/>
          </a:prstGeom>
          <a:noFill/>
        </p:spPr>
        <p:txBody>
          <a:bodyPr wrap="square" rtlCol="0">
            <a:spAutoFit/>
          </a:bodyPr>
          <a:lstStyle/>
          <a:p>
            <a:pPr algn="ctr"/>
            <a:r>
              <a:rPr lang="fr-FR" dirty="0" smtClean="0">
                <a:latin typeface="Calibri"/>
                <a:cs typeface="Calibri"/>
              </a:rPr>
              <a:t>Réseau unitaire ou séparatif</a:t>
            </a:r>
            <a:endParaRPr lang="fr-FR" dirty="0">
              <a:latin typeface="Calibri"/>
              <a:cs typeface="Calibri"/>
            </a:endParaRPr>
          </a:p>
        </p:txBody>
      </p:sp>
      <p:sp>
        <p:nvSpPr>
          <p:cNvPr id="228" name="Rectangle à coins arrondis 227"/>
          <p:cNvSpPr/>
          <p:nvPr/>
        </p:nvSpPr>
        <p:spPr>
          <a:xfrm>
            <a:off x="3732213" y="2898316"/>
            <a:ext cx="1570839" cy="1052614"/>
          </a:xfrm>
          <a:prstGeom prst="round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9" name="Flèche vers la droite 228"/>
          <p:cNvSpPr/>
          <p:nvPr/>
        </p:nvSpPr>
        <p:spPr>
          <a:xfrm>
            <a:off x="5641969" y="3212168"/>
            <a:ext cx="828344" cy="565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0" name="Forme libre 229"/>
          <p:cNvSpPr/>
          <p:nvPr/>
        </p:nvSpPr>
        <p:spPr>
          <a:xfrm>
            <a:off x="6804615" y="3247211"/>
            <a:ext cx="1320749" cy="149145"/>
          </a:xfrm>
          <a:custGeom>
            <a:avLst/>
            <a:gdLst>
              <a:gd name="connsiteX0" fmla="*/ 0 w 3313377"/>
              <a:gd name="connsiteY0" fmla="*/ 92079 h 607461"/>
              <a:gd name="connsiteX1" fmla="*/ 570637 w 3313377"/>
              <a:gd name="connsiteY1" fmla="*/ 589002 h 607461"/>
              <a:gd name="connsiteX2" fmla="*/ 957198 w 3313377"/>
              <a:gd name="connsiteY2" fmla="*/ 92079 h 607461"/>
              <a:gd name="connsiteX3" fmla="*/ 1472612 w 3313377"/>
              <a:gd name="connsiteY3" fmla="*/ 607407 h 607461"/>
              <a:gd name="connsiteX4" fmla="*/ 1877580 w 3313377"/>
              <a:gd name="connsiteY4" fmla="*/ 55270 h 607461"/>
              <a:gd name="connsiteX5" fmla="*/ 2411402 w 3313377"/>
              <a:gd name="connsiteY5" fmla="*/ 496980 h 607461"/>
              <a:gd name="connsiteX6" fmla="*/ 2834778 w 3313377"/>
              <a:gd name="connsiteY6" fmla="*/ 56 h 607461"/>
              <a:gd name="connsiteX7" fmla="*/ 3313377 w 3313377"/>
              <a:gd name="connsiteY7" fmla="*/ 533789 h 6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377" h="607461">
                <a:moveTo>
                  <a:pt x="0" y="92079"/>
                </a:moveTo>
                <a:cubicBezTo>
                  <a:pt x="205552" y="340540"/>
                  <a:pt x="411104" y="589002"/>
                  <a:pt x="570637" y="589002"/>
                </a:cubicBezTo>
                <a:cubicBezTo>
                  <a:pt x="730170" y="589002"/>
                  <a:pt x="806869" y="89011"/>
                  <a:pt x="957198" y="92079"/>
                </a:cubicBezTo>
                <a:cubicBezTo>
                  <a:pt x="1107527" y="95147"/>
                  <a:pt x="1319215" y="613542"/>
                  <a:pt x="1472612" y="607407"/>
                </a:cubicBezTo>
                <a:cubicBezTo>
                  <a:pt x="1626009" y="601272"/>
                  <a:pt x="1721115" y="73674"/>
                  <a:pt x="1877580" y="55270"/>
                </a:cubicBezTo>
                <a:cubicBezTo>
                  <a:pt x="2034045" y="36865"/>
                  <a:pt x="2251869" y="506182"/>
                  <a:pt x="2411402" y="496980"/>
                </a:cubicBezTo>
                <a:cubicBezTo>
                  <a:pt x="2570935" y="487778"/>
                  <a:pt x="2684449" y="-6079"/>
                  <a:pt x="2834778" y="56"/>
                </a:cubicBezTo>
                <a:cubicBezTo>
                  <a:pt x="2985107" y="6191"/>
                  <a:pt x="3205999" y="423362"/>
                  <a:pt x="3313377" y="533789"/>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600"/>
          </a:p>
        </p:txBody>
      </p:sp>
      <p:sp>
        <p:nvSpPr>
          <p:cNvPr id="231" name="Forme libre 230"/>
          <p:cNvSpPr/>
          <p:nvPr/>
        </p:nvSpPr>
        <p:spPr>
          <a:xfrm>
            <a:off x="6957015" y="3399611"/>
            <a:ext cx="1320749" cy="149145"/>
          </a:xfrm>
          <a:custGeom>
            <a:avLst/>
            <a:gdLst>
              <a:gd name="connsiteX0" fmla="*/ 0 w 3313377"/>
              <a:gd name="connsiteY0" fmla="*/ 92079 h 607461"/>
              <a:gd name="connsiteX1" fmla="*/ 570637 w 3313377"/>
              <a:gd name="connsiteY1" fmla="*/ 589002 h 607461"/>
              <a:gd name="connsiteX2" fmla="*/ 957198 w 3313377"/>
              <a:gd name="connsiteY2" fmla="*/ 92079 h 607461"/>
              <a:gd name="connsiteX3" fmla="*/ 1472612 w 3313377"/>
              <a:gd name="connsiteY3" fmla="*/ 607407 h 607461"/>
              <a:gd name="connsiteX4" fmla="*/ 1877580 w 3313377"/>
              <a:gd name="connsiteY4" fmla="*/ 55270 h 607461"/>
              <a:gd name="connsiteX5" fmla="*/ 2411402 w 3313377"/>
              <a:gd name="connsiteY5" fmla="*/ 496980 h 607461"/>
              <a:gd name="connsiteX6" fmla="*/ 2834778 w 3313377"/>
              <a:gd name="connsiteY6" fmla="*/ 56 h 607461"/>
              <a:gd name="connsiteX7" fmla="*/ 3313377 w 3313377"/>
              <a:gd name="connsiteY7" fmla="*/ 533789 h 6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377" h="607461">
                <a:moveTo>
                  <a:pt x="0" y="92079"/>
                </a:moveTo>
                <a:cubicBezTo>
                  <a:pt x="205552" y="340540"/>
                  <a:pt x="411104" y="589002"/>
                  <a:pt x="570637" y="589002"/>
                </a:cubicBezTo>
                <a:cubicBezTo>
                  <a:pt x="730170" y="589002"/>
                  <a:pt x="806869" y="89011"/>
                  <a:pt x="957198" y="92079"/>
                </a:cubicBezTo>
                <a:cubicBezTo>
                  <a:pt x="1107527" y="95147"/>
                  <a:pt x="1319215" y="613542"/>
                  <a:pt x="1472612" y="607407"/>
                </a:cubicBezTo>
                <a:cubicBezTo>
                  <a:pt x="1626009" y="601272"/>
                  <a:pt x="1721115" y="73674"/>
                  <a:pt x="1877580" y="55270"/>
                </a:cubicBezTo>
                <a:cubicBezTo>
                  <a:pt x="2034045" y="36865"/>
                  <a:pt x="2251869" y="506182"/>
                  <a:pt x="2411402" y="496980"/>
                </a:cubicBezTo>
                <a:cubicBezTo>
                  <a:pt x="2570935" y="487778"/>
                  <a:pt x="2684449" y="-6079"/>
                  <a:pt x="2834778" y="56"/>
                </a:cubicBezTo>
                <a:cubicBezTo>
                  <a:pt x="2985107" y="6191"/>
                  <a:pt x="3205999" y="423362"/>
                  <a:pt x="3313377" y="533789"/>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600"/>
          </a:p>
        </p:txBody>
      </p:sp>
      <p:sp>
        <p:nvSpPr>
          <p:cNvPr id="232" name="Forme libre 231"/>
          <p:cNvSpPr/>
          <p:nvPr/>
        </p:nvSpPr>
        <p:spPr>
          <a:xfrm>
            <a:off x="7109415" y="3552011"/>
            <a:ext cx="1320749" cy="149145"/>
          </a:xfrm>
          <a:custGeom>
            <a:avLst/>
            <a:gdLst>
              <a:gd name="connsiteX0" fmla="*/ 0 w 3313377"/>
              <a:gd name="connsiteY0" fmla="*/ 92079 h 607461"/>
              <a:gd name="connsiteX1" fmla="*/ 570637 w 3313377"/>
              <a:gd name="connsiteY1" fmla="*/ 589002 h 607461"/>
              <a:gd name="connsiteX2" fmla="*/ 957198 w 3313377"/>
              <a:gd name="connsiteY2" fmla="*/ 92079 h 607461"/>
              <a:gd name="connsiteX3" fmla="*/ 1472612 w 3313377"/>
              <a:gd name="connsiteY3" fmla="*/ 607407 h 607461"/>
              <a:gd name="connsiteX4" fmla="*/ 1877580 w 3313377"/>
              <a:gd name="connsiteY4" fmla="*/ 55270 h 607461"/>
              <a:gd name="connsiteX5" fmla="*/ 2411402 w 3313377"/>
              <a:gd name="connsiteY5" fmla="*/ 496980 h 607461"/>
              <a:gd name="connsiteX6" fmla="*/ 2834778 w 3313377"/>
              <a:gd name="connsiteY6" fmla="*/ 56 h 607461"/>
              <a:gd name="connsiteX7" fmla="*/ 3313377 w 3313377"/>
              <a:gd name="connsiteY7" fmla="*/ 533789 h 6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377" h="607461">
                <a:moveTo>
                  <a:pt x="0" y="92079"/>
                </a:moveTo>
                <a:cubicBezTo>
                  <a:pt x="205552" y="340540"/>
                  <a:pt x="411104" y="589002"/>
                  <a:pt x="570637" y="589002"/>
                </a:cubicBezTo>
                <a:cubicBezTo>
                  <a:pt x="730170" y="589002"/>
                  <a:pt x="806869" y="89011"/>
                  <a:pt x="957198" y="92079"/>
                </a:cubicBezTo>
                <a:cubicBezTo>
                  <a:pt x="1107527" y="95147"/>
                  <a:pt x="1319215" y="613542"/>
                  <a:pt x="1472612" y="607407"/>
                </a:cubicBezTo>
                <a:cubicBezTo>
                  <a:pt x="1626009" y="601272"/>
                  <a:pt x="1721115" y="73674"/>
                  <a:pt x="1877580" y="55270"/>
                </a:cubicBezTo>
                <a:cubicBezTo>
                  <a:pt x="2034045" y="36865"/>
                  <a:pt x="2251869" y="506182"/>
                  <a:pt x="2411402" y="496980"/>
                </a:cubicBezTo>
                <a:cubicBezTo>
                  <a:pt x="2570935" y="487778"/>
                  <a:pt x="2684449" y="-6079"/>
                  <a:pt x="2834778" y="56"/>
                </a:cubicBezTo>
                <a:cubicBezTo>
                  <a:pt x="2985107" y="6191"/>
                  <a:pt x="3205999" y="423362"/>
                  <a:pt x="3313377" y="533789"/>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600"/>
          </a:p>
        </p:txBody>
      </p:sp>
      <p:sp>
        <p:nvSpPr>
          <p:cNvPr id="234" name="ZoneTexte 233"/>
          <p:cNvSpPr txBox="1"/>
          <p:nvPr/>
        </p:nvSpPr>
        <p:spPr>
          <a:xfrm>
            <a:off x="6699256" y="3646682"/>
            <a:ext cx="2235992" cy="369332"/>
          </a:xfrm>
          <a:prstGeom prst="rect">
            <a:avLst/>
          </a:prstGeom>
          <a:noFill/>
        </p:spPr>
        <p:txBody>
          <a:bodyPr wrap="square" rtlCol="0">
            <a:spAutoFit/>
          </a:bodyPr>
          <a:lstStyle/>
          <a:p>
            <a:pPr algn="ctr"/>
            <a:r>
              <a:rPr lang="fr-FR" dirty="0" smtClean="0">
                <a:solidFill>
                  <a:srgbClr val="25666C"/>
                </a:solidFill>
                <a:latin typeface="Calibri"/>
                <a:cs typeface="Calibri"/>
              </a:rPr>
              <a:t>Eaux naturelles</a:t>
            </a:r>
            <a:endParaRPr lang="fr-FR" dirty="0">
              <a:solidFill>
                <a:srgbClr val="25666C"/>
              </a:solidFill>
              <a:latin typeface="Calibri"/>
              <a:cs typeface="Calibri"/>
            </a:endParaRPr>
          </a:p>
        </p:txBody>
      </p:sp>
      <p:pic>
        <p:nvPicPr>
          <p:cNvPr id="105" name="Image 104" descr="diuron.jpg"/>
          <p:cNvPicPr>
            <a:picLocks noChangeAspect="1"/>
          </p:cNvPicPr>
          <p:nvPr/>
        </p:nvPicPr>
        <p:blipFill>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607068" y="3223284"/>
            <a:ext cx="934914" cy="469319"/>
          </a:xfrm>
          <a:prstGeom prst="rect">
            <a:avLst/>
          </a:prstGeom>
        </p:spPr>
      </p:pic>
      <p:pic>
        <p:nvPicPr>
          <p:cNvPr id="106" name="Image 105" descr="MIT.jpg"/>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000128" y="3195636"/>
            <a:ext cx="555271" cy="496967"/>
          </a:xfrm>
          <a:prstGeom prst="rect">
            <a:avLst/>
          </a:prstGeom>
        </p:spPr>
      </p:pic>
      <p:sp>
        <p:nvSpPr>
          <p:cNvPr id="107" name="Rectangle 10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 name="Triangle rectangle 107"/>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 name="Triangle rectangle 108"/>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3</a:t>
            </a:fld>
            <a:endParaRPr lang="fr-FR" sz="1600" dirty="0">
              <a:solidFill>
                <a:schemeClr val="bg1"/>
              </a:solidFill>
            </a:endParaRPr>
          </a:p>
        </p:txBody>
      </p:sp>
      <p:sp>
        <p:nvSpPr>
          <p:cNvPr id="112" name="Rectangle 111"/>
          <p:cNvSpPr/>
          <p:nvPr/>
        </p:nvSpPr>
        <p:spPr>
          <a:xfrm>
            <a:off x="0" y="6259810"/>
            <a:ext cx="8678333" cy="276999"/>
          </a:xfrm>
          <a:prstGeom prst="rect">
            <a:avLst/>
          </a:prstGeom>
        </p:spPr>
        <p:txBody>
          <a:bodyPr wrap="square">
            <a:spAutoFit/>
          </a:bodyPr>
          <a:lstStyle/>
          <a:p>
            <a:r>
              <a:rPr lang="fr-FR" sz="1200" dirty="0" err="1" smtClean="0">
                <a:solidFill>
                  <a:schemeClr val="bg1"/>
                </a:solidFill>
              </a:rPr>
              <a:t>Wittmer</a:t>
            </a:r>
            <a:r>
              <a:rPr lang="fr-FR" sz="1200" dirty="0" smtClean="0">
                <a:solidFill>
                  <a:schemeClr val="bg1"/>
                </a:solidFill>
              </a:rPr>
              <a:t> et al., </a:t>
            </a:r>
            <a:r>
              <a:rPr lang="fr-FR" sz="1200" i="1" dirty="0" smtClean="0">
                <a:solidFill>
                  <a:schemeClr val="bg1"/>
                </a:solidFill>
              </a:rPr>
              <a:t>Science </a:t>
            </a:r>
            <a:r>
              <a:rPr lang="fr-FR" sz="1200" i="1" dirty="0">
                <a:solidFill>
                  <a:schemeClr val="bg1"/>
                </a:solidFill>
              </a:rPr>
              <a:t>of The Total </a:t>
            </a:r>
            <a:r>
              <a:rPr lang="fr-FR" sz="1200" i="1" dirty="0" err="1">
                <a:solidFill>
                  <a:schemeClr val="bg1"/>
                </a:solidFill>
              </a:rPr>
              <a:t>Environment</a:t>
            </a:r>
            <a:r>
              <a:rPr lang="fr-FR" sz="1200" i="1" dirty="0">
                <a:solidFill>
                  <a:schemeClr val="bg1"/>
                </a:solidFill>
              </a:rPr>
              <a:t> </a:t>
            </a:r>
            <a:r>
              <a:rPr lang="fr-FR" sz="1200" b="1" dirty="0">
                <a:solidFill>
                  <a:schemeClr val="bg1"/>
                </a:solidFill>
              </a:rPr>
              <a:t>2011</a:t>
            </a:r>
            <a:r>
              <a:rPr lang="fr-FR" sz="1200" dirty="0">
                <a:solidFill>
                  <a:schemeClr val="bg1"/>
                </a:solidFill>
              </a:rPr>
              <a:t>, </a:t>
            </a:r>
            <a:r>
              <a:rPr lang="fr-FR" sz="1200" i="1" dirty="0">
                <a:solidFill>
                  <a:schemeClr val="bg1"/>
                </a:solidFill>
              </a:rPr>
              <a:t>409 </a:t>
            </a:r>
            <a:r>
              <a:rPr lang="fr-FR" sz="1200" dirty="0">
                <a:solidFill>
                  <a:schemeClr val="bg1"/>
                </a:solidFill>
              </a:rPr>
              <a:t>(5), 920–932</a:t>
            </a:r>
          </a:p>
        </p:txBody>
      </p:sp>
    </p:spTree>
    <p:extLst>
      <p:ext uri="{BB962C8B-B14F-4D97-AF65-F5344CB8AC3E}">
        <p14:creationId xmlns:p14="http://schemas.microsoft.com/office/powerpoint/2010/main" val="376381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4</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4</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Contexte</a:t>
            </a:r>
            <a:endParaRPr lang="fr-FR" cap="small" dirty="0"/>
          </a:p>
        </p:txBody>
      </p:sp>
      <p:sp>
        <p:nvSpPr>
          <p:cNvPr id="17" name="Rectangle 16"/>
          <p:cNvSpPr/>
          <p:nvPr/>
        </p:nvSpPr>
        <p:spPr>
          <a:xfrm>
            <a:off x="5691638" y="1835215"/>
            <a:ext cx="2966392" cy="2723982"/>
          </a:xfrm>
          <a:prstGeom prst="rect">
            <a:avLst/>
          </a:prstGeom>
          <a:pattFill prst="weave">
            <a:fgClr>
              <a:prstClr val="black"/>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imes"/>
              <a:cs typeface="Times"/>
            </a:endParaRPr>
          </a:p>
        </p:txBody>
      </p:sp>
      <p:pic>
        <p:nvPicPr>
          <p:cNvPr id="18" name="Image 17" descr="M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295" y="2522921"/>
            <a:ext cx="1139735" cy="1020063"/>
          </a:xfrm>
          <a:prstGeom prst="rect">
            <a:avLst/>
          </a:prstGeom>
        </p:spPr>
      </p:pic>
      <p:sp>
        <p:nvSpPr>
          <p:cNvPr id="19" name="ZoneTexte 18"/>
          <p:cNvSpPr txBox="1"/>
          <p:nvPr/>
        </p:nvSpPr>
        <p:spPr>
          <a:xfrm rot="16200000">
            <a:off x="4309964" y="2869979"/>
            <a:ext cx="2736000" cy="646331"/>
          </a:xfrm>
          <a:prstGeom prst="rect">
            <a:avLst/>
          </a:prstGeom>
          <a:solidFill>
            <a:schemeClr val="bg2"/>
          </a:solidFill>
          <a:ln>
            <a:solidFill>
              <a:schemeClr val="bg2">
                <a:lumMod val="25000"/>
              </a:schemeClr>
            </a:solidFill>
          </a:ln>
          <a:effectLst/>
        </p:spPr>
        <p:txBody>
          <a:bodyPr wrap="square" rtlCol="0">
            <a:spAutoFit/>
          </a:bodyPr>
          <a:lstStyle/>
          <a:p>
            <a:pPr algn="ctr"/>
            <a:r>
              <a:rPr lang="fr-FR" dirty="0" smtClean="0">
                <a:latin typeface="Calibri"/>
                <a:cs typeface="Calibri"/>
              </a:rPr>
              <a:t>Surface en contact avec l’eau</a:t>
            </a:r>
            <a:endParaRPr lang="fr-FR" dirty="0">
              <a:latin typeface="Calibri"/>
              <a:cs typeface="Calibri"/>
            </a:endParaRPr>
          </a:p>
        </p:txBody>
      </p:sp>
      <p:sp>
        <p:nvSpPr>
          <p:cNvPr id="20" name="Flèche vers le bas 19"/>
          <p:cNvSpPr/>
          <p:nvPr/>
        </p:nvSpPr>
        <p:spPr>
          <a:xfrm>
            <a:off x="4987200" y="1822893"/>
            <a:ext cx="367598" cy="2723982"/>
          </a:xfrm>
          <a:prstGeom prst="downArrow">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a:cs typeface="Times"/>
            </a:endParaRPr>
          </a:p>
        </p:txBody>
      </p:sp>
      <p:sp>
        <p:nvSpPr>
          <p:cNvPr id="21" name="ZoneTexte 20"/>
          <p:cNvSpPr txBox="1"/>
          <p:nvPr/>
        </p:nvSpPr>
        <p:spPr>
          <a:xfrm rot="16200000">
            <a:off x="4020738" y="2932536"/>
            <a:ext cx="158469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dirty="0" smtClean="0">
                <a:solidFill>
                  <a:schemeClr val="tx1"/>
                </a:solidFill>
                <a:latin typeface="Calibri"/>
                <a:cs typeface="Calibri"/>
              </a:rPr>
              <a:t>Ruissellement</a:t>
            </a:r>
            <a:endParaRPr lang="fr-FR" dirty="0">
              <a:solidFill>
                <a:schemeClr val="tx1"/>
              </a:solidFill>
              <a:latin typeface="Calibri"/>
              <a:cs typeface="Calibri"/>
            </a:endParaRPr>
          </a:p>
        </p:txBody>
      </p:sp>
      <p:pic>
        <p:nvPicPr>
          <p:cNvPr id="16" name="Image 15" descr="M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930" y="4837171"/>
            <a:ext cx="1139735" cy="1020063"/>
          </a:xfrm>
          <a:prstGeom prst="rect">
            <a:avLst/>
          </a:prstGeom>
        </p:spPr>
      </p:pic>
      <p:sp>
        <p:nvSpPr>
          <p:cNvPr id="22" name="Flèche vers la gauche 21"/>
          <p:cNvSpPr/>
          <p:nvPr/>
        </p:nvSpPr>
        <p:spPr>
          <a:xfrm>
            <a:off x="6098814" y="2398905"/>
            <a:ext cx="1345350" cy="275947"/>
          </a:xfrm>
          <a:prstGeom prst="lef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latin typeface="Times"/>
              <a:cs typeface="Times"/>
            </a:endParaRPr>
          </a:p>
        </p:txBody>
      </p:sp>
      <p:sp>
        <p:nvSpPr>
          <p:cNvPr id="23" name="Flèche vers la gauche 22"/>
          <p:cNvSpPr/>
          <p:nvPr/>
        </p:nvSpPr>
        <p:spPr>
          <a:xfrm>
            <a:off x="6098814" y="2956051"/>
            <a:ext cx="1345350" cy="275947"/>
          </a:xfrm>
          <a:prstGeom prst="leftArrow">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latin typeface="Times"/>
              <a:cs typeface="Times"/>
            </a:endParaRPr>
          </a:p>
        </p:txBody>
      </p:sp>
      <p:sp>
        <p:nvSpPr>
          <p:cNvPr id="24" name="Flèche vers la gauche 23"/>
          <p:cNvSpPr/>
          <p:nvPr/>
        </p:nvSpPr>
        <p:spPr>
          <a:xfrm>
            <a:off x="6098814" y="3542984"/>
            <a:ext cx="1345350" cy="275947"/>
          </a:xfrm>
          <a:prstGeom prst="lef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FR">
              <a:latin typeface="Times"/>
              <a:cs typeface="Times"/>
            </a:endParaRPr>
          </a:p>
        </p:txBody>
      </p:sp>
      <p:sp>
        <p:nvSpPr>
          <p:cNvPr id="25" name="Forme libre 24"/>
          <p:cNvSpPr/>
          <p:nvPr/>
        </p:nvSpPr>
        <p:spPr>
          <a:xfrm>
            <a:off x="7092579" y="1312741"/>
            <a:ext cx="271144" cy="856135"/>
          </a:xfrm>
          <a:custGeom>
            <a:avLst/>
            <a:gdLst>
              <a:gd name="connsiteX0" fmla="*/ 0 w 271144"/>
              <a:gd name="connsiteY0" fmla="*/ 0 h 856135"/>
              <a:gd name="connsiteX1" fmla="*/ 214061 w 271144"/>
              <a:gd name="connsiteY1" fmla="*/ 128420 h 856135"/>
              <a:gd name="connsiteX2" fmla="*/ 0 w 271144"/>
              <a:gd name="connsiteY2" fmla="*/ 328185 h 856135"/>
              <a:gd name="connsiteX3" fmla="*/ 214061 w 271144"/>
              <a:gd name="connsiteY3" fmla="*/ 485143 h 856135"/>
              <a:gd name="connsiteX4" fmla="*/ 57083 w 271144"/>
              <a:gd name="connsiteY4" fmla="*/ 656370 h 856135"/>
              <a:gd name="connsiteX5" fmla="*/ 271144 w 271144"/>
              <a:gd name="connsiteY5" fmla="*/ 856135 h 8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44" h="856135">
                <a:moveTo>
                  <a:pt x="0" y="0"/>
                </a:moveTo>
                <a:cubicBezTo>
                  <a:pt x="107030" y="36861"/>
                  <a:pt x="214061" y="73723"/>
                  <a:pt x="214061" y="128420"/>
                </a:cubicBezTo>
                <a:cubicBezTo>
                  <a:pt x="214061" y="183117"/>
                  <a:pt x="0" y="268731"/>
                  <a:pt x="0" y="328185"/>
                </a:cubicBezTo>
                <a:cubicBezTo>
                  <a:pt x="0" y="387639"/>
                  <a:pt x="204547" y="430446"/>
                  <a:pt x="214061" y="485143"/>
                </a:cubicBezTo>
                <a:cubicBezTo>
                  <a:pt x="223575" y="539841"/>
                  <a:pt x="47569" y="594538"/>
                  <a:pt x="57083" y="656370"/>
                </a:cubicBezTo>
                <a:cubicBezTo>
                  <a:pt x="66597" y="718202"/>
                  <a:pt x="214061" y="789547"/>
                  <a:pt x="271144" y="856135"/>
                </a:cubicBezTo>
              </a:path>
            </a:pathLst>
          </a:custGeom>
          <a:ln>
            <a:headEnd type="non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6" name="Forme libre 25"/>
          <p:cNvSpPr/>
          <p:nvPr/>
        </p:nvSpPr>
        <p:spPr>
          <a:xfrm>
            <a:off x="7444166" y="1312741"/>
            <a:ext cx="271144" cy="856135"/>
          </a:xfrm>
          <a:custGeom>
            <a:avLst/>
            <a:gdLst>
              <a:gd name="connsiteX0" fmla="*/ 0 w 271144"/>
              <a:gd name="connsiteY0" fmla="*/ 0 h 856135"/>
              <a:gd name="connsiteX1" fmla="*/ 214061 w 271144"/>
              <a:gd name="connsiteY1" fmla="*/ 128420 h 856135"/>
              <a:gd name="connsiteX2" fmla="*/ 0 w 271144"/>
              <a:gd name="connsiteY2" fmla="*/ 328185 h 856135"/>
              <a:gd name="connsiteX3" fmla="*/ 214061 w 271144"/>
              <a:gd name="connsiteY3" fmla="*/ 485143 h 856135"/>
              <a:gd name="connsiteX4" fmla="*/ 57083 w 271144"/>
              <a:gd name="connsiteY4" fmla="*/ 656370 h 856135"/>
              <a:gd name="connsiteX5" fmla="*/ 271144 w 271144"/>
              <a:gd name="connsiteY5" fmla="*/ 856135 h 8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44" h="856135">
                <a:moveTo>
                  <a:pt x="0" y="0"/>
                </a:moveTo>
                <a:cubicBezTo>
                  <a:pt x="107030" y="36861"/>
                  <a:pt x="214061" y="73723"/>
                  <a:pt x="214061" y="128420"/>
                </a:cubicBezTo>
                <a:cubicBezTo>
                  <a:pt x="214061" y="183117"/>
                  <a:pt x="0" y="268731"/>
                  <a:pt x="0" y="328185"/>
                </a:cubicBezTo>
                <a:cubicBezTo>
                  <a:pt x="0" y="387639"/>
                  <a:pt x="204547" y="430446"/>
                  <a:pt x="214061" y="485143"/>
                </a:cubicBezTo>
                <a:cubicBezTo>
                  <a:pt x="223575" y="539841"/>
                  <a:pt x="47569" y="594538"/>
                  <a:pt x="57083" y="656370"/>
                </a:cubicBezTo>
                <a:cubicBezTo>
                  <a:pt x="66597" y="718202"/>
                  <a:pt x="214061" y="789547"/>
                  <a:pt x="271144" y="856135"/>
                </a:cubicBezTo>
              </a:path>
            </a:pathLst>
          </a:custGeom>
          <a:ln>
            <a:headEnd type="non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7" name="ZoneTexte 26"/>
          <p:cNvSpPr txBox="1"/>
          <p:nvPr/>
        </p:nvSpPr>
        <p:spPr>
          <a:xfrm>
            <a:off x="6141627" y="956018"/>
            <a:ext cx="2340407" cy="369332"/>
          </a:xfrm>
          <a:prstGeom prst="rect">
            <a:avLst/>
          </a:prstGeom>
          <a:noFill/>
        </p:spPr>
        <p:txBody>
          <a:bodyPr wrap="square" rtlCol="0">
            <a:spAutoFit/>
          </a:bodyPr>
          <a:lstStyle/>
          <a:p>
            <a:r>
              <a:rPr lang="fr-FR" dirty="0" smtClean="0">
                <a:latin typeface="Calibri"/>
                <a:cs typeface="Calibri"/>
              </a:rPr>
              <a:t>Infiltration de la pluie</a:t>
            </a:r>
            <a:endParaRPr lang="fr-FR" dirty="0">
              <a:latin typeface="Calibri"/>
              <a:cs typeface="Calibri"/>
            </a:endParaRPr>
          </a:p>
        </p:txBody>
      </p:sp>
      <p:sp>
        <p:nvSpPr>
          <p:cNvPr id="3" name="ZoneTexte 2"/>
          <p:cNvSpPr txBox="1"/>
          <p:nvPr/>
        </p:nvSpPr>
        <p:spPr>
          <a:xfrm>
            <a:off x="543754" y="1265712"/>
            <a:ext cx="3612838" cy="400110"/>
          </a:xfrm>
          <a:prstGeom prst="rect">
            <a:avLst/>
          </a:prstGeom>
          <a:noFill/>
          <a:ln>
            <a:solidFill>
              <a:schemeClr val="tx1"/>
            </a:solidFill>
            <a:prstDash val="sysDash"/>
          </a:ln>
        </p:spPr>
        <p:txBody>
          <a:bodyPr wrap="square" rtlCol="0">
            <a:spAutoFit/>
          </a:bodyPr>
          <a:lstStyle/>
          <a:p>
            <a:pPr algn="ctr"/>
            <a:r>
              <a:rPr lang="fr-FR" sz="2000" b="1" dirty="0" smtClean="0"/>
              <a:t>Phénomène de lixiviation</a:t>
            </a:r>
            <a:endParaRPr lang="fr-FR" sz="2000" b="1" dirty="0"/>
          </a:p>
        </p:txBody>
      </p:sp>
      <p:sp>
        <p:nvSpPr>
          <p:cNvPr id="12" name="Rectangle 11"/>
          <p:cNvSpPr/>
          <p:nvPr/>
        </p:nvSpPr>
        <p:spPr>
          <a:xfrm>
            <a:off x="114256" y="1877595"/>
            <a:ext cx="4369748" cy="1200329"/>
          </a:xfrm>
          <a:prstGeom prst="rect">
            <a:avLst/>
          </a:prstGeom>
        </p:spPr>
        <p:txBody>
          <a:bodyPr wrap="square">
            <a:spAutoFit/>
          </a:bodyPr>
          <a:lstStyle/>
          <a:p>
            <a:pPr lvl="1">
              <a:buClr>
                <a:schemeClr val="accent6"/>
              </a:buClr>
              <a:buFont typeface="Wingdings" charset="0"/>
              <a:buChar char="à"/>
            </a:pPr>
            <a:r>
              <a:rPr lang="fr-FR" dirty="0">
                <a:sym typeface="Wingdings"/>
              </a:rPr>
              <a:t>Propriétés du biocide</a:t>
            </a:r>
          </a:p>
          <a:p>
            <a:pPr lvl="1">
              <a:buClr>
                <a:schemeClr val="accent6"/>
              </a:buClr>
              <a:buFont typeface="Wingdings" charset="0"/>
              <a:buChar char="à"/>
            </a:pPr>
            <a:r>
              <a:rPr lang="fr-FR" dirty="0">
                <a:sym typeface="Wingdings"/>
              </a:rPr>
              <a:t>Composition du matériau</a:t>
            </a:r>
          </a:p>
          <a:p>
            <a:pPr lvl="1">
              <a:buClr>
                <a:schemeClr val="accent6"/>
              </a:buClr>
              <a:buFont typeface="Wingdings" charset="0"/>
              <a:buChar char="à"/>
            </a:pPr>
            <a:r>
              <a:rPr lang="fr-FR" dirty="0">
                <a:sym typeface="Wingdings"/>
              </a:rPr>
              <a:t>Intensité et orientation de la pluie</a:t>
            </a:r>
          </a:p>
          <a:p>
            <a:pPr lvl="1">
              <a:buClr>
                <a:schemeClr val="accent6"/>
              </a:buClr>
              <a:buFont typeface="Wingdings" charset="0"/>
              <a:buChar char="à"/>
            </a:pPr>
            <a:r>
              <a:rPr lang="fr-FR" dirty="0" smtClean="0">
                <a:sym typeface="Wingdings"/>
              </a:rPr>
              <a:t>Température, exposition</a:t>
            </a:r>
            <a:endParaRPr lang="fr-FR" dirty="0">
              <a:sym typeface="Wingdings"/>
            </a:endParaRPr>
          </a:p>
        </p:txBody>
      </p:sp>
      <p:pic>
        <p:nvPicPr>
          <p:cNvPr id="42" name="Image 41" descr="Woodcube-un-immeuble-a-5-etages-en-bois-a-hambour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2" y="4651990"/>
            <a:ext cx="1806984" cy="1205244"/>
          </a:xfrm>
          <a:prstGeom prst="rect">
            <a:avLst/>
          </a:prstGeom>
        </p:spPr>
      </p:pic>
      <p:pic>
        <p:nvPicPr>
          <p:cNvPr id="43" name="Image 42" descr="imag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605" y="3397599"/>
            <a:ext cx="1822301" cy="1023902"/>
          </a:xfrm>
          <a:prstGeom prst="rect">
            <a:avLst/>
          </a:prstGeom>
        </p:spPr>
      </p:pic>
      <p:pic>
        <p:nvPicPr>
          <p:cNvPr id="44" name="Image 43" descr="03045950-photo-peinture-d-une-facade-de-mais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5841" y="4153165"/>
            <a:ext cx="1710751" cy="1096013"/>
          </a:xfrm>
          <a:prstGeom prst="rect">
            <a:avLst/>
          </a:prstGeom>
        </p:spPr>
      </p:pic>
      <p:sp>
        <p:nvSpPr>
          <p:cNvPr id="45" name="Rectangle 44"/>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Triangle rectangle 45"/>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Triangle rectangle 46"/>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4</a:t>
            </a:fld>
            <a:endParaRPr lang="fr-FR" sz="1600" dirty="0">
              <a:solidFill>
                <a:schemeClr val="bg1"/>
              </a:solidFill>
            </a:endParaRPr>
          </a:p>
        </p:txBody>
      </p:sp>
      <p:pic>
        <p:nvPicPr>
          <p:cNvPr id="49" name="Image 48" descr="nettoyage01.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35906" y="5495781"/>
            <a:ext cx="2158753" cy="610018"/>
          </a:xfrm>
          <a:prstGeom prst="rect">
            <a:avLst/>
          </a:prstGeom>
        </p:spPr>
      </p:pic>
      <p:sp>
        <p:nvSpPr>
          <p:cNvPr id="51" name="Rectangle 50"/>
          <p:cNvSpPr/>
          <p:nvPr/>
        </p:nvSpPr>
        <p:spPr>
          <a:xfrm>
            <a:off x="0" y="6248023"/>
            <a:ext cx="4194659" cy="646331"/>
          </a:xfrm>
          <a:prstGeom prst="rect">
            <a:avLst/>
          </a:prstGeom>
        </p:spPr>
        <p:txBody>
          <a:bodyPr wrap="square">
            <a:spAutoFit/>
          </a:bodyPr>
          <a:lstStyle/>
          <a:p>
            <a:pPr marL="171450" indent="-171450">
              <a:buFont typeface="Arial"/>
              <a:buChar char="•"/>
            </a:pPr>
            <a:r>
              <a:rPr lang="fr-FR" sz="1200" dirty="0" err="1" smtClean="0">
                <a:solidFill>
                  <a:schemeClr val="bg1"/>
                </a:solidFill>
              </a:rPr>
              <a:t>Styszko</a:t>
            </a:r>
            <a:r>
              <a:rPr lang="fr-FR" sz="1200" dirty="0">
                <a:solidFill>
                  <a:schemeClr val="bg1"/>
                </a:solidFill>
              </a:rPr>
              <a:t> </a:t>
            </a:r>
            <a:r>
              <a:rPr lang="fr-FR" sz="1200" dirty="0" smtClean="0">
                <a:solidFill>
                  <a:schemeClr val="bg1"/>
                </a:solidFill>
              </a:rPr>
              <a:t>et al., </a:t>
            </a:r>
            <a:r>
              <a:rPr lang="fr-FR" sz="1200" i="1" dirty="0" err="1" smtClean="0">
                <a:solidFill>
                  <a:schemeClr val="bg1"/>
                </a:solidFill>
              </a:rPr>
              <a:t>Chemosphere</a:t>
            </a:r>
            <a:r>
              <a:rPr lang="fr-FR" sz="1200" dirty="0" smtClean="0">
                <a:solidFill>
                  <a:schemeClr val="bg1"/>
                </a:solidFill>
              </a:rPr>
              <a:t> </a:t>
            </a:r>
            <a:r>
              <a:rPr lang="fr-FR" sz="1200" b="1" dirty="0" smtClean="0">
                <a:solidFill>
                  <a:schemeClr val="bg1"/>
                </a:solidFill>
              </a:rPr>
              <a:t>2014</a:t>
            </a:r>
            <a:r>
              <a:rPr lang="fr-FR" sz="1200" dirty="0" smtClean="0">
                <a:solidFill>
                  <a:schemeClr val="bg1"/>
                </a:solidFill>
              </a:rPr>
              <a:t>, 95, 188</a:t>
            </a:r>
            <a:r>
              <a:rPr lang="fr-FR" sz="1200" dirty="0">
                <a:solidFill>
                  <a:schemeClr val="bg1"/>
                </a:solidFill>
              </a:rPr>
              <a:t>–</a:t>
            </a:r>
            <a:r>
              <a:rPr lang="fr-FR" sz="1200" dirty="0" smtClean="0">
                <a:solidFill>
                  <a:schemeClr val="bg1"/>
                </a:solidFill>
              </a:rPr>
              <a:t>92</a:t>
            </a:r>
          </a:p>
          <a:p>
            <a:pPr marL="171450" indent="-171450">
              <a:buFont typeface="Arial"/>
              <a:buChar char="•"/>
            </a:pPr>
            <a:r>
              <a:rPr lang="en-US" sz="1200" dirty="0" err="1" smtClean="0">
                <a:solidFill>
                  <a:schemeClr val="bg1"/>
                </a:solidFill>
              </a:rPr>
              <a:t>Burkhardt</a:t>
            </a:r>
            <a:r>
              <a:rPr lang="en-US" sz="1200" dirty="0">
                <a:solidFill>
                  <a:schemeClr val="bg1"/>
                </a:solidFill>
              </a:rPr>
              <a:t> </a:t>
            </a:r>
            <a:r>
              <a:rPr lang="en-US" sz="1200" dirty="0" smtClean="0">
                <a:solidFill>
                  <a:schemeClr val="bg1"/>
                </a:solidFill>
              </a:rPr>
              <a:t>et al., </a:t>
            </a:r>
            <a:r>
              <a:rPr lang="en-US" sz="1200" i="1" dirty="0">
                <a:solidFill>
                  <a:schemeClr val="bg1"/>
                </a:solidFill>
              </a:rPr>
              <a:t>Environ. Sci. Technol.</a:t>
            </a:r>
            <a:r>
              <a:rPr lang="en-US" sz="1200" dirty="0">
                <a:solidFill>
                  <a:schemeClr val="bg1"/>
                </a:solidFill>
              </a:rPr>
              <a:t> </a:t>
            </a:r>
            <a:r>
              <a:rPr lang="en-US" sz="1200" b="1" dirty="0">
                <a:solidFill>
                  <a:schemeClr val="bg1"/>
                </a:solidFill>
              </a:rPr>
              <a:t>2012</a:t>
            </a:r>
            <a:r>
              <a:rPr lang="en-US" sz="1200" dirty="0">
                <a:solidFill>
                  <a:schemeClr val="bg1"/>
                </a:solidFill>
              </a:rPr>
              <a:t>, </a:t>
            </a:r>
            <a:r>
              <a:rPr lang="en-US" sz="1200" i="1" dirty="0">
                <a:solidFill>
                  <a:schemeClr val="bg1"/>
                </a:solidFill>
              </a:rPr>
              <a:t>46</a:t>
            </a:r>
            <a:r>
              <a:rPr lang="en-US" sz="1200" dirty="0">
                <a:solidFill>
                  <a:schemeClr val="bg1"/>
                </a:solidFill>
              </a:rPr>
              <a:t> (10), 5497–5503.</a:t>
            </a:r>
            <a:r>
              <a:rPr lang="fr-FR" sz="1200" dirty="0">
                <a:solidFill>
                  <a:schemeClr val="bg1"/>
                </a:solidFill>
              </a:rPr>
              <a:t> </a:t>
            </a:r>
          </a:p>
        </p:txBody>
      </p:sp>
      <p:sp>
        <p:nvSpPr>
          <p:cNvPr id="2" name="Rectangle 1"/>
          <p:cNvSpPr/>
          <p:nvPr/>
        </p:nvSpPr>
        <p:spPr>
          <a:xfrm>
            <a:off x="4257243" y="6269609"/>
            <a:ext cx="4277315" cy="461665"/>
          </a:xfrm>
          <a:prstGeom prst="rect">
            <a:avLst/>
          </a:prstGeom>
        </p:spPr>
        <p:txBody>
          <a:bodyPr wrap="square">
            <a:spAutoFit/>
          </a:bodyPr>
          <a:lstStyle/>
          <a:p>
            <a:pPr marL="171450" indent="-171450">
              <a:buFont typeface="Arial"/>
              <a:buChar char="•"/>
            </a:pPr>
            <a:r>
              <a:rPr lang="en-US" sz="1200" dirty="0" err="1">
                <a:solidFill>
                  <a:schemeClr val="bg1"/>
                </a:solidFill>
              </a:rPr>
              <a:t>Wangler</a:t>
            </a:r>
            <a:r>
              <a:rPr lang="en-US" sz="1200" dirty="0">
                <a:solidFill>
                  <a:schemeClr val="bg1"/>
                </a:solidFill>
              </a:rPr>
              <a:t> et al., </a:t>
            </a:r>
            <a:r>
              <a:rPr lang="en-US" sz="1200" i="1" dirty="0">
                <a:solidFill>
                  <a:schemeClr val="bg1"/>
                </a:solidFill>
              </a:rPr>
              <a:t>Building and Environment</a:t>
            </a:r>
            <a:r>
              <a:rPr lang="en-US" sz="1200" dirty="0">
                <a:solidFill>
                  <a:schemeClr val="bg1"/>
                </a:solidFill>
              </a:rPr>
              <a:t> </a:t>
            </a:r>
            <a:r>
              <a:rPr lang="en-US" sz="1200" b="1" dirty="0">
                <a:solidFill>
                  <a:schemeClr val="bg1"/>
                </a:solidFill>
              </a:rPr>
              <a:t>2012</a:t>
            </a:r>
            <a:r>
              <a:rPr lang="en-US" sz="1200" dirty="0">
                <a:solidFill>
                  <a:schemeClr val="bg1"/>
                </a:solidFill>
              </a:rPr>
              <a:t>, </a:t>
            </a:r>
            <a:r>
              <a:rPr lang="en-US" sz="1200" i="1" dirty="0">
                <a:solidFill>
                  <a:schemeClr val="bg1"/>
                </a:solidFill>
              </a:rPr>
              <a:t>54</a:t>
            </a:r>
            <a:r>
              <a:rPr lang="en-US" sz="1200" dirty="0">
                <a:solidFill>
                  <a:schemeClr val="bg1"/>
                </a:solidFill>
              </a:rPr>
              <a:t>, 168–173.</a:t>
            </a:r>
            <a:r>
              <a:rPr lang="fr-FR" sz="1200" dirty="0">
                <a:solidFill>
                  <a:schemeClr val="bg1"/>
                </a:solidFill>
              </a:rPr>
              <a:t> </a:t>
            </a:r>
          </a:p>
          <a:p>
            <a:pPr marL="171450" indent="-171450">
              <a:buFont typeface="Arial"/>
              <a:buChar char="•"/>
            </a:pPr>
            <a:r>
              <a:rPr lang="en-US" sz="1200" dirty="0">
                <a:solidFill>
                  <a:schemeClr val="bg1"/>
                </a:solidFill>
              </a:rPr>
              <a:t>Erich et al., </a:t>
            </a:r>
            <a:r>
              <a:rPr lang="en-US" sz="1200" i="1" dirty="0">
                <a:solidFill>
                  <a:schemeClr val="bg1"/>
                </a:solidFill>
              </a:rPr>
              <a:t>Progress in Organic Coatings</a:t>
            </a:r>
            <a:r>
              <a:rPr lang="en-US" sz="1200" dirty="0">
                <a:solidFill>
                  <a:schemeClr val="bg1"/>
                </a:solidFill>
              </a:rPr>
              <a:t> </a:t>
            </a:r>
            <a:r>
              <a:rPr lang="en-US" sz="1200" b="1" dirty="0">
                <a:solidFill>
                  <a:schemeClr val="bg1"/>
                </a:solidFill>
              </a:rPr>
              <a:t>2016</a:t>
            </a:r>
            <a:r>
              <a:rPr lang="en-US" sz="1200" dirty="0">
                <a:solidFill>
                  <a:schemeClr val="bg1"/>
                </a:solidFill>
              </a:rPr>
              <a:t>, </a:t>
            </a:r>
            <a:r>
              <a:rPr lang="en-US" sz="1200" i="1" dirty="0">
                <a:solidFill>
                  <a:schemeClr val="bg1"/>
                </a:solidFill>
              </a:rPr>
              <a:t>90</a:t>
            </a:r>
            <a:r>
              <a:rPr lang="en-US" sz="1200" dirty="0">
                <a:solidFill>
                  <a:schemeClr val="bg1"/>
                </a:solidFill>
              </a:rPr>
              <a:t>, 171–177.</a:t>
            </a:r>
            <a:r>
              <a:rPr lang="fr-FR" sz="1200" dirty="0">
                <a:solidFill>
                  <a:schemeClr val="bg1"/>
                </a:solidFill>
              </a:rPr>
              <a:t> </a:t>
            </a:r>
          </a:p>
        </p:txBody>
      </p:sp>
    </p:spTree>
    <p:extLst>
      <p:ext uri="{BB962C8B-B14F-4D97-AF65-F5344CB8AC3E}">
        <p14:creationId xmlns:p14="http://schemas.microsoft.com/office/powerpoint/2010/main" val="376381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00"/>
                                        <p:tgtEl>
                                          <p:spTgt spid="23"/>
                                        </p:tgtEl>
                                        <p:attrNameLst>
                                          <p:attrName>ppt_x</p:attrName>
                                        </p:attrNameLst>
                                      </p:cBhvr>
                                      <p:tavLst>
                                        <p:tav tm="0">
                                          <p:val>
                                            <p:strVal val="#ppt_x+#ppt_w*1.125000"/>
                                          </p:val>
                                        </p:tav>
                                        <p:tav tm="100000">
                                          <p:val>
                                            <p:strVal val="#ppt_x"/>
                                          </p:val>
                                        </p:tav>
                                      </p:tavLst>
                                    </p:anim>
                                    <p:animEffect transition="in" filter="wipe(left)">
                                      <p:cBhvr>
                                        <p:cTn id="8" dur="300"/>
                                        <p:tgtEl>
                                          <p:spTgt spid="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
                                        <p:tgtEl>
                                          <p:spTgt spid="22"/>
                                        </p:tgtEl>
                                        <p:attrNameLst>
                                          <p:attrName>ppt_x</p:attrName>
                                        </p:attrNameLst>
                                      </p:cBhvr>
                                      <p:tavLst>
                                        <p:tav tm="0">
                                          <p:val>
                                            <p:strVal val="#ppt_x+#ppt_w*1.125000"/>
                                          </p:val>
                                        </p:tav>
                                        <p:tav tm="100000">
                                          <p:val>
                                            <p:strVal val="#ppt_x"/>
                                          </p:val>
                                        </p:tav>
                                      </p:tavLst>
                                    </p:anim>
                                    <p:animEffect transition="in" filter="wipe(left)">
                                      <p:cBhvr>
                                        <p:cTn id="12" dur="300"/>
                                        <p:tgtEl>
                                          <p:spTgt spid="2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300"/>
                                        <p:tgtEl>
                                          <p:spTgt spid="24"/>
                                        </p:tgtEl>
                                        <p:attrNameLst>
                                          <p:attrName>ppt_x</p:attrName>
                                        </p:attrNameLst>
                                      </p:cBhvr>
                                      <p:tavLst>
                                        <p:tav tm="0">
                                          <p:val>
                                            <p:strVal val="#ppt_x+#ppt_w*1.125000"/>
                                          </p:val>
                                        </p:tav>
                                        <p:tav tm="100000">
                                          <p:val>
                                            <p:strVal val="#ppt_x"/>
                                          </p:val>
                                        </p:tav>
                                      </p:tavLst>
                                    </p:anim>
                                    <p:animEffect transition="in" filter="wipe(left)">
                                      <p:cBhvr>
                                        <p:cTn id="16" dur="3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300"/>
                                        <p:tgtEl>
                                          <p:spTgt spid="20"/>
                                        </p:tgtEl>
                                        <p:attrNameLst>
                                          <p:attrName>ppt_y</p:attrName>
                                        </p:attrNameLst>
                                      </p:cBhvr>
                                      <p:tavLst>
                                        <p:tav tm="0">
                                          <p:val>
                                            <p:strVal val="#ppt_y-#ppt_h*1.125000"/>
                                          </p:val>
                                        </p:tav>
                                        <p:tav tm="100000">
                                          <p:val>
                                            <p:strVal val="#ppt_y"/>
                                          </p:val>
                                        </p:tav>
                                      </p:tavLst>
                                    </p:anim>
                                    <p:animEffect transition="in" filter="wipe(down)">
                                      <p:cBhvr>
                                        <p:cTn id="22" dur="300"/>
                                        <p:tgtEl>
                                          <p:spTgt spid="20"/>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300"/>
                                        <p:tgtEl>
                                          <p:spTgt spid="21"/>
                                        </p:tgtEl>
                                        <p:attrNameLst>
                                          <p:attrName>ppt_y</p:attrName>
                                        </p:attrNameLst>
                                      </p:cBhvr>
                                      <p:tavLst>
                                        <p:tav tm="0">
                                          <p:val>
                                            <p:strVal val="#ppt_y-#ppt_h*1.125000"/>
                                          </p:val>
                                        </p:tav>
                                        <p:tav tm="100000">
                                          <p:val>
                                            <p:strVal val="#ppt_y"/>
                                          </p:val>
                                        </p:tav>
                                      </p:tavLst>
                                    </p:anim>
                                    <p:animEffect transition="in" filter="wipe(down)">
                                      <p:cBhvr>
                                        <p:cTn id="26" dur="300"/>
                                        <p:tgtEl>
                                          <p:spTgt spid="21"/>
                                        </p:tgtEl>
                                      </p:cBhvr>
                                    </p:animEffect>
                                  </p:childTnLst>
                                </p:cTn>
                              </p:par>
                              <p:par>
                                <p:cTn id="27" presetID="12" presetClass="entr" presetSubtype="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300"/>
                                        <p:tgtEl>
                                          <p:spTgt spid="16"/>
                                        </p:tgtEl>
                                        <p:attrNameLst>
                                          <p:attrName>ppt_y</p:attrName>
                                        </p:attrNameLst>
                                      </p:cBhvr>
                                      <p:tavLst>
                                        <p:tav tm="0">
                                          <p:val>
                                            <p:strVal val="#ppt_y-#ppt_h*1.125000"/>
                                          </p:val>
                                        </p:tav>
                                        <p:tav tm="100000">
                                          <p:val>
                                            <p:strVal val="#ppt_y"/>
                                          </p:val>
                                        </p:tav>
                                      </p:tavLst>
                                    </p:anim>
                                    <p:animEffect transition="in" filter="wipe(down)">
                                      <p:cBhvr>
                                        <p:cTn id="30" dur="3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5</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7" name="Rectangle 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Objectifs de la thèse</a:t>
            </a:r>
            <a:endParaRPr lang="fr-FR" cap="small" dirty="0"/>
          </a:p>
        </p:txBody>
      </p:sp>
      <p:sp>
        <p:nvSpPr>
          <p:cNvPr id="15" name="Triangle rectangle 14"/>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5</a:t>
            </a:fld>
            <a:endParaRPr lang="fr-FR" sz="1600" dirty="0">
              <a:solidFill>
                <a:schemeClr val="bg1"/>
              </a:solidFill>
            </a:endParaRPr>
          </a:p>
        </p:txBody>
      </p:sp>
      <p:grpSp>
        <p:nvGrpSpPr>
          <p:cNvPr id="12" name="Grouper 11"/>
          <p:cNvGrpSpPr/>
          <p:nvPr/>
        </p:nvGrpSpPr>
        <p:grpSpPr>
          <a:xfrm>
            <a:off x="609271" y="1862498"/>
            <a:ext cx="8081383" cy="985981"/>
            <a:chOff x="609271" y="1862498"/>
            <a:chExt cx="8081383" cy="985981"/>
          </a:xfrm>
        </p:grpSpPr>
        <p:grpSp>
          <p:nvGrpSpPr>
            <p:cNvPr id="17" name="Grouper 16"/>
            <p:cNvGrpSpPr/>
            <p:nvPr/>
          </p:nvGrpSpPr>
          <p:grpSpPr>
            <a:xfrm>
              <a:off x="1297615" y="1862498"/>
              <a:ext cx="7393039" cy="985981"/>
              <a:chOff x="1132515" y="1862498"/>
              <a:chExt cx="7393039" cy="985981"/>
            </a:xfrm>
          </p:grpSpPr>
          <p:sp>
            <p:nvSpPr>
              <p:cNvPr id="20" name="Rectangle à coins arrondis 19"/>
              <p:cNvSpPr/>
              <p:nvPr/>
            </p:nvSpPr>
            <p:spPr>
              <a:xfrm>
                <a:off x="1132515" y="1862498"/>
                <a:ext cx="7393039" cy="985981"/>
              </a:xfrm>
              <a:prstGeom prst="roundRect">
                <a:avLst/>
              </a:prstGeom>
              <a:ln>
                <a:solidFill>
                  <a:srgbClr val="F7964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1" name="ZoneTexte 20"/>
              <p:cNvSpPr txBox="1"/>
              <p:nvPr/>
            </p:nvSpPr>
            <p:spPr>
              <a:xfrm>
                <a:off x="1228332" y="2031064"/>
                <a:ext cx="7208322" cy="646331"/>
              </a:xfrm>
              <a:prstGeom prst="rect">
                <a:avLst/>
              </a:prstGeom>
              <a:noFill/>
            </p:spPr>
            <p:txBody>
              <a:bodyPr wrap="square" rtlCol="0">
                <a:spAutoFit/>
              </a:bodyPr>
              <a:lstStyle/>
              <a:p>
                <a:pPr algn="ctr"/>
                <a:r>
                  <a:rPr lang="fr-FR" b="1" dirty="0"/>
                  <a:t>Identification </a:t>
                </a:r>
                <a:r>
                  <a:rPr lang="fr-FR" b="1" dirty="0" smtClean="0"/>
                  <a:t>et priorisation des </a:t>
                </a:r>
                <a:r>
                  <a:rPr lang="fr-FR" b="1" dirty="0"/>
                  <a:t>familles de biocides </a:t>
                </a:r>
                <a:r>
                  <a:rPr lang="fr-FR" dirty="0"/>
                  <a:t>contenus dans les </a:t>
                </a:r>
                <a:r>
                  <a:rPr lang="fr-FR" dirty="0" smtClean="0"/>
                  <a:t>matériaux </a:t>
                </a:r>
                <a:r>
                  <a:rPr lang="fr-FR" dirty="0"/>
                  <a:t>de </a:t>
                </a:r>
                <a:r>
                  <a:rPr lang="fr-FR" dirty="0" smtClean="0"/>
                  <a:t>construction</a:t>
                </a:r>
                <a:endParaRPr lang="fr-FR" dirty="0"/>
              </a:p>
            </p:txBody>
          </p:sp>
        </p:grpSp>
        <p:sp>
          <p:nvSpPr>
            <p:cNvPr id="18" name="Ellipse 17"/>
            <p:cNvSpPr/>
            <p:nvPr/>
          </p:nvSpPr>
          <p:spPr>
            <a:xfrm>
              <a:off x="609271" y="2120900"/>
              <a:ext cx="469900" cy="444500"/>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p:cNvSpPr txBox="1"/>
            <p:nvPr/>
          </p:nvSpPr>
          <p:spPr>
            <a:xfrm>
              <a:off x="685471" y="2146300"/>
              <a:ext cx="352907" cy="369332"/>
            </a:xfrm>
            <a:prstGeom prst="rect">
              <a:avLst/>
            </a:prstGeom>
            <a:noFill/>
          </p:spPr>
          <p:txBody>
            <a:bodyPr wrap="square" rtlCol="0">
              <a:spAutoFit/>
            </a:bodyPr>
            <a:lstStyle/>
            <a:p>
              <a:r>
                <a:rPr lang="fr-FR" dirty="0" smtClean="0">
                  <a:solidFill>
                    <a:schemeClr val="bg1"/>
                  </a:solidFill>
                </a:rPr>
                <a:t>1</a:t>
              </a:r>
              <a:endParaRPr lang="fr-FR" dirty="0">
                <a:solidFill>
                  <a:schemeClr val="bg1"/>
                </a:solidFill>
              </a:endParaRPr>
            </a:p>
          </p:txBody>
        </p:sp>
      </p:grpSp>
      <p:grpSp>
        <p:nvGrpSpPr>
          <p:cNvPr id="22" name="Grouper 21"/>
          <p:cNvGrpSpPr/>
          <p:nvPr/>
        </p:nvGrpSpPr>
        <p:grpSpPr>
          <a:xfrm>
            <a:off x="609271" y="3119798"/>
            <a:ext cx="8081383" cy="985981"/>
            <a:chOff x="609271" y="1862498"/>
            <a:chExt cx="8081383" cy="985981"/>
          </a:xfrm>
        </p:grpSpPr>
        <p:grpSp>
          <p:nvGrpSpPr>
            <p:cNvPr id="23" name="Grouper 22"/>
            <p:cNvGrpSpPr/>
            <p:nvPr/>
          </p:nvGrpSpPr>
          <p:grpSpPr>
            <a:xfrm>
              <a:off x="1297615" y="1862498"/>
              <a:ext cx="7393039" cy="985981"/>
              <a:chOff x="1132515" y="1862498"/>
              <a:chExt cx="7393039" cy="985981"/>
            </a:xfrm>
          </p:grpSpPr>
          <p:sp>
            <p:nvSpPr>
              <p:cNvPr id="26" name="Rectangle à coins arrondis 25"/>
              <p:cNvSpPr/>
              <p:nvPr/>
            </p:nvSpPr>
            <p:spPr>
              <a:xfrm>
                <a:off x="1132515" y="1862498"/>
                <a:ext cx="7393039" cy="985981"/>
              </a:xfrm>
              <a:prstGeom prst="roundRect">
                <a:avLst/>
              </a:prstGeom>
              <a:ln>
                <a:solidFill>
                  <a:srgbClr val="2A6F7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7" name="ZoneTexte 26"/>
              <p:cNvSpPr txBox="1"/>
              <p:nvPr/>
            </p:nvSpPr>
            <p:spPr>
              <a:xfrm>
                <a:off x="1228332" y="1862498"/>
                <a:ext cx="7208322" cy="923330"/>
              </a:xfrm>
              <a:prstGeom prst="rect">
                <a:avLst/>
              </a:prstGeom>
              <a:noFill/>
            </p:spPr>
            <p:txBody>
              <a:bodyPr wrap="square" rtlCol="0">
                <a:spAutoFit/>
              </a:bodyPr>
              <a:lstStyle/>
              <a:p>
                <a:pPr algn="ctr"/>
                <a:r>
                  <a:rPr lang="fr-FR" b="1" dirty="0" smtClean="0"/>
                  <a:t>Caractérisation </a:t>
                </a:r>
                <a:r>
                  <a:rPr lang="fr-FR" b="1" dirty="0"/>
                  <a:t>des rejets urbains de temps de </a:t>
                </a:r>
                <a:r>
                  <a:rPr lang="fr-FR" b="1" dirty="0" smtClean="0"/>
                  <a:t>pluie  </a:t>
                </a:r>
              </a:p>
              <a:p>
                <a:pPr algn="ctr"/>
                <a:r>
                  <a:rPr lang="fr-FR" i="1" dirty="0" smtClean="0">
                    <a:solidFill>
                      <a:schemeClr val="tx1">
                        <a:lumMod val="75000"/>
                        <a:lumOff val="25000"/>
                      </a:schemeClr>
                    </a:solidFill>
                  </a:rPr>
                  <a:t>Développement </a:t>
                </a:r>
                <a:r>
                  <a:rPr lang="fr-FR" i="1" dirty="0">
                    <a:solidFill>
                      <a:schemeClr val="tx1">
                        <a:lumMod val="75000"/>
                        <a:lumOff val="25000"/>
                      </a:schemeClr>
                    </a:solidFill>
                  </a:rPr>
                  <a:t>d’une </a:t>
                </a:r>
                <a:r>
                  <a:rPr lang="fr-FR" i="1" dirty="0" smtClean="0">
                    <a:solidFill>
                      <a:schemeClr val="tx1">
                        <a:lumMod val="75000"/>
                        <a:lumOff val="25000"/>
                      </a:schemeClr>
                    </a:solidFill>
                  </a:rPr>
                  <a:t>méthode </a:t>
                </a:r>
                <a:r>
                  <a:rPr lang="fr-FR" i="1" dirty="0">
                    <a:solidFill>
                      <a:schemeClr val="tx1">
                        <a:lumMod val="75000"/>
                        <a:lumOff val="25000"/>
                      </a:schemeClr>
                    </a:solidFill>
                  </a:rPr>
                  <a:t>analytique par UPLC-MS/MS </a:t>
                </a:r>
                <a:endParaRPr lang="fr-FR" i="1" dirty="0" smtClean="0">
                  <a:solidFill>
                    <a:schemeClr val="tx1">
                      <a:lumMod val="75000"/>
                      <a:lumOff val="25000"/>
                    </a:schemeClr>
                  </a:solidFill>
                </a:endParaRPr>
              </a:p>
              <a:p>
                <a:pPr algn="ctr"/>
                <a:r>
                  <a:rPr lang="fr-FR" i="1" dirty="0" smtClean="0">
                    <a:solidFill>
                      <a:schemeClr val="tx1">
                        <a:lumMod val="75000"/>
                        <a:lumOff val="25000"/>
                      </a:schemeClr>
                    </a:solidFill>
                  </a:rPr>
                  <a:t>Réalisation </a:t>
                </a:r>
                <a:r>
                  <a:rPr lang="fr-FR" i="1" dirty="0">
                    <a:solidFill>
                      <a:schemeClr val="tx1">
                        <a:lumMod val="75000"/>
                        <a:lumOff val="25000"/>
                      </a:schemeClr>
                    </a:solidFill>
                  </a:rPr>
                  <a:t>de campagnes </a:t>
                </a:r>
                <a:r>
                  <a:rPr lang="fr-FR" i="1" dirty="0" smtClean="0">
                    <a:solidFill>
                      <a:schemeClr val="tx1">
                        <a:lumMod val="75000"/>
                        <a:lumOff val="25000"/>
                      </a:schemeClr>
                    </a:solidFill>
                  </a:rPr>
                  <a:t>d’</a:t>
                </a:r>
                <a:r>
                  <a:rPr lang="fr-FR" i="1" dirty="0" err="1" smtClean="0">
                    <a:solidFill>
                      <a:schemeClr val="tx1">
                        <a:lumMod val="75000"/>
                        <a:lumOff val="25000"/>
                      </a:schemeClr>
                    </a:solidFill>
                  </a:rPr>
                  <a:t>échantillonnage</a:t>
                </a:r>
                <a:r>
                  <a:rPr lang="fr-FR" i="1" dirty="0" smtClean="0">
                    <a:solidFill>
                      <a:schemeClr val="tx1">
                        <a:lumMod val="75000"/>
                        <a:lumOff val="25000"/>
                      </a:schemeClr>
                    </a:solidFill>
                  </a:rPr>
                  <a:t> </a:t>
                </a:r>
                <a:endParaRPr lang="fr-FR" i="1" dirty="0">
                  <a:solidFill>
                    <a:schemeClr val="tx1">
                      <a:lumMod val="75000"/>
                      <a:lumOff val="25000"/>
                    </a:schemeClr>
                  </a:solidFill>
                </a:endParaRPr>
              </a:p>
            </p:txBody>
          </p:sp>
        </p:grpSp>
        <p:sp>
          <p:nvSpPr>
            <p:cNvPr id="24" name="Ellipse 23"/>
            <p:cNvSpPr/>
            <p:nvPr/>
          </p:nvSpPr>
          <p:spPr>
            <a:xfrm>
              <a:off x="609271" y="2120900"/>
              <a:ext cx="469900" cy="444500"/>
            </a:xfrm>
            <a:prstGeom prst="ellipse">
              <a:avLst/>
            </a:prstGeom>
            <a:solidFill>
              <a:srgbClr val="2A6F75"/>
            </a:solidFill>
            <a:ln>
              <a:solidFill>
                <a:srgbClr val="2A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685471" y="2146300"/>
              <a:ext cx="352907" cy="369332"/>
            </a:xfrm>
            <a:prstGeom prst="rect">
              <a:avLst/>
            </a:prstGeom>
            <a:noFill/>
          </p:spPr>
          <p:txBody>
            <a:bodyPr wrap="square" rtlCol="0">
              <a:spAutoFit/>
            </a:bodyPr>
            <a:lstStyle/>
            <a:p>
              <a:r>
                <a:rPr lang="fr-FR" dirty="0">
                  <a:solidFill>
                    <a:schemeClr val="bg1"/>
                  </a:solidFill>
                </a:rPr>
                <a:t>2</a:t>
              </a:r>
            </a:p>
          </p:txBody>
        </p:sp>
      </p:grpSp>
      <p:grpSp>
        <p:nvGrpSpPr>
          <p:cNvPr id="28" name="Grouper 27"/>
          <p:cNvGrpSpPr/>
          <p:nvPr/>
        </p:nvGrpSpPr>
        <p:grpSpPr>
          <a:xfrm>
            <a:off x="607303" y="4426745"/>
            <a:ext cx="8081383" cy="985981"/>
            <a:chOff x="609271" y="1862498"/>
            <a:chExt cx="8081383" cy="985981"/>
          </a:xfrm>
        </p:grpSpPr>
        <p:grpSp>
          <p:nvGrpSpPr>
            <p:cNvPr id="29" name="Grouper 28"/>
            <p:cNvGrpSpPr/>
            <p:nvPr/>
          </p:nvGrpSpPr>
          <p:grpSpPr>
            <a:xfrm>
              <a:off x="1297615" y="1862498"/>
              <a:ext cx="7393039" cy="985981"/>
              <a:chOff x="1132515" y="1862498"/>
              <a:chExt cx="7393039" cy="985981"/>
            </a:xfrm>
          </p:grpSpPr>
          <p:sp>
            <p:nvSpPr>
              <p:cNvPr id="33" name="Rectangle à coins arrondis 32"/>
              <p:cNvSpPr/>
              <p:nvPr/>
            </p:nvSpPr>
            <p:spPr>
              <a:xfrm>
                <a:off x="1132515" y="1862498"/>
                <a:ext cx="7393039" cy="985981"/>
              </a:xfrm>
              <a:prstGeom prst="roundRect">
                <a:avLst/>
              </a:prstGeom>
              <a:ln>
                <a:solidFill>
                  <a:srgbClr val="9BBB5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4" name="ZoneTexte 33"/>
              <p:cNvSpPr txBox="1"/>
              <p:nvPr/>
            </p:nvSpPr>
            <p:spPr>
              <a:xfrm>
                <a:off x="1228332" y="1911009"/>
                <a:ext cx="7208322" cy="923330"/>
              </a:xfrm>
              <a:prstGeom prst="rect">
                <a:avLst/>
              </a:prstGeom>
              <a:noFill/>
            </p:spPr>
            <p:txBody>
              <a:bodyPr wrap="square" rtlCol="0">
                <a:spAutoFit/>
              </a:bodyPr>
              <a:lstStyle/>
              <a:p>
                <a:pPr algn="ctr"/>
                <a:r>
                  <a:rPr lang="fr-FR" b="1" dirty="0" smtClean="0"/>
                  <a:t>Priorisation des sources d’émissions de biocides vers le milieu récepteur </a:t>
                </a:r>
                <a:r>
                  <a:rPr lang="fr-FR" i="1" dirty="0" smtClean="0">
                    <a:solidFill>
                      <a:srgbClr val="404040"/>
                    </a:solidFill>
                  </a:rPr>
                  <a:t>Campagnes </a:t>
                </a:r>
                <a:r>
                  <a:rPr lang="fr-FR" i="1" dirty="0">
                    <a:solidFill>
                      <a:srgbClr val="404040"/>
                    </a:solidFill>
                  </a:rPr>
                  <a:t>d’</a:t>
                </a:r>
                <a:r>
                  <a:rPr lang="fr-FR" i="1" dirty="0" err="1">
                    <a:solidFill>
                      <a:srgbClr val="404040"/>
                    </a:solidFill>
                  </a:rPr>
                  <a:t>échantillonnage</a:t>
                </a:r>
                <a:r>
                  <a:rPr lang="fr-FR" i="1" dirty="0">
                    <a:solidFill>
                      <a:srgbClr val="404040"/>
                    </a:solidFill>
                  </a:rPr>
                  <a:t> en </a:t>
                </a:r>
                <a:r>
                  <a:rPr lang="fr-FR" i="1" dirty="0" smtClean="0">
                    <a:solidFill>
                      <a:srgbClr val="404040"/>
                    </a:solidFill>
                  </a:rPr>
                  <a:t>Seine en amont et en aval de Paris</a:t>
                </a:r>
              </a:p>
              <a:p>
                <a:pPr algn="ctr"/>
                <a:r>
                  <a:rPr lang="fr-FR" i="1" dirty="0" smtClean="0">
                    <a:solidFill>
                      <a:srgbClr val="404040"/>
                    </a:solidFill>
                  </a:rPr>
                  <a:t>Calcul de flux de biocides rejetés dans le milieu</a:t>
                </a:r>
                <a:endParaRPr lang="fr-FR" i="1" dirty="0">
                  <a:solidFill>
                    <a:srgbClr val="404040"/>
                  </a:solidFill>
                </a:endParaRPr>
              </a:p>
            </p:txBody>
          </p:sp>
        </p:grpSp>
        <p:sp>
          <p:nvSpPr>
            <p:cNvPr id="30" name="Ellipse 29"/>
            <p:cNvSpPr/>
            <p:nvPr/>
          </p:nvSpPr>
          <p:spPr>
            <a:xfrm>
              <a:off x="609271" y="2120900"/>
              <a:ext cx="469900" cy="44450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ZoneTexte 31"/>
            <p:cNvSpPr txBox="1"/>
            <p:nvPr/>
          </p:nvSpPr>
          <p:spPr>
            <a:xfrm>
              <a:off x="685471" y="2146300"/>
              <a:ext cx="352907" cy="369332"/>
            </a:xfrm>
            <a:prstGeom prst="rect">
              <a:avLst/>
            </a:prstGeom>
            <a:noFill/>
          </p:spPr>
          <p:txBody>
            <a:bodyPr wrap="square" rtlCol="0">
              <a:spAutoFit/>
            </a:bodyPr>
            <a:lstStyle/>
            <a:p>
              <a:r>
                <a:rPr lang="fr-FR" dirty="0" smtClean="0">
                  <a:solidFill>
                    <a:schemeClr val="bg1"/>
                  </a:solidFill>
                </a:rPr>
                <a:t>3</a:t>
              </a:r>
              <a:endParaRPr lang="fr-FR" dirty="0">
                <a:solidFill>
                  <a:schemeClr val="bg1"/>
                </a:solidFill>
              </a:endParaRPr>
            </a:p>
          </p:txBody>
        </p:sp>
      </p:grpSp>
    </p:spTree>
    <p:extLst>
      <p:ext uri="{BB962C8B-B14F-4D97-AF65-F5344CB8AC3E}">
        <p14:creationId xmlns:p14="http://schemas.microsoft.com/office/powerpoint/2010/main" val="413676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6</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6</a:t>
            </a:fld>
            <a:endParaRPr lang="fr-FR" sz="1600" dirty="0">
              <a:solidFill>
                <a:schemeClr val="bg1"/>
              </a:solidFill>
            </a:endParaRPr>
          </a:p>
        </p:txBody>
      </p:sp>
      <p:sp>
        <p:nvSpPr>
          <p:cNvPr id="35" name="Espace réservé du contenu 12"/>
          <p:cNvSpPr>
            <a:spLocks noGrp="1"/>
          </p:cNvSpPr>
          <p:nvPr>
            <p:ph idx="1"/>
          </p:nvPr>
        </p:nvSpPr>
        <p:spPr>
          <a:xfrm>
            <a:off x="457200" y="2735218"/>
            <a:ext cx="8229600" cy="641765"/>
          </a:xfrm>
        </p:spPr>
        <p:txBody>
          <a:bodyPr>
            <a:noAutofit/>
          </a:bodyPr>
          <a:lstStyle/>
          <a:p>
            <a:pPr marL="0" indent="0" algn="ctr">
              <a:buNone/>
            </a:pPr>
            <a:r>
              <a:rPr lang="fr-FR" sz="4400" b="1" cap="small" dirty="0" smtClean="0"/>
              <a:t>Sélection des biocides d’intérêt</a:t>
            </a: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6</a:t>
              </a:fld>
              <a:endParaRPr lang="fr-FR" sz="1600" dirty="0">
                <a:solidFill>
                  <a:schemeClr val="bg1"/>
                </a:solidFill>
              </a:endParaRPr>
            </a:p>
          </p:txBody>
        </p:sp>
      </p:grpSp>
    </p:spTree>
    <p:extLst>
      <p:ext uri="{BB962C8B-B14F-4D97-AF65-F5344CB8AC3E}">
        <p14:creationId xmlns:p14="http://schemas.microsoft.com/office/powerpoint/2010/main" val="1818267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7</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7</a:t>
            </a:fld>
            <a:endParaRPr lang="fr-FR" sz="1600" dirty="0">
              <a:solidFill>
                <a:schemeClr val="bg1"/>
              </a:solidFill>
            </a:endParaRPr>
          </a:p>
        </p:txBody>
      </p:sp>
      <p:grpSp>
        <p:nvGrpSpPr>
          <p:cNvPr id="12" name="Grouper 11"/>
          <p:cNvGrpSpPr/>
          <p:nvPr/>
        </p:nvGrpSpPr>
        <p:grpSpPr>
          <a:xfrm>
            <a:off x="0" y="6253786"/>
            <a:ext cx="9180000" cy="623422"/>
            <a:chOff x="0" y="6253786"/>
            <a:chExt cx="9180000" cy="623422"/>
          </a:xfrm>
        </p:grpSpPr>
        <p:sp>
          <p:nvSpPr>
            <p:cNvPr id="13" name="Rectangle 1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14"/>
            <p:cNvSpPr/>
            <p:nvPr/>
          </p:nvSpPr>
          <p:spPr>
            <a:xfrm rot="5400000">
              <a:off x="8543929" y="6257928"/>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rectangle 15"/>
            <p:cNvSpPr/>
            <p:nvPr/>
          </p:nvSpPr>
          <p:spPr>
            <a:xfrm rot="16200000">
              <a:off x="8555482" y="6264308"/>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9"/>
            <p:cNvSpPr txBox="1">
              <a:spLocks/>
            </p:cNvSpPr>
            <p:nvPr/>
          </p:nvSpPr>
          <p:spPr>
            <a:xfrm>
              <a:off x="8400967" y="6467632"/>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7</a:t>
              </a:fld>
              <a:endParaRPr lang="fr-FR" sz="1600" dirty="0">
                <a:solidFill>
                  <a:schemeClr val="bg1"/>
                </a:solidFill>
              </a:endParaRPr>
            </a:p>
          </p:txBody>
        </p:sp>
      </p:grpSp>
      <p:sp>
        <p:nvSpPr>
          <p:cNvPr id="18" name="Titre 11"/>
          <p:cNvSpPr>
            <a:spLocks noGrp="1"/>
          </p:cNvSpPr>
          <p:nvPr>
            <p:ph type="title"/>
          </p:nvPr>
        </p:nvSpPr>
        <p:spPr>
          <a:xfrm>
            <a:off x="457200" y="74970"/>
            <a:ext cx="8229600" cy="529744"/>
          </a:xfrm>
        </p:spPr>
        <p:txBody>
          <a:bodyPr>
            <a:normAutofit fontScale="90000"/>
          </a:bodyPr>
          <a:lstStyle/>
          <a:p>
            <a:r>
              <a:rPr lang="fr-FR" cap="small" dirty="0" smtClean="0"/>
              <a:t>Sélection des biocides</a:t>
            </a:r>
            <a:endParaRPr lang="fr-FR" cap="small" dirty="0"/>
          </a:p>
        </p:txBody>
      </p:sp>
      <p:sp>
        <p:nvSpPr>
          <p:cNvPr id="8" name="ZoneTexte 7"/>
          <p:cNvSpPr txBox="1"/>
          <p:nvPr/>
        </p:nvSpPr>
        <p:spPr>
          <a:xfrm>
            <a:off x="358422" y="1114778"/>
            <a:ext cx="2379133" cy="369332"/>
          </a:xfrm>
          <a:prstGeom prst="rect">
            <a:avLst/>
          </a:prstGeom>
          <a:noFill/>
          <a:ln>
            <a:solidFill>
              <a:schemeClr val="tx1"/>
            </a:solidFill>
            <a:prstDash val="sysDash"/>
          </a:ln>
        </p:spPr>
        <p:txBody>
          <a:bodyPr wrap="square" rtlCol="0">
            <a:spAutoFit/>
          </a:bodyPr>
          <a:lstStyle/>
          <a:p>
            <a:pPr algn="ctr"/>
            <a:r>
              <a:rPr lang="fr-FR" dirty="0" smtClean="0"/>
              <a:t>Toitures</a:t>
            </a:r>
            <a:endParaRPr lang="fr-FR" dirty="0"/>
          </a:p>
        </p:txBody>
      </p:sp>
      <p:sp>
        <p:nvSpPr>
          <p:cNvPr id="300" name="ZoneTexte 299"/>
          <p:cNvSpPr txBox="1"/>
          <p:nvPr/>
        </p:nvSpPr>
        <p:spPr>
          <a:xfrm>
            <a:off x="3356162" y="1114778"/>
            <a:ext cx="2379133" cy="369332"/>
          </a:xfrm>
          <a:prstGeom prst="rect">
            <a:avLst/>
          </a:prstGeom>
          <a:noFill/>
          <a:ln>
            <a:solidFill>
              <a:schemeClr val="tx1"/>
            </a:solidFill>
            <a:prstDash val="sysDash"/>
          </a:ln>
        </p:spPr>
        <p:txBody>
          <a:bodyPr wrap="square" rtlCol="0">
            <a:spAutoFit/>
          </a:bodyPr>
          <a:lstStyle/>
          <a:p>
            <a:pPr algn="ctr"/>
            <a:r>
              <a:rPr lang="fr-FR" dirty="0" smtClean="0"/>
              <a:t>Bois</a:t>
            </a:r>
            <a:endParaRPr lang="fr-FR" dirty="0"/>
          </a:p>
        </p:txBody>
      </p:sp>
      <p:sp>
        <p:nvSpPr>
          <p:cNvPr id="301" name="ZoneTexte 300"/>
          <p:cNvSpPr txBox="1"/>
          <p:nvPr/>
        </p:nvSpPr>
        <p:spPr>
          <a:xfrm>
            <a:off x="6307667" y="1114778"/>
            <a:ext cx="2379133" cy="369332"/>
          </a:xfrm>
          <a:prstGeom prst="rect">
            <a:avLst/>
          </a:prstGeom>
          <a:noFill/>
          <a:ln>
            <a:solidFill>
              <a:schemeClr val="tx1"/>
            </a:solidFill>
            <a:prstDash val="sysDash"/>
          </a:ln>
        </p:spPr>
        <p:txBody>
          <a:bodyPr wrap="square" rtlCol="0">
            <a:spAutoFit/>
          </a:bodyPr>
          <a:lstStyle/>
          <a:p>
            <a:pPr algn="ctr"/>
            <a:r>
              <a:rPr lang="fr-FR" dirty="0" smtClean="0"/>
              <a:t>Enduits, peintures</a:t>
            </a:r>
            <a:endParaRPr lang="fr-FR" dirty="0"/>
          </a:p>
        </p:txBody>
      </p:sp>
      <p:sp>
        <p:nvSpPr>
          <p:cNvPr id="302" name="ZoneTexte 301"/>
          <p:cNvSpPr txBox="1"/>
          <p:nvPr/>
        </p:nvSpPr>
        <p:spPr>
          <a:xfrm>
            <a:off x="174043" y="2713710"/>
            <a:ext cx="2738490" cy="2585323"/>
          </a:xfrm>
          <a:prstGeom prst="rect">
            <a:avLst/>
          </a:prstGeom>
          <a:noFill/>
        </p:spPr>
        <p:txBody>
          <a:bodyPr wrap="square" rtlCol="0">
            <a:spAutoFit/>
          </a:bodyPr>
          <a:lstStyle/>
          <a:p>
            <a:pPr algn="ctr"/>
            <a:r>
              <a:rPr lang="fr-FR" dirty="0" err="1" smtClean="0"/>
              <a:t>Mécoprop</a:t>
            </a:r>
            <a:endParaRPr lang="fr-FR" dirty="0"/>
          </a:p>
          <a:p>
            <a:pPr algn="ctr"/>
            <a:r>
              <a:rPr lang="fr-FR" dirty="0"/>
              <a:t>C</a:t>
            </a:r>
            <a:r>
              <a:rPr lang="fr-FR" dirty="0" smtClean="0"/>
              <a:t>hlorures de </a:t>
            </a:r>
            <a:r>
              <a:rPr lang="fr-FR" dirty="0" err="1" smtClean="0"/>
              <a:t>benzalkonium</a:t>
            </a:r>
            <a:endParaRPr lang="fr-FR" dirty="0" smtClean="0"/>
          </a:p>
          <a:p>
            <a:pPr algn="ctr"/>
            <a:endParaRPr lang="fr-FR" dirty="0" smtClean="0"/>
          </a:p>
          <a:p>
            <a:pPr algn="ctr"/>
            <a:endParaRPr lang="fr-FR" sz="2000" dirty="0"/>
          </a:p>
          <a:p>
            <a:pPr algn="ctr"/>
            <a:endParaRPr lang="fr-FR" sz="2000" dirty="0" smtClean="0"/>
          </a:p>
          <a:p>
            <a:pPr algn="ctr"/>
            <a:endParaRPr lang="fr-FR" dirty="0"/>
          </a:p>
          <a:p>
            <a:pPr algn="ctr"/>
            <a:endParaRPr lang="fr-FR" sz="1600" dirty="0"/>
          </a:p>
          <a:p>
            <a:pPr algn="ctr"/>
            <a:r>
              <a:rPr lang="fr-FR" sz="1600" i="1" dirty="0" smtClean="0">
                <a:solidFill>
                  <a:schemeClr val="tx1">
                    <a:lumMod val="65000"/>
                    <a:lumOff val="35000"/>
                  </a:schemeClr>
                </a:solidFill>
              </a:rPr>
              <a:t>Van de </a:t>
            </a:r>
            <a:r>
              <a:rPr lang="fr-FR" sz="1600" i="1" dirty="0" err="1" smtClean="0">
                <a:solidFill>
                  <a:schemeClr val="tx1">
                    <a:lumMod val="65000"/>
                    <a:lumOff val="35000"/>
                  </a:schemeClr>
                </a:solidFill>
              </a:rPr>
              <a:t>Voorde</a:t>
            </a:r>
            <a:r>
              <a:rPr lang="fr-FR" sz="1600" i="1" dirty="0" smtClean="0">
                <a:solidFill>
                  <a:schemeClr val="tx1">
                    <a:lumMod val="65000"/>
                    <a:lumOff val="35000"/>
                  </a:schemeClr>
                </a:solidFill>
              </a:rPr>
              <a:t> et al. (2012)</a:t>
            </a:r>
          </a:p>
          <a:p>
            <a:pPr algn="ctr"/>
            <a:r>
              <a:rPr lang="fr-FR" sz="1600" i="1" dirty="0" err="1" smtClean="0">
                <a:solidFill>
                  <a:schemeClr val="tx1">
                    <a:lumMod val="65000"/>
                    <a:lumOff val="35000"/>
                  </a:schemeClr>
                </a:solidFill>
              </a:rPr>
              <a:t>Bucheli</a:t>
            </a:r>
            <a:r>
              <a:rPr lang="fr-FR" sz="1600" i="1" dirty="0" smtClean="0">
                <a:solidFill>
                  <a:schemeClr val="tx1">
                    <a:lumMod val="65000"/>
                    <a:lumOff val="35000"/>
                  </a:schemeClr>
                </a:solidFill>
              </a:rPr>
              <a:t> et al. (1998)</a:t>
            </a:r>
            <a:endParaRPr lang="fr-FR" sz="1600" i="1" dirty="0">
              <a:solidFill>
                <a:schemeClr val="tx1">
                  <a:lumMod val="65000"/>
                  <a:lumOff val="35000"/>
                </a:schemeClr>
              </a:solidFill>
            </a:endParaRPr>
          </a:p>
        </p:txBody>
      </p:sp>
      <p:sp>
        <p:nvSpPr>
          <p:cNvPr id="303" name="ZoneTexte 302"/>
          <p:cNvSpPr txBox="1"/>
          <p:nvPr/>
        </p:nvSpPr>
        <p:spPr>
          <a:xfrm>
            <a:off x="3110628" y="2713710"/>
            <a:ext cx="2794000" cy="3508653"/>
          </a:xfrm>
          <a:prstGeom prst="rect">
            <a:avLst/>
          </a:prstGeom>
          <a:noFill/>
        </p:spPr>
        <p:txBody>
          <a:bodyPr wrap="square" rtlCol="0">
            <a:spAutoFit/>
          </a:bodyPr>
          <a:lstStyle/>
          <a:p>
            <a:pPr algn="ctr"/>
            <a:r>
              <a:rPr lang="fr-FR" dirty="0" err="1" smtClean="0"/>
              <a:t>Perméthrine</a:t>
            </a:r>
            <a:endParaRPr lang="fr-FR" dirty="0" smtClean="0"/>
          </a:p>
          <a:p>
            <a:pPr algn="ctr"/>
            <a:r>
              <a:rPr lang="fr-FR" dirty="0" smtClean="0"/>
              <a:t>Chlorures de </a:t>
            </a:r>
            <a:r>
              <a:rPr lang="fr-FR" dirty="0" err="1" smtClean="0"/>
              <a:t>benzalkonium</a:t>
            </a:r>
            <a:endParaRPr lang="fr-FR" dirty="0" smtClean="0"/>
          </a:p>
          <a:p>
            <a:pPr algn="ctr"/>
            <a:r>
              <a:rPr lang="fr-FR" dirty="0" smtClean="0"/>
              <a:t>Carbamates</a:t>
            </a:r>
          </a:p>
          <a:p>
            <a:pPr algn="ctr"/>
            <a:r>
              <a:rPr lang="fr-FR" dirty="0" err="1" smtClean="0"/>
              <a:t>Triazoles</a:t>
            </a:r>
            <a:endParaRPr lang="fr-FR" dirty="0" smtClean="0"/>
          </a:p>
          <a:p>
            <a:pPr algn="ctr"/>
            <a:r>
              <a:rPr lang="fr-FR" dirty="0"/>
              <a:t>Cuivre, </a:t>
            </a:r>
            <a:r>
              <a:rPr lang="fr-FR" dirty="0" smtClean="0"/>
              <a:t>bore</a:t>
            </a:r>
          </a:p>
          <a:p>
            <a:pPr algn="ctr"/>
            <a:r>
              <a:rPr lang="is-IS" dirty="0" smtClean="0"/>
              <a:t>…</a:t>
            </a:r>
            <a:endParaRPr lang="fr-FR" dirty="0" smtClean="0"/>
          </a:p>
          <a:p>
            <a:pPr algn="ctr"/>
            <a:endParaRPr lang="fr-FR" dirty="0"/>
          </a:p>
          <a:p>
            <a:pPr algn="ctr"/>
            <a:r>
              <a:rPr lang="fr-FR" sz="1600" i="1" dirty="0" smtClean="0">
                <a:solidFill>
                  <a:schemeClr val="tx1">
                    <a:lumMod val="65000"/>
                    <a:lumOff val="35000"/>
                  </a:schemeClr>
                </a:solidFill>
              </a:rPr>
              <a:t>Adam et al. (2009)</a:t>
            </a:r>
          </a:p>
          <a:p>
            <a:pPr algn="ctr"/>
            <a:r>
              <a:rPr lang="fr-FR" sz="1600" i="1" dirty="0" err="1" smtClean="0">
                <a:solidFill>
                  <a:schemeClr val="tx1">
                    <a:lumMod val="65000"/>
                    <a:lumOff val="35000"/>
                  </a:schemeClr>
                </a:solidFill>
              </a:rPr>
              <a:t>Künniger</a:t>
            </a:r>
            <a:r>
              <a:rPr lang="fr-FR" sz="1600" i="1" dirty="0" smtClean="0">
                <a:solidFill>
                  <a:schemeClr val="tx1">
                    <a:lumMod val="65000"/>
                    <a:lumOff val="35000"/>
                  </a:schemeClr>
                </a:solidFill>
              </a:rPr>
              <a:t> et al. (2014)</a:t>
            </a:r>
          </a:p>
          <a:p>
            <a:pPr algn="ctr"/>
            <a:r>
              <a:rPr lang="fr-FR" sz="1600" i="1" dirty="0" err="1" smtClean="0">
                <a:solidFill>
                  <a:schemeClr val="tx1">
                    <a:lumMod val="65000"/>
                    <a:lumOff val="35000"/>
                  </a:schemeClr>
                </a:solidFill>
              </a:rPr>
              <a:t>Kukowski</a:t>
            </a:r>
            <a:r>
              <a:rPr lang="fr-FR" sz="1600" i="1" dirty="0" smtClean="0">
                <a:solidFill>
                  <a:schemeClr val="tx1">
                    <a:lumMod val="65000"/>
                    <a:lumOff val="35000"/>
                  </a:schemeClr>
                </a:solidFill>
              </a:rPr>
              <a:t> et al. (2016)</a:t>
            </a:r>
          </a:p>
          <a:p>
            <a:pPr algn="ctr"/>
            <a:r>
              <a:rPr lang="fr-FR" sz="1600" i="1" dirty="0" err="1" smtClean="0">
                <a:solidFill>
                  <a:schemeClr val="tx1">
                    <a:lumMod val="65000"/>
                    <a:lumOff val="35000"/>
                  </a:schemeClr>
                </a:solidFill>
              </a:rPr>
              <a:t>Tiruta-Barna</a:t>
            </a:r>
            <a:r>
              <a:rPr lang="fr-FR" sz="1600" i="1" dirty="0" smtClean="0">
                <a:solidFill>
                  <a:schemeClr val="tx1">
                    <a:lumMod val="65000"/>
                    <a:lumOff val="35000"/>
                  </a:schemeClr>
                </a:solidFill>
              </a:rPr>
              <a:t> et al. (2011)</a:t>
            </a:r>
          </a:p>
          <a:p>
            <a:pPr algn="ctr"/>
            <a:r>
              <a:rPr lang="fr-FR" sz="1600" i="1" dirty="0" err="1" smtClean="0">
                <a:solidFill>
                  <a:schemeClr val="tx1">
                    <a:lumMod val="65000"/>
                    <a:lumOff val="35000"/>
                  </a:schemeClr>
                </a:solidFill>
              </a:rPr>
              <a:t>Lupsea</a:t>
            </a:r>
            <a:r>
              <a:rPr lang="fr-FR" sz="1600" i="1" dirty="0" smtClean="0">
                <a:solidFill>
                  <a:schemeClr val="tx1">
                    <a:lumMod val="65000"/>
                    <a:lumOff val="35000"/>
                  </a:schemeClr>
                </a:solidFill>
              </a:rPr>
              <a:t> et al. (2013)</a:t>
            </a:r>
          </a:p>
          <a:p>
            <a:pPr algn="ctr"/>
            <a:r>
              <a:rPr lang="is-IS" sz="1600" i="1" dirty="0" smtClean="0">
                <a:solidFill>
                  <a:schemeClr val="tx1">
                    <a:lumMod val="65000"/>
                    <a:lumOff val="35000"/>
                  </a:schemeClr>
                </a:solidFill>
              </a:rPr>
              <a:t>…</a:t>
            </a:r>
            <a:endParaRPr lang="fr-FR" sz="1600" i="1" dirty="0" smtClean="0">
              <a:solidFill>
                <a:schemeClr val="tx1">
                  <a:lumMod val="65000"/>
                  <a:lumOff val="35000"/>
                </a:schemeClr>
              </a:solidFill>
            </a:endParaRPr>
          </a:p>
        </p:txBody>
      </p:sp>
      <p:sp>
        <p:nvSpPr>
          <p:cNvPr id="304" name="ZoneTexte 303"/>
          <p:cNvSpPr txBox="1"/>
          <p:nvPr/>
        </p:nvSpPr>
        <p:spPr>
          <a:xfrm>
            <a:off x="6160912" y="2713710"/>
            <a:ext cx="2525888" cy="3508653"/>
          </a:xfrm>
          <a:prstGeom prst="rect">
            <a:avLst/>
          </a:prstGeom>
          <a:noFill/>
        </p:spPr>
        <p:txBody>
          <a:bodyPr wrap="square" rtlCol="0">
            <a:spAutoFit/>
          </a:bodyPr>
          <a:lstStyle/>
          <a:p>
            <a:pPr algn="ctr"/>
            <a:r>
              <a:rPr lang="fr-FR" dirty="0" err="1" smtClean="0"/>
              <a:t>Isothiazolinones</a:t>
            </a:r>
            <a:endParaRPr lang="fr-FR" dirty="0"/>
          </a:p>
          <a:p>
            <a:pPr algn="ctr"/>
            <a:r>
              <a:rPr lang="fr-FR" dirty="0" smtClean="0"/>
              <a:t>Carbamates</a:t>
            </a:r>
          </a:p>
          <a:p>
            <a:pPr algn="ctr"/>
            <a:r>
              <a:rPr lang="fr-FR" dirty="0" err="1" smtClean="0"/>
              <a:t>Phénylurées</a:t>
            </a:r>
            <a:endParaRPr lang="fr-FR" dirty="0" smtClean="0"/>
          </a:p>
          <a:p>
            <a:pPr algn="ctr"/>
            <a:r>
              <a:rPr lang="fr-FR" dirty="0" err="1" smtClean="0"/>
              <a:t>Triazines</a:t>
            </a:r>
            <a:endParaRPr lang="fr-FR" dirty="0" smtClean="0"/>
          </a:p>
          <a:p>
            <a:pPr algn="ctr"/>
            <a:r>
              <a:rPr lang="fr-FR" dirty="0" err="1" smtClean="0"/>
              <a:t>Pyrithione</a:t>
            </a:r>
            <a:r>
              <a:rPr lang="fr-FR" dirty="0" smtClean="0"/>
              <a:t> de zinc</a:t>
            </a:r>
          </a:p>
          <a:p>
            <a:pPr algn="ctr"/>
            <a:r>
              <a:rPr lang="is-IS" dirty="0" smtClean="0"/>
              <a:t>…</a:t>
            </a:r>
            <a:endParaRPr lang="fr-FR" dirty="0" smtClean="0"/>
          </a:p>
          <a:p>
            <a:pPr algn="ctr"/>
            <a:endParaRPr lang="fr-FR" dirty="0"/>
          </a:p>
          <a:p>
            <a:pPr algn="ctr"/>
            <a:r>
              <a:rPr lang="fr-FR" sz="1600" i="1" dirty="0" err="1" smtClean="0">
                <a:solidFill>
                  <a:schemeClr val="tx1">
                    <a:lumMod val="65000"/>
                    <a:lumOff val="35000"/>
                  </a:schemeClr>
                </a:solidFill>
              </a:rPr>
              <a:t>Styszko</a:t>
            </a:r>
            <a:r>
              <a:rPr lang="fr-FR" sz="1600" i="1" dirty="0" smtClean="0">
                <a:solidFill>
                  <a:schemeClr val="tx1">
                    <a:lumMod val="65000"/>
                    <a:lumOff val="35000"/>
                  </a:schemeClr>
                </a:solidFill>
              </a:rPr>
              <a:t> et al. (2014)</a:t>
            </a:r>
          </a:p>
          <a:p>
            <a:pPr algn="ctr"/>
            <a:r>
              <a:rPr lang="fr-FR" sz="1600" i="1" dirty="0" err="1" smtClean="0">
                <a:solidFill>
                  <a:schemeClr val="tx1">
                    <a:lumMod val="65000"/>
                    <a:lumOff val="35000"/>
                  </a:schemeClr>
                </a:solidFill>
              </a:rPr>
              <a:t>Bester</a:t>
            </a:r>
            <a:r>
              <a:rPr lang="fr-FR" sz="1600" i="1" dirty="0" smtClean="0">
                <a:solidFill>
                  <a:schemeClr val="tx1">
                    <a:lumMod val="65000"/>
                    <a:lumOff val="35000"/>
                  </a:schemeClr>
                </a:solidFill>
              </a:rPr>
              <a:t> &amp; </a:t>
            </a:r>
            <a:r>
              <a:rPr lang="fr-FR" sz="1600" i="1" dirty="0" err="1" smtClean="0">
                <a:solidFill>
                  <a:schemeClr val="tx1">
                    <a:lumMod val="65000"/>
                    <a:lumOff val="35000"/>
                  </a:schemeClr>
                </a:solidFill>
              </a:rPr>
              <a:t>Lamani</a:t>
            </a:r>
            <a:r>
              <a:rPr lang="fr-FR" sz="1600" i="1" dirty="0" smtClean="0">
                <a:solidFill>
                  <a:schemeClr val="tx1">
                    <a:lumMod val="65000"/>
                    <a:lumOff val="35000"/>
                  </a:schemeClr>
                </a:solidFill>
              </a:rPr>
              <a:t> (2010)</a:t>
            </a:r>
          </a:p>
          <a:p>
            <a:pPr algn="ctr"/>
            <a:r>
              <a:rPr lang="fr-FR" sz="1600" i="1" dirty="0" err="1" smtClean="0">
                <a:solidFill>
                  <a:schemeClr val="tx1">
                    <a:lumMod val="65000"/>
                    <a:lumOff val="35000"/>
                  </a:schemeClr>
                </a:solidFill>
              </a:rPr>
              <a:t>Burkhardt</a:t>
            </a:r>
            <a:r>
              <a:rPr lang="fr-FR" sz="1600" i="1" dirty="0" smtClean="0">
                <a:solidFill>
                  <a:schemeClr val="tx1">
                    <a:lumMod val="65000"/>
                    <a:lumOff val="35000"/>
                  </a:schemeClr>
                </a:solidFill>
              </a:rPr>
              <a:t> et al. (2012)</a:t>
            </a:r>
          </a:p>
          <a:p>
            <a:pPr algn="ctr"/>
            <a:r>
              <a:rPr lang="fr-FR" sz="1600" i="1" dirty="0" err="1" smtClean="0">
                <a:solidFill>
                  <a:schemeClr val="tx1">
                    <a:lumMod val="65000"/>
                    <a:lumOff val="35000"/>
                  </a:schemeClr>
                </a:solidFill>
              </a:rPr>
              <a:t>Jungnickel</a:t>
            </a:r>
            <a:r>
              <a:rPr lang="fr-FR" sz="1600" i="1" dirty="0" smtClean="0">
                <a:solidFill>
                  <a:schemeClr val="tx1">
                    <a:lumMod val="65000"/>
                    <a:lumOff val="35000"/>
                  </a:schemeClr>
                </a:solidFill>
              </a:rPr>
              <a:t> et al. (2008)</a:t>
            </a:r>
          </a:p>
          <a:p>
            <a:pPr algn="ctr"/>
            <a:r>
              <a:rPr lang="fr-FR" sz="1600" i="1" dirty="0" err="1" smtClean="0">
                <a:solidFill>
                  <a:schemeClr val="tx1">
                    <a:lumMod val="65000"/>
                    <a:lumOff val="35000"/>
                  </a:schemeClr>
                </a:solidFill>
              </a:rPr>
              <a:t>Schoknecht</a:t>
            </a:r>
            <a:r>
              <a:rPr lang="fr-FR" sz="1600" i="1" dirty="0" smtClean="0">
                <a:solidFill>
                  <a:schemeClr val="tx1">
                    <a:lumMod val="65000"/>
                    <a:lumOff val="35000"/>
                  </a:schemeClr>
                </a:solidFill>
              </a:rPr>
              <a:t> et al. (2009)</a:t>
            </a:r>
          </a:p>
          <a:p>
            <a:pPr algn="ctr"/>
            <a:r>
              <a:rPr lang="is-IS" sz="1600" i="1" dirty="0" smtClean="0">
                <a:solidFill>
                  <a:schemeClr val="tx1">
                    <a:lumMod val="65000"/>
                    <a:lumOff val="35000"/>
                  </a:schemeClr>
                </a:solidFill>
              </a:rPr>
              <a:t>…</a:t>
            </a:r>
            <a:endParaRPr lang="fr-FR" sz="1600" i="1" dirty="0" smtClean="0">
              <a:solidFill>
                <a:schemeClr val="tx1">
                  <a:lumMod val="65000"/>
                  <a:lumOff val="35000"/>
                </a:schemeClr>
              </a:solidFill>
            </a:endParaRPr>
          </a:p>
        </p:txBody>
      </p:sp>
      <p:pic>
        <p:nvPicPr>
          <p:cNvPr id="9" name="Image 8" descr="assurer-son-toit-image-ppa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67" y="1501317"/>
            <a:ext cx="1785530" cy="1107028"/>
          </a:xfrm>
          <a:prstGeom prst="rect">
            <a:avLst/>
          </a:prstGeom>
        </p:spPr>
      </p:pic>
      <p:pic>
        <p:nvPicPr>
          <p:cNvPr id="307" name="Image 306" descr="Woodcube-un-immeuble-a-5-etages-en-bois-a-hambour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444" y="1512332"/>
            <a:ext cx="1663940" cy="1109835"/>
          </a:xfrm>
          <a:prstGeom prst="rect">
            <a:avLst/>
          </a:prstGeom>
        </p:spPr>
      </p:pic>
      <p:pic>
        <p:nvPicPr>
          <p:cNvPr id="308" name="Image 307" descr="03045950-photo-peinture-d-une-facade-de-mais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2780" y="1512332"/>
            <a:ext cx="1710751" cy="1096013"/>
          </a:xfrm>
          <a:prstGeom prst="rect">
            <a:avLst/>
          </a:prstGeom>
        </p:spPr>
      </p:pic>
    </p:spTree>
    <p:extLst>
      <p:ext uri="{BB962C8B-B14F-4D97-AF65-F5344CB8AC3E}">
        <p14:creationId xmlns:p14="http://schemas.microsoft.com/office/powerpoint/2010/main" val="3838787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8</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8</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Sélection des biocides</a:t>
            </a:r>
            <a:endParaRPr lang="fr-FR" cap="small" dirty="0"/>
          </a:p>
        </p:txBody>
      </p:sp>
      <p:sp>
        <p:nvSpPr>
          <p:cNvPr id="33" name="Rectangle 32"/>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riangle rectangle 33"/>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riangle rectangle 34"/>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8</a:t>
            </a:fld>
            <a:endParaRPr lang="fr-FR" sz="1600" dirty="0">
              <a:solidFill>
                <a:schemeClr val="bg1"/>
              </a:solidFill>
            </a:endParaRPr>
          </a:p>
        </p:txBody>
      </p:sp>
      <p:grpSp>
        <p:nvGrpSpPr>
          <p:cNvPr id="53" name="Grouper 52"/>
          <p:cNvGrpSpPr/>
          <p:nvPr/>
        </p:nvGrpSpPr>
        <p:grpSpPr>
          <a:xfrm>
            <a:off x="6168619" y="1060763"/>
            <a:ext cx="2886334" cy="5088799"/>
            <a:chOff x="6168619" y="1060763"/>
            <a:chExt cx="2886334" cy="5088799"/>
          </a:xfrm>
        </p:grpSpPr>
        <p:sp>
          <p:nvSpPr>
            <p:cNvPr id="3" name="Rectangle 2"/>
            <p:cNvSpPr/>
            <p:nvPr/>
          </p:nvSpPr>
          <p:spPr>
            <a:xfrm>
              <a:off x="6649888" y="1166587"/>
              <a:ext cx="1882997" cy="369332"/>
            </a:xfrm>
            <a:prstGeom prst="rect">
              <a:avLst/>
            </a:prstGeom>
          </p:spPr>
          <p:txBody>
            <a:bodyPr wrap="none">
              <a:spAutoFit/>
            </a:bodyPr>
            <a:lstStyle/>
            <a:p>
              <a:pPr algn="ctr"/>
              <a:r>
                <a:rPr lang="fr-FR" dirty="0" err="1">
                  <a:solidFill>
                    <a:schemeClr val="accent6">
                      <a:lumMod val="75000"/>
                    </a:schemeClr>
                  </a:solidFill>
                  <a:sym typeface="Wingdings"/>
                </a:rPr>
                <a:t>Bürgi</a:t>
              </a:r>
              <a:r>
                <a:rPr lang="fr-FR" dirty="0">
                  <a:solidFill>
                    <a:schemeClr val="accent6">
                      <a:lumMod val="75000"/>
                    </a:schemeClr>
                  </a:solidFill>
                  <a:sym typeface="Wingdings"/>
                </a:rPr>
                <a:t> et al. (2009)</a:t>
              </a:r>
              <a:endParaRPr lang="fr-FR" dirty="0">
                <a:solidFill>
                  <a:schemeClr val="accent6">
                    <a:lumMod val="75000"/>
                  </a:schemeClr>
                </a:solidFill>
              </a:endParaRPr>
            </a:p>
          </p:txBody>
        </p:sp>
        <p:sp>
          <p:nvSpPr>
            <p:cNvPr id="17" name="Rectangle 16"/>
            <p:cNvSpPr/>
            <p:nvPr/>
          </p:nvSpPr>
          <p:spPr>
            <a:xfrm>
              <a:off x="6168619" y="1060763"/>
              <a:ext cx="2880000" cy="5088799"/>
            </a:xfrm>
            <a:prstGeom prst="rect">
              <a:avLst/>
            </a:prstGeom>
            <a:noFill/>
            <a:ln w="28575"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6174953" y="2017674"/>
              <a:ext cx="2880000" cy="646331"/>
            </a:xfrm>
            <a:prstGeom prst="rect">
              <a:avLst/>
            </a:prstGeom>
            <a:noFill/>
          </p:spPr>
          <p:txBody>
            <a:bodyPr wrap="square" rtlCol="0">
              <a:spAutoFit/>
            </a:bodyPr>
            <a:lstStyle/>
            <a:p>
              <a:pPr algn="ctr"/>
              <a:r>
                <a:rPr lang="fr-FR" dirty="0" smtClean="0"/>
                <a:t>277 biocides utilisés en Suisse</a:t>
              </a:r>
              <a:endParaRPr lang="fr-FR" dirty="0"/>
            </a:p>
          </p:txBody>
        </p:sp>
      </p:grpSp>
      <p:grpSp>
        <p:nvGrpSpPr>
          <p:cNvPr id="26" name="Grouper 25"/>
          <p:cNvGrpSpPr/>
          <p:nvPr/>
        </p:nvGrpSpPr>
        <p:grpSpPr>
          <a:xfrm>
            <a:off x="3125040" y="1060762"/>
            <a:ext cx="2880000" cy="5088799"/>
            <a:chOff x="3125040" y="1060762"/>
            <a:chExt cx="2880000" cy="5088799"/>
          </a:xfrm>
        </p:grpSpPr>
        <p:sp>
          <p:nvSpPr>
            <p:cNvPr id="38" name="Rectangle 37"/>
            <p:cNvSpPr/>
            <p:nvPr/>
          </p:nvSpPr>
          <p:spPr>
            <a:xfrm>
              <a:off x="3280465" y="1166586"/>
              <a:ext cx="2534693" cy="646331"/>
            </a:xfrm>
            <a:prstGeom prst="rect">
              <a:avLst/>
            </a:prstGeom>
          </p:spPr>
          <p:txBody>
            <a:bodyPr wrap="none">
              <a:spAutoFit/>
            </a:bodyPr>
            <a:lstStyle/>
            <a:p>
              <a:pPr algn="ctr"/>
              <a:r>
                <a:rPr lang="fr-FR" dirty="0" smtClean="0">
                  <a:solidFill>
                    <a:schemeClr val="accent4"/>
                  </a:solidFill>
                  <a:sym typeface="Wingdings"/>
                </a:rPr>
                <a:t>Projet BIOTECH (Poitiers)</a:t>
              </a:r>
            </a:p>
            <a:p>
              <a:pPr algn="ctr"/>
              <a:r>
                <a:rPr lang="fr-FR" dirty="0" err="1" smtClean="0">
                  <a:solidFill>
                    <a:schemeClr val="accent4"/>
                  </a:solidFill>
                  <a:sym typeface="Wingdings"/>
                </a:rPr>
                <a:t>Deborde</a:t>
              </a:r>
              <a:r>
                <a:rPr lang="fr-FR" dirty="0" smtClean="0">
                  <a:solidFill>
                    <a:schemeClr val="accent4"/>
                  </a:solidFill>
                  <a:sym typeface="Wingdings"/>
                </a:rPr>
                <a:t> et al. (2016)</a:t>
              </a:r>
            </a:p>
          </p:txBody>
        </p:sp>
        <p:sp>
          <p:nvSpPr>
            <p:cNvPr id="41" name="Rectangle 40"/>
            <p:cNvSpPr/>
            <p:nvPr/>
          </p:nvSpPr>
          <p:spPr>
            <a:xfrm>
              <a:off x="3125040" y="1060762"/>
              <a:ext cx="2880000" cy="5088799"/>
            </a:xfrm>
            <a:prstGeom prst="rect">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ZoneTexte 41"/>
            <p:cNvSpPr txBox="1"/>
            <p:nvPr/>
          </p:nvSpPr>
          <p:spPr>
            <a:xfrm>
              <a:off x="3125040" y="2017674"/>
              <a:ext cx="2880000" cy="646331"/>
            </a:xfrm>
            <a:prstGeom prst="rect">
              <a:avLst/>
            </a:prstGeom>
            <a:noFill/>
          </p:spPr>
          <p:txBody>
            <a:bodyPr wrap="square" rtlCol="0">
              <a:spAutoFit/>
            </a:bodyPr>
            <a:lstStyle/>
            <a:p>
              <a:pPr algn="ctr"/>
              <a:r>
                <a:rPr lang="fr-FR" dirty="0" smtClean="0"/>
                <a:t>379 biocides de la liste du règlement CE 1451/2007</a:t>
              </a:r>
              <a:endParaRPr lang="fr-FR" dirty="0"/>
            </a:p>
          </p:txBody>
        </p:sp>
      </p:grpSp>
      <p:grpSp>
        <p:nvGrpSpPr>
          <p:cNvPr id="25" name="Grouper 24"/>
          <p:cNvGrpSpPr/>
          <p:nvPr/>
        </p:nvGrpSpPr>
        <p:grpSpPr>
          <a:xfrm>
            <a:off x="102305" y="1062015"/>
            <a:ext cx="2880000" cy="5087547"/>
            <a:chOff x="102305" y="1062015"/>
            <a:chExt cx="2880000" cy="5087547"/>
          </a:xfrm>
        </p:grpSpPr>
        <p:sp>
          <p:nvSpPr>
            <p:cNvPr id="46" name="Rectangle 45"/>
            <p:cNvSpPr/>
            <p:nvPr/>
          </p:nvSpPr>
          <p:spPr>
            <a:xfrm>
              <a:off x="154774" y="1167839"/>
              <a:ext cx="2740616" cy="646331"/>
            </a:xfrm>
            <a:prstGeom prst="rect">
              <a:avLst/>
            </a:prstGeom>
          </p:spPr>
          <p:txBody>
            <a:bodyPr wrap="none">
              <a:spAutoFit/>
            </a:bodyPr>
            <a:lstStyle/>
            <a:p>
              <a:pPr algn="ctr"/>
              <a:r>
                <a:rPr lang="fr-FR" dirty="0" smtClean="0">
                  <a:solidFill>
                    <a:schemeClr val="accent3"/>
                  </a:solidFill>
                  <a:sym typeface="Wingdings"/>
                </a:rPr>
                <a:t>Comité Experts Priorisation</a:t>
              </a:r>
            </a:p>
            <a:p>
              <a:pPr algn="ctr"/>
              <a:r>
                <a:rPr lang="fr-FR" dirty="0" smtClean="0">
                  <a:solidFill>
                    <a:schemeClr val="accent3"/>
                  </a:solidFill>
                  <a:sym typeface="Wingdings"/>
                </a:rPr>
                <a:t>(</a:t>
              </a:r>
              <a:r>
                <a:rPr lang="fr-FR" dirty="0" err="1" smtClean="0">
                  <a:solidFill>
                    <a:schemeClr val="accent3"/>
                  </a:solidFill>
                  <a:sym typeface="Wingdings"/>
                </a:rPr>
                <a:t>Dulio</a:t>
              </a:r>
              <a:r>
                <a:rPr lang="fr-FR" dirty="0" smtClean="0">
                  <a:solidFill>
                    <a:schemeClr val="accent3"/>
                  </a:solidFill>
                  <a:sym typeface="Wingdings"/>
                </a:rPr>
                <a:t> &amp; Andres, 2014)</a:t>
              </a:r>
              <a:endParaRPr lang="fr-FR" dirty="0">
                <a:solidFill>
                  <a:schemeClr val="accent3"/>
                </a:solidFill>
              </a:endParaRPr>
            </a:p>
          </p:txBody>
        </p:sp>
        <p:sp>
          <p:nvSpPr>
            <p:cNvPr id="49" name="Rectangle 48"/>
            <p:cNvSpPr/>
            <p:nvPr/>
          </p:nvSpPr>
          <p:spPr>
            <a:xfrm>
              <a:off x="102305" y="1062015"/>
              <a:ext cx="2880000" cy="5087547"/>
            </a:xfrm>
            <a:prstGeom prst="rect">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p:cNvSpPr txBox="1"/>
            <p:nvPr/>
          </p:nvSpPr>
          <p:spPr>
            <a:xfrm>
              <a:off x="102305" y="2002423"/>
              <a:ext cx="2880000" cy="923330"/>
            </a:xfrm>
            <a:prstGeom prst="rect">
              <a:avLst/>
            </a:prstGeom>
            <a:noFill/>
          </p:spPr>
          <p:txBody>
            <a:bodyPr wrap="square" rtlCol="0">
              <a:spAutoFit/>
            </a:bodyPr>
            <a:lstStyle/>
            <a:p>
              <a:pPr algn="ctr"/>
              <a:r>
                <a:rPr lang="fr-FR" dirty="0" smtClean="0"/>
                <a:t>822 substances qui font l’objet de campagnes récentes</a:t>
              </a:r>
              <a:endParaRPr lang="fr-FR" dirty="0"/>
            </a:p>
          </p:txBody>
        </p:sp>
      </p:grpSp>
      <p:grpSp>
        <p:nvGrpSpPr>
          <p:cNvPr id="54" name="Grouper 53"/>
          <p:cNvGrpSpPr/>
          <p:nvPr/>
        </p:nvGrpSpPr>
        <p:grpSpPr>
          <a:xfrm>
            <a:off x="149341" y="2949321"/>
            <a:ext cx="8863456" cy="1948688"/>
            <a:chOff x="149341" y="2949321"/>
            <a:chExt cx="8863456" cy="1948688"/>
          </a:xfrm>
        </p:grpSpPr>
        <p:sp>
          <p:nvSpPr>
            <p:cNvPr id="21" name="ZoneTexte 20"/>
            <p:cNvSpPr txBox="1"/>
            <p:nvPr/>
          </p:nvSpPr>
          <p:spPr>
            <a:xfrm>
              <a:off x="6215654" y="3490485"/>
              <a:ext cx="2797143" cy="923330"/>
            </a:xfrm>
            <a:prstGeom prst="rect">
              <a:avLst/>
            </a:prstGeom>
            <a:noFill/>
          </p:spPr>
          <p:txBody>
            <a:bodyPr wrap="square" rtlCol="0">
              <a:spAutoFit/>
            </a:bodyPr>
            <a:lstStyle/>
            <a:p>
              <a:pPr marL="285750" indent="-285750" algn="ctr">
                <a:buClr>
                  <a:schemeClr val="accent6">
                    <a:lumMod val="75000"/>
                  </a:schemeClr>
                </a:buClr>
                <a:buSzPct val="80000"/>
                <a:buFont typeface="Wingdings" charset="0"/>
                <a:buChar char="à"/>
              </a:pPr>
              <a:r>
                <a:rPr lang="fr-FR" dirty="0" smtClean="0"/>
                <a:t>Emissions </a:t>
              </a:r>
              <a:r>
                <a:rPr lang="fr-FR" sz="1400" dirty="0" smtClean="0"/>
                <a:t>(eaux de surface)</a:t>
              </a:r>
            </a:p>
            <a:p>
              <a:pPr marL="285750" indent="-285750" algn="ctr">
                <a:buClr>
                  <a:schemeClr val="accent6">
                    <a:lumMod val="75000"/>
                  </a:schemeClr>
                </a:buClr>
                <a:buSzPct val="80000"/>
                <a:buFont typeface="Wingdings" charset="0"/>
                <a:buChar char="à"/>
              </a:pPr>
              <a:r>
                <a:rPr lang="fr-FR" dirty="0" smtClean="0"/>
                <a:t>Devenir dans les eaux</a:t>
              </a:r>
            </a:p>
            <a:p>
              <a:pPr marL="285750" indent="-285750" algn="ctr">
                <a:buClr>
                  <a:schemeClr val="accent6">
                    <a:lumMod val="75000"/>
                  </a:schemeClr>
                </a:buClr>
                <a:buSzPct val="80000"/>
                <a:buFont typeface="Wingdings" charset="0"/>
                <a:buChar char="à"/>
              </a:pPr>
              <a:r>
                <a:rPr lang="fr-FR" dirty="0" smtClean="0"/>
                <a:t>Ecotoxicité</a:t>
              </a:r>
              <a:endParaRPr lang="fr-FR" dirty="0"/>
            </a:p>
          </p:txBody>
        </p:sp>
        <p:cxnSp>
          <p:nvCxnSpPr>
            <p:cNvPr id="20" name="Connecteur droit avec flèche 19"/>
            <p:cNvCxnSpPr/>
            <p:nvPr/>
          </p:nvCxnSpPr>
          <p:spPr>
            <a:xfrm>
              <a:off x="7614953" y="2949323"/>
              <a:ext cx="0" cy="399780"/>
            </a:xfrm>
            <a:prstGeom prst="straightConnector1">
              <a:avLst/>
            </a:prstGeom>
            <a:ln>
              <a:solidFill>
                <a:srgbClr val="E46C0A"/>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3172076" y="3482237"/>
              <a:ext cx="2797143" cy="1415772"/>
            </a:xfrm>
            <a:prstGeom prst="rect">
              <a:avLst/>
            </a:prstGeom>
            <a:noFill/>
          </p:spPr>
          <p:txBody>
            <a:bodyPr wrap="square" rtlCol="0">
              <a:spAutoFit/>
            </a:bodyPr>
            <a:lstStyle/>
            <a:p>
              <a:pPr marL="285750" indent="-285750" algn="ctr">
                <a:buClr>
                  <a:schemeClr val="accent4"/>
                </a:buClr>
                <a:buSzPct val="80000"/>
                <a:buFont typeface="Wingdings" charset="0"/>
                <a:buChar char="à"/>
              </a:pPr>
              <a:r>
                <a:rPr lang="fr-FR" dirty="0" smtClean="0"/>
                <a:t>Périmètre d’étude </a:t>
              </a:r>
              <a:r>
                <a:rPr lang="fr-FR" sz="1400" dirty="0" smtClean="0"/>
                <a:t>(effluents hospitaliers)</a:t>
              </a:r>
            </a:p>
            <a:p>
              <a:pPr marL="285750" indent="-285750" algn="ctr">
                <a:buClr>
                  <a:schemeClr val="accent4"/>
                </a:buClr>
                <a:buSzPct val="80000"/>
                <a:buFont typeface="Wingdings" charset="0"/>
                <a:buChar char="à"/>
              </a:pPr>
              <a:r>
                <a:rPr lang="fr-FR" dirty="0" smtClean="0"/>
                <a:t>Pertinence</a:t>
              </a:r>
            </a:p>
            <a:p>
              <a:pPr marL="285750" indent="-285750" algn="ctr">
                <a:buClr>
                  <a:schemeClr val="accent4"/>
                </a:buClr>
                <a:buSzPct val="80000"/>
                <a:buFont typeface="Wingdings" charset="0"/>
                <a:buChar char="à"/>
              </a:pPr>
              <a:r>
                <a:rPr lang="fr-FR" dirty="0" smtClean="0"/>
                <a:t>Faisabilité technique</a:t>
              </a:r>
            </a:p>
            <a:p>
              <a:pPr marL="285750" indent="-285750" algn="ctr">
                <a:buClr>
                  <a:schemeClr val="accent4"/>
                </a:buClr>
                <a:buSzPct val="80000"/>
                <a:buFont typeface="Wingdings" charset="0"/>
                <a:buChar char="à"/>
              </a:pPr>
              <a:r>
                <a:rPr lang="fr-FR" dirty="0" smtClean="0"/>
                <a:t>Contexte local</a:t>
              </a:r>
              <a:endParaRPr lang="fr-FR" dirty="0"/>
            </a:p>
          </p:txBody>
        </p:sp>
        <p:cxnSp>
          <p:nvCxnSpPr>
            <p:cNvPr id="43" name="Connecteur droit avec flèche 42"/>
            <p:cNvCxnSpPr/>
            <p:nvPr/>
          </p:nvCxnSpPr>
          <p:spPr>
            <a:xfrm>
              <a:off x="4571374" y="2949321"/>
              <a:ext cx="0" cy="399780"/>
            </a:xfrm>
            <a:prstGeom prst="straightConnector1">
              <a:avLst/>
            </a:prstGeom>
            <a:ln>
              <a:solidFill>
                <a:srgbClr val="8064A2"/>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46"/>
            <p:cNvSpPr txBox="1"/>
            <p:nvPr/>
          </p:nvSpPr>
          <p:spPr>
            <a:xfrm>
              <a:off x="149341" y="3502640"/>
              <a:ext cx="2797143" cy="1138773"/>
            </a:xfrm>
            <a:prstGeom prst="rect">
              <a:avLst/>
            </a:prstGeom>
            <a:noFill/>
          </p:spPr>
          <p:txBody>
            <a:bodyPr wrap="square" rtlCol="0">
              <a:spAutoFit/>
            </a:bodyPr>
            <a:lstStyle/>
            <a:p>
              <a:pPr marL="285750" indent="-285750" algn="ctr">
                <a:buClr>
                  <a:schemeClr val="accent3"/>
                </a:buClr>
                <a:buSzPct val="80000"/>
                <a:buFont typeface="Wingdings" charset="0"/>
                <a:buChar char="à"/>
              </a:pPr>
              <a:r>
                <a:rPr lang="fr-FR" dirty="0" smtClean="0"/>
                <a:t>Occurrence</a:t>
              </a:r>
            </a:p>
            <a:p>
              <a:pPr algn="ctr">
                <a:buClr>
                  <a:schemeClr val="accent3"/>
                </a:buClr>
                <a:buSzPct val="80000"/>
              </a:pPr>
              <a:r>
                <a:rPr lang="fr-FR" sz="1400" dirty="0" smtClean="0"/>
                <a:t>(eaux de surface et souterraines)</a:t>
              </a:r>
            </a:p>
            <a:p>
              <a:pPr marL="285750" indent="-285750" algn="ctr">
                <a:buClr>
                  <a:schemeClr val="accent3"/>
                </a:buClr>
                <a:buSzPct val="80000"/>
                <a:buFont typeface="Wingdings" charset="0"/>
                <a:buChar char="à"/>
              </a:pPr>
              <a:r>
                <a:rPr lang="fr-FR" dirty="0" smtClean="0"/>
                <a:t>Propriétés dangereuses</a:t>
              </a:r>
            </a:p>
            <a:p>
              <a:pPr marL="285750" indent="-285750" algn="ctr">
                <a:buClr>
                  <a:schemeClr val="accent3"/>
                </a:buClr>
                <a:buSzPct val="80000"/>
                <a:buFont typeface="Wingdings" charset="0"/>
                <a:buChar char="à"/>
              </a:pPr>
              <a:r>
                <a:rPr lang="fr-FR" dirty="0" smtClean="0"/>
                <a:t>Risque</a:t>
              </a:r>
              <a:endParaRPr lang="fr-FR" dirty="0"/>
            </a:p>
          </p:txBody>
        </p:sp>
        <p:cxnSp>
          <p:nvCxnSpPr>
            <p:cNvPr id="51" name="Connecteur droit avec flèche 50"/>
            <p:cNvCxnSpPr/>
            <p:nvPr/>
          </p:nvCxnSpPr>
          <p:spPr>
            <a:xfrm>
              <a:off x="1548639" y="2949323"/>
              <a:ext cx="0" cy="399780"/>
            </a:xfrm>
            <a:prstGeom prst="straightConnector1">
              <a:avLst/>
            </a:prstGeom>
            <a:ln>
              <a:solidFill>
                <a:srgbClr val="9BBB59"/>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5" name="Grouper 54"/>
          <p:cNvGrpSpPr/>
          <p:nvPr/>
        </p:nvGrpSpPr>
        <p:grpSpPr>
          <a:xfrm>
            <a:off x="149340" y="4972817"/>
            <a:ext cx="8863458" cy="1055850"/>
            <a:chOff x="149340" y="4972817"/>
            <a:chExt cx="8863458" cy="1055850"/>
          </a:xfrm>
        </p:grpSpPr>
        <p:sp>
          <p:nvSpPr>
            <p:cNvPr id="22" name="ZoneTexte 21"/>
            <p:cNvSpPr txBox="1"/>
            <p:nvPr/>
          </p:nvSpPr>
          <p:spPr>
            <a:xfrm>
              <a:off x="6215654" y="5382336"/>
              <a:ext cx="2797144" cy="646331"/>
            </a:xfrm>
            <a:prstGeom prst="rect">
              <a:avLst/>
            </a:prstGeom>
            <a:noFill/>
          </p:spPr>
          <p:txBody>
            <a:bodyPr wrap="square" rtlCol="0">
              <a:spAutoFit/>
            </a:bodyPr>
            <a:lstStyle/>
            <a:p>
              <a:pPr algn="ctr"/>
              <a:r>
                <a:rPr lang="fr-FR" dirty="0" smtClean="0"/>
                <a:t>22 biocides classés potentiellement dangereux</a:t>
              </a:r>
              <a:endParaRPr lang="fr-FR" dirty="0"/>
            </a:p>
          </p:txBody>
        </p:sp>
        <p:cxnSp>
          <p:nvCxnSpPr>
            <p:cNvPr id="32" name="Connecteur droit avec flèche 31"/>
            <p:cNvCxnSpPr/>
            <p:nvPr/>
          </p:nvCxnSpPr>
          <p:spPr>
            <a:xfrm>
              <a:off x="7614953" y="4972817"/>
              <a:ext cx="0" cy="399780"/>
            </a:xfrm>
            <a:prstGeom prst="straightConnector1">
              <a:avLst/>
            </a:prstGeom>
            <a:ln>
              <a:solidFill>
                <a:srgbClr val="E46C0A"/>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3172075" y="5382336"/>
              <a:ext cx="2797144" cy="369332"/>
            </a:xfrm>
            <a:prstGeom prst="rect">
              <a:avLst/>
            </a:prstGeom>
            <a:noFill/>
          </p:spPr>
          <p:txBody>
            <a:bodyPr wrap="square" rtlCol="0">
              <a:spAutoFit/>
            </a:bodyPr>
            <a:lstStyle/>
            <a:p>
              <a:pPr algn="ctr"/>
              <a:r>
                <a:rPr lang="fr-FR" dirty="0" smtClean="0"/>
                <a:t>8 biocides retenus</a:t>
              </a:r>
              <a:endParaRPr lang="fr-FR" dirty="0"/>
            </a:p>
          </p:txBody>
        </p:sp>
        <p:cxnSp>
          <p:nvCxnSpPr>
            <p:cNvPr id="44" name="Connecteur droit avec flèche 43"/>
            <p:cNvCxnSpPr/>
            <p:nvPr/>
          </p:nvCxnSpPr>
          <p:spPr>
            <a:xfrm>
              <a:off x="4571374" y="4972817"/>
              <a:ext cx="0" cy="399780"/>
            </a:xfrm>
            <a:prstGeom prst="straightConnector1">
              <a:avLst/>
            </a:prstGeom>
            <a:ln>
              <a:solidFill>
                <a:srgbClr val="8064A2"/>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ZoneTexte 47"/>
            <p:cNvSpPr txBox="1"/>
            <p:nvPr/>
          </p:nvSpPr>
          <p:spPr>
            <a:xfrm>
              <a:off x="149340" y="5382338"/>
              <a:ext cx="2797144" cy="584776"/>
            </a:xfrm>
            <a:prstGeom prst="rect">
              <a:avLst/>
            </a:prstGeom>
            <a:noFill/>
          </p:spPr>
          <p:txBody>
            <a:bodyPr wrap="square" rtlCol="0">
              <a:spAutoFit/>
            </a:bodyPr>
            <a:lstStyle/>
            <a:p>
              <a:pPr algn="ctr"/>
              <a:r>
                <a:rPr lang="fr-FR" dirty="0" smtClean="0"/>
                <a:t>129 substances priorisées </a:t>
              </a:r>
              <a:r>
                <a:rPr lang="fr-FR" sz="1400" dirty="0" smtClean="0"/>
                <a:t>(49 pesticides/biocides)</a:t>
              </a:r>
              <a:endParaRPr lang="fr-FR" sz="1400" dirty="0"/>
            </a:p>
          </p:txBody>
        </p:sp>
        <p:cxnSp>
          <p:nvCxnSpPr>
            <p:cNvPr id="52" name="Connecteur droit avec flèche 51"/>
            <p:cNvCxnSpPr/>
            <p:nvPr/>
          </p:nvCxnSpPr>
          <p:spPr>
            <a:xfrm>
              <a:off x="1548639" y="4972819"/>
              <a:ext cx="0" cy="399780"/>
            </a:xfrm>
            <a:prstGeom prst="straightConnector1">
              <a:avLst/>
            </a:prstGeom>
            <a:ln>
              <a:solidFill>
                <a:srgbClr val="9BBB59"/>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6" name="Rectangle 55"/>
          <p:cNvSpPr/>
          <p:nvPr/>
        </p:nvSpPr>
        <p:spPr>
          <a:xfrm>
            <a:off x="0" y="6194541"/>
            <a:ext cx="8534557" cy="900246"/>
          </a:xfrm>
          <a:prstGeom prst="rect">
            <a:avLst/>
          </a:prstGeom>
        </p:spPr>
        <p:txBody>
          <a:bodyPr wrap="square">
            <a:spAutoFit/>
          </a:bodyPr>
          <a:lstStyle/>
          <a:p>
            <a:pPr marL="171450" indent="-171450">
              <a:buFont typeface="Arial"/>
              <a:buChar char="•"/>
            </a:pPr>
            <a:r>
              <a:rPr lang="fr-FR" sz="1050" dirty="0" err="1" smtClean="0">
                <a:solidFill>
                  <a:srgbClr val="FFFFFF"/>
                </a:solidFill>
              </a:rPr>
              <a:t>Bürgi</a:t>
            </a:r>
            <a:r>
              <a:rPr lang="fr-FR" sz="1050" dirty="0">
                <a:solidFill>
                  <a:srgbClr val="FFFFFF"/>
                </a:solidFill>
              </a:rPr>
              <a:t> </a:t>
            </a:r>
            <a:r>
              <a:rPr lang="fr-FR" sz="1050" dirty="0" smtClean="0">
                <a:solidFill>
                  <a:srgbClr val="FFFFFF"/>
                </a:solidFill>
              </a:rPr>
              <a:t>et al., </a:t>
            </a:r>
            <a:r>
              <a:rPr lang="fr-FR" sz="1050" i="1" dirty="0" err="1" smtClean="0">
                <a:solidFill>
                  <a:srgbClr val="FFFFFF"/>
                </a:solidFill>
              </a:rPr>
              <a:t>Umweltwissenschaften</a:t>
            </a:r>
            <a:r>
              <a:rPr lang="fr-FR" sz="1050" i="1" dirty="0" smtClean="0">
                <a:solidFill>
                  <a:srgbClr val="FFFFFF"/>
                </a:solidFill>
              </a:rPr>
              <a:t> </a:t>
            </a:r>
            <a:r>
              <a:rPr lang="fr-FR" sz="1050" i="1" dirty="0" err="1">
                <a:solidFill>
                  <a:srgbClr val="FFFFFF"/>
                </a:solidFill>
              </a:rPr>
              <a:t>und</a:t>
            </a:r>
            <a:r>
              <a:rPr lang="fr-FR" sz="1050" i="1" dirty="0">
                <a:solidFill>
                  <a:srgbClr val="FFFFFF"/>
                </a:solidFill>
              </a:rPr>
              <a:t> </a:t>
            </a:r>
            <a:r>
              <a:rPr lang="fr-FR" sz="1050" i="1" dirty="0" err="1">
                <a:solidFill>
                  <a:srgbClr val="FFFFFF"/>
                </a:solidFill>
              </a:rPr>
              <a:t>Schadstoff-Forschung</a:t>
            </a:r>
            <a:r>
              <a:rPr lang="fr-FR" sz="1050" i="1" dirty="0">
                <a:solidFill>
                  <a:srgbClr val="FFFFFF"/>
                </a:solidFill>
              </a:rPr>
              <a:t> </a:t>
            </a:r>
            <a:r>
              <a:rPr lang="fr-FR" sz="1050" b="1" dirty="0">
                <a:solidFill>
                  <a:srgbClr val="FFFFFF"/>
                </a:solidFill>
              </a:rPr>
              <a:t>2009</a:t>
            </a:r>
            <a:r>
              <a:rPr lang="fr-FR" sz="1050" i="1" dirty="0">
                <a:solidFill>
                  <a:srgbClr val="FFFFFF"/>
                </a:solidFill>
              </a:rPr>
              <a:t>,</a:t>
            </a:r>
            <a:r>
              <a:rPr lang="fr-FR" sz="1050" dirty="0">
                <a:solidFill>
                  <a:srgbClr val="FFFFFF"/>
                </a:solidFill>
              </a:rPr>
              <a:t> 21 (1</a:t>
            </a:r>
            <a:r>
              <a:rPr lang="fr-FR" sz="1050" dirty="0" smtClean="0">
                <a:solidFill>
                  <a:srgbClr val="FFFFFF"/>
                </a:solidFill>
              </a:rPr>
              <a:t>), </a:t>
            </a:r>
            <a:r>
              <a:rPr lang="fr-FR" sz="1050" dirty="0">
                <a:solidFill>
                  <a:srgbClr val="FFFFFF"/>
                </a:solidFill>
              </a:rPr>
              <a:t>16–</a:t>
            </a:r>
            <a:r>
              <a:rPr lang="fr-FR" sz="1050" dirty="0" smtClean="0">
                <a:solidFill>
                  <a:srgbClr val="FFFFFF"/>
                </a:solidFill>
              </a:rPr>
              <a:t>26</a:t>
            </a:r>
          </a:p>
          <a:p>
            <a:pPr marL="171450" indent="-171450">
              <a:buFont typeface="Arial"/>
              <a:buChar char="•"/>
            </a:pPr>
            <a:r>
              <a:rPr lang="fr-FR" sz="1050" dirty="0" err="1" smtClean="0">
                <a:solidFill>
                  <a:srgbClr val="FFFFFF"/>
                </a:solidFill>
              </a:rPr>
              <a:t>Deborde</a:t>
            </a:r>
            <a:r>
              <a:rPr lang="fr-FR" sz="1050" dirty="0">
                <a:solidFill>
                  <a:srgbClr val="FFFFFF"/>
                </a:solidFill>
              </a:rPr>
              <a:t> </a:t>
            </a:r>
            <a:r>
              <a:rPr lang="fr-FR" sz="1050" dirty="0" smtClean="0">
                <a:solidFill>
                  <a:srgbClr val="FFFFFF"/>
                </a:solidFill>
              </a:rPr>
              <a:t>et al., Projet </a:t>
            </a:r>
            <a:r>
              <a:rPr lang="fr-FR" sz="1050" dirty="0">
                <a:solidFill>
                  <a:srgbClr val="FFFFFF"/>
                </a:solidFill>
              </a:rPr>
              <a:t>BIOTECH « Biocides, Occurrence, Traitement et Effluents Hospitaliers » - PHASE </a:t>
            </a:r>
            <a:r>
              <a:rPr lang="fr-FR" sz="1050" dirty="0" smtClean="0">
                <a:solidFill>
                  <a:srgbClr val="FFFFFF"/>
                </a:solidFill>
              </a:rPr>
              <a:t>1 </a:t>
            </a:r>
            <a:r>
              <a:rPr lang="fr-FR" sz="1050" dirty="0">
                <a:solidFill>
                  <a:srgbClr val="FFFFFF"/>
                </a:solidFill>
              </a:rPr>
              <a:t>- Rapport </a:t>
            </a:r>
            <a:r>
              <a:rPr lang="fr-FR" sz="1050" dirty="0" smtClean="0">
                <a:solidFill>
                  <a:srgbClr val="FFFFFF"/>
                </a:solidFill>
              </a:rPr>
              <a:t>Intermédiaire, </a:t>
            </a:r>
            <a:r>
              <a:rPr lang="fr-FR" sz="1050" b="1" dirty="0">
                <a:solidFill>
                  <a:srgbClr val="FFFFFF"/>
                </a:solidFill>
              </a:rPr>
              <a:t>2016</a:t>
            </a:r>
            <a:r>
              <a:rPr lang="fr-FR" sz="1050" dirty="0">
                <a:solidFill>
                  <a:srgbClr val="FFFFFF"/>
                </a:solidFill>
              </a:rPr>
              <a:t>. </a:t>
            </a:r>
            <a:endParaRPr lang="fr-FR" sz="1050" dirty="0" smtClean="0">
              <a:solidFill>
                <a:srgbClr val="FFFFFF"/>
              </a:solidFill>
            </a:endParaRPr>
          </a:p>
          <a:p>
            <a:pPr marL="171450" indent="-171450">
              <a:buFont typeface="Arial"/>
              <a:buChar char="•"/>
            </a:pPr>
            <a:r>
              <a:rPr lang="fr-FR" sz="1050" dirty="0" err="1">
                <a:solidFill>
                  <a:srgbClr val="FFFFFF"/>
                </a:solidFill>
              </a:rPr>
              <a:t>Dulio</a:t>
            </a:r>
            <a:r>
              <a:rPr lang="fr-FR" sz="1050" dirty="0">
                <a:solidFill>
                  <a:srgbClr val="FFFFFF"/>
                </a:solidFill>
              </a:rPr>
              <a:t>, V., and S. </a:t>
            </a:r>
            <a:r>
              <a:rPr lang="fr-FR" sz="1050" dirty="0" smtClean="0">
                <a:solidFill>
                  <a:srgbClr val="FFFFFF"/>
                </a:solidFill>
              </a:rPr>
              <a:t>Andres, « Recommandations </a:t>
            </a:r>
            <a:r>
              <a:rPr lang="fr-FR" sz="1050" dirty="0">
                <a:solidFill>
                  <a:srgbClr val="FFFFFF"/>
                </a:solidFill>
              </a:rPr>
              <a:t>Du CEP Auprès Du MEDDE Pour La Sélection Des Substances Pertinentes À Surveiller Dans Les Milieux Aquatiques Pour Le Second Cycle de La DCE (2016-2021)</a:t>
            </a:r>
            <a:r>
              <a:rPr lang="fr-FR" sz="1050" dirty="0" smtClean="0">
                <a:solidFill>
                  <a:srgbClr val="FFFFFF"/>
                </a:solidFill>
              </a:rPr>
              <a:t>.», </a:t>
            </a:r>
            <a:r>
              <a:rPr lang="fr-FR" sz="1050" b="1" dirty="0" smtClean="0">
                <a:solidFill>
                  <a:srgbClr val="FFFFFF"/>
                </a:solidFill>
              </a:rPr>
              <a:t>2014</a:t>
            </a:r>
            <a:r>
              <a:rPr lang="fr-FR" sz="1050" dirty="0" smtClean="0">
                <a:solidFill>
                  <a:srgbClr val="FFFFFF"/>
                </a:solidFill>
              </a:rPr>
              <a:t>, AQUAREF</a:t>
            </a:r>
            <a:r>
              <a:rPr lang="fr-FR" sz="1050" dirty="0">
                <a:solidFill>
                  <a:srgbClr val="FFFFFF"/>
                </a:solidFill>
              </a:rPr>
              <a:t>.</a:t>
            </a:r>
          </a:p>
          <a:p>
            <a:pPr marL="171450" indent="-171450">
              <a:buFont typeface="Arial"/>
              <a:buChar char="•"/>
            </a:pPr>
            <a:endParaRPr lang="fr-FR" sz="1050" dirty="0">
              <a:solidFill>
                <a:srgbClr val="FFFFFF"/>
              </a:solidFill>
            </a:endParaRPr>
          </a:p>
        </p:txBody>
      </p:sp>
    </p:spTree>
    <p:extLst>
      <p:ext uri="{BB962C8B-B14F-4D97-AF65-F5344CB8AC3E}">
        <p14:creationId xmlns:p14="http://schemas.microsoft.com/office/powerpoint/2010/main" val="746022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400"/>
                                        <p:tgtEl>
                                          <p:spTgt spid="54"/>
                                        </p:tgtEl>
                                        <p:attrNameLst>
                                          <p:attrName>ppt_y</p:attrName>
                                        </p:attrNameLst>
                                      </p:cBhvr>
                                      <p:tavLst>
                                        <p:tav tm="0">
                                          <p:val>
                                            <p:strVal val="#ppt_y-#ppt_h*1.125000"/>
                                          </p:val>
                                        </p:tav>
                                        <p:tav tm="100000">
                                          <p:val>
                                            <p:strVal val="#ppt_y"/>
                                          </p:val>
                                        </p:tav>
                                      </p:tavLst>
                                    </p:anim>
                                    <p:animEffect transition="in" filter="wipe(down)">
                                      <p:cBhvr>
                                        <p:cTn id="8" dur="400"/>
                                        <p:tgtEl>
                                          <p:spTgt spid="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5055DC13-02F4-9544-AB79-6B6A4B672A35}" type="slidenum">
              <a:rPr lang="fr-FR" sz="1600" smtClean="0">
                <a:solidFill>
                  <a:schemeClr val="bg1"/>
                </a:solidFill>
              </a:rPr>
              <a:t>9</a:t>
            </a:fld>
            <a:endParaRPr lang="fr-FR" sz="1600" dirty="0">
              <a:solidFill>
                <a:schemeClr val="bg1"/>
              </a:solidFill>
            </a:endParaRPr>
          </a:p>
        </p:txBody>
      </p:sp>
      <p:sp>
        <p:nvSpPr>
          <p:cNvPr id="4" name="Rectangle 3"/>
          <p:cNvSpPr/>
          <p:nvPr/>
        </p:nvSpPr>
        <p:spPr>
          <a:xfrm>
            <a:off x="0" y="696382"/>
            <a:ext cx="9144000" cy="108000"/>
          </a:xfrm>
          <a:prstGeom prst="rect">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ee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998" y="248802"/>
            <a:ext cx="947437" cy="267827"/>
          </a:xfrm>
          <a:prstGeom prst="rect">
            <a:avLst/>
          </a:prstGeom>
        </p:spPr>
      </p:pic>
      <p:pic>
        <p:nvPicPr>
          <p:cNvPr id="6" name="Image 5" descr="logo LCPP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3" y="153218"/>
            <a:ext cx="934128" cy="424186"/>
          </a:xfrm>
          <a:prstGeom prst="rect">
            <a:avLst/>
          </a:prstGeom>
        </p:spPr>
      </p:pic>
      <p:sp>
        <p:nvSpPr>
          <p:cNvPr id="14" name="Espace réservé du numéro de diapositive 9"/>
          <p:cNvSpPr txBox="1">
            <a:spLocks/>
          </p:cNvSpPr>
          <p:nvPr/>
        </p:nvSpPr>
        <p:spPr>
          <a:xfrm>
            <a:off x="-181936" y="6479220"/>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9</a:t>
            </a:fld>
            <a:endParaRPr lang="fr-FR" sz="1600" dirty="0">
              <a:solidFill>
                <a:schemeClr val="bg1"/>
              </a:solidFill>
            </a:endParaRPr>
          </a:p>
        </p:txBody>
      </p:sp>
      <p:sp>
        <p:nvSpPr>
          <p:cNvPr id="31" name="Titre 11"/>
          <p:cNvSpPr>
            <a:spLocks noGrp="1"/>
          </p:cNvSpPr>
          <p:nvPr>
            <p:ph type="title"/>
          </p:nvPr>
        </p:nvSpPr>
        <p:spPr>
          <a:xfrm>
            <a:off x="457200" y="74970"/>
            <a:ext cx="8229600" cy="529744"/>
          </a:xfrm>
        </p:spPr>
        <p:txBody>
          <a:bodyPr>
            <a:normAutofit fontScale="90000"/>
          </a:bodyPr>
          <a:lstStyle/>
          <a:p>
            <a:r>
              <a:rPr lang="fr-FR" cap="small" dirty="0" smtClean="0"/>
              <a:t>Sélection des biocides</a:t>
            </a:r>
            <a:endParaRPr lang="fr-FR" cap="small" dirty="0"/>
          </a:p>
        </p:txBody>
      </p:sp>
      <p:graphicFrame>
        <p:nvGraphicFramePr>
          <p:cNvPr id="2" name="Tableau 1"/>
          <p:cNvGraphicFramePr>
            <a:graphicFrameLocks noGrp="1"/>
          </p:cNvGraphicFramePr>
          <p:nvPr>
            <p:extLst>
              <p:ext uri="{D42A27DB-BD31-4B8C-83A1-F6EECF244321}">
                <p14:modId xmlns:p14="http://schemas.microsoft.com/office/powerpoint/2010/main" val="3608316175"/>
              </p:ext>
            </p:extLst>
          </p:nvPr>
        </p:nvGraphicFramePr>
        <p:xfrm>
          <a:off x="79805" y="2129902"/>
          <a:ext cx="8984391" cy="4079240"/>
        </p:xfrm>
        <a:graphic>
          <a:graphicData uri="http://schemas.openxmlformats.org/drawingml/2006/table">
            <a:tbl>
              <a:tblPr firstRow="1" bandRow="1">
                <a:tableStyleId>{68D230F3-CF80-4859-8CE7-A43EE81993B5}</a:tableStyleId>
              </a:tblPr>
              <a:tblGrid>
                <a:gridCol w="1307624"/>
                <a:gridCol w="3471334"/>
                <a:gridCol w="1411111"/>
                <a:gridCol w="1255889"/>
                <a:gridCol w="1538433"/>
              </a:tblGrid>
              <a:tr h="370840">
                <a:tc rowSpan="2">
                  <a:txBody>
                    <a:bodyPr/>
                    <a:lstStyle/>
                    <a:p>
                      <a:pPr algn="ctr"/>
                      <a:r>
                        <a:rPr lang="fr-FR" dirty="0" smtClean="0"/>
                        <a:t>Catégories</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c rowSpan="2">
                  <a:txBody>
                    <a:bodyPr/>
                    <a:lstStyle/>
                    <a:p>
                      <a:pPr algn="ctr"/>
                      <a:r>
                        <a:rPr lang="fr-FR" dirty="0" smtClean="0"/>
                        <a:t>Critères de sélection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c gridSpan="2">
                  <a:txBody>
                    <a:bodyPr/>
                    <a:lstStyle/>
                    <a:p>
                      <a:pPr algn="ctr"/>
                      <a:r>
                        <a:rPr lang="fr-FR" dirty="0" smtClean="0"/>
                        <a:t>Attribution</a:t>
                      </a:r>
                      <a:r>
                        <a:rPr lang="fr-FR" baseline="0" dirty="0" smtClean="0"/>
                        <a:t> des scores</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hMerge="1">
                  <a:txBody>
                    <a:bodyPr/>
                    <a:lstStyle/>
                    <a:p>
                      <a:endParaRPr lang="fr-FR" dirty="0"/>
                    </a:p>
                  </a:txBody>
                  <a:tcPr/>
                </a:tc>
                <a:tc rowSpan="2">
                  <a:txBody>
                    <a:bodyPr/>
                    <a:lstStyle/>
                    <a:p>
                      <a:pPr algn="ctr"/>
                      <a:r>
                        <a:rPr lang="fr-FR" dirty="0" smtClean="0"/>
                        <a:t>Facteur de pondération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r>
              <a:tr h="370840">
                <a:tc vMerge="1">
                  <a:txBody>
                    <a:bodyPr/>
                    <a:lstStyle/>
                    <a:p>
                      <a:endParaRPr lang="fr-FR" dirty="0"/>
                    </a:p>
                  </a:txBody>
                  <a:tcPr/>
                </a:tc>
                <a:tc vMerge="1">
                  <a:txBody>
                    <a:bodyPr/>
                    <a:lstStyle/>
                    <a:p>
                      <a:endParaRPr lang="fr-FR" dirty="0"/>
                    </a:p>
                  </a:txBody>
                  <a:tcPr/>
                </a:tc>
                <a:tc>
                  <a:txBody>
                    <a:bodyPr/>
                    <a:lstStyle/>
                    <a:p>
                      <a:pPr algn="ctr"/>
                      <a:r>
                        <a:rPr lang="fr-FR" b="1" dirty="0" smtClean="0"/>
                        <a:t>1 point</a:t>
                      </a:r>
                      <a:endParaRPr lang="fr-FR" b="1"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alpha val="20000"/>
                      </a:srgbClr>
                    </a:solidFill>
                  </a:tcPr>
                </a:tc>
                <a:tc>
                  <a:txBody>
                    <a:bodyPr/>
                    <a:lstStyle/>
                    <a:p>
                      <a:pPr algn="ctr"/>
                      <a:r>
                        <a:rPr lang="fr-FR" b="1" dirty="0" smtClean="0"/>
                        <a:t>10 points</a:t>
                      </a:r>
                      <a:endParaRPr lang="fr-FR" b="1"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alpha val="20000"/>
                      </a:srgbClr>
                    </a:solidFill>
                  </a:tcPr>
                </a:tc>
                <a:tc vMerge="1">
                  <a:txBody>
                    <a:bodyPr/>
                    <a:lstStyle/>
                    <a:p>
                      <a:endParaRPr lang="fr-FR" dirty="0"/>
                    </a:p>
                  </a:txBody>
                  <a:tcPr/>
                </a:tc>
              </a:tr>
              <a:tr h="370840">
                <a:tc rowSpan="2">
                  <a:txBody>
                    <a:bodyPr/>
                    <a:lstStyle/>
                    <a:p>
                      <a:pPr algn="ctr"/>
                      <a:r>
                        <a:rPr lang="fr-FR" b="1" dirty="0" smtClean="0"/>
                        <a:t>Emissions</a:t>
                      </a:r>
                      <a:endParaRPr lang="fr-FR" b="1"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CE8D3"/>
                    </a:solidFill>
                  </a:tcPr>
                </a:tc>
                <a:tc>
                  <a:txBody>
                    <a:bodyPr/>
                    <a:lstStyle/>
                    <a:p>
                      <a:pPr algn="ctr"/>
                      <a:r>
                        <a:rPr lang="fr-FR" dirty="0" smtClean="0"/>
                        <a:t>Consommation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&lt; 5 </a:t>
                      </a:r>
                      <a:r>
                        <a:rPr lang="fr-FR" dirty="0" err="1" smtClean="0"/>
                        <a:t>t</a:t>
                      </a:r>
                      <a:r>
                        <a:rPr lang="fr-FR" dirty="0" smtClean="0"/>
                        <a:t>/an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&gt; 50</a:t>
                      </a:r>
                      <a:r>
                        <a:rPr lang="fr-FR" baseline="0" dirty="0" smtClean="0"/>
                        <a:t> </a:t>
                      </a:r>
                      <a:r>
                        <a:rPr lang="fr-FR" baseline="0" dirty="0" err="1" smtClean="0"/>
                        <a:t>t</a:t>
                      </a:r>
                      <a:r>
                        <a:rPr lang="fr-FR" baseline="0" dirty="0" smtClean="0"/>
                        <a:t>/an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1,5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Concentration dans le milieu</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&lt;</a:t>
                      </a:r>
                      <a:r>
                        <a:rPr lang="fr-FR" baseline="0" dirty="0" smtClean="0"/>
                        <a:t> 1 </a:t>
                      </a:r>
                      <a:r>
                        <a:rPr lang="fr-FR" baseline="0" dirty="0" err="1" smtClean="0"/>
                        <a:t>ng</a:t>
                      </a:r>
                      <a:r>
                        <a:rPr lang="fr-FR" baseline="0" dirty="0" smtClean="0"/>
                        <a:t>/L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&gt; 1 µg/L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1,5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r>
              <a:tr h="370840">
                <a:tc rowSpan="3">
                  <a:txBody>
                    <a:bodyPr/>
                    <a:lstStyle/>
                    <a:p>
                      <a:pPr algn="ctr"/>
                      <a:r>
                        <a:rPr lang="fr-FR" b="1" dirty="0" smtClean="0"/>
                        <a:t>Exposition</a:t>
                      </a:r>
                      <a:endParaRPr lang="fr-FR" b="1"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c>
                  <a:txBody>
                    <a:bodyPr/>
                    <a:lstStyle/>
                    <a:p>
                      <a:pPr algn="ctr"/>
                      <a:r>
                        <a:rPr lang="fr-FR" dirty="0" smtClean="0"/>
                        <a:t>Biodégradabilité</a:t>
                      </a:r>
                      <a:r>
                        <a:rPr lang="fr-FR" baseline="0" dirty="0" smtClean="0"/>
                        <a:t> (DT50)</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&lt; 10 j</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&gt; 50 j</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2</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Solubilité</a:t>
                      </a:r>
                      <a:r>
                        <a:rPr lang="fr-FR" baseline="0" dirty="0" smtClean="0"/>
                        <a:t> dans l’eau</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&lt; 1 mg/L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&gt; 1 g/L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Indice</a:t>
                      </a:r>
                      <a:r>
                        <a:rPr lang="fr-FR" baseline="0" dirty="0" smtClean="0"/>
                        <a:t> de GUS</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&lt; 1,8</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&gt; 2,8</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c>
                  <a:txBody>
                    <a:bodyPr/>
                    <a:lstStyle/>
                    <a:p>
                      <a:pPr algn="ctr"/>
                      <a:r>
                        <a:rPr lang="fr-FR" dirty="0" smtClean="0"/>
                        <a:t>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B w="12700" cap="flat" cmpd="sng" algn="ctr">
                      <a:solidFill>
                        <a:srgbClr val="E46C0A"/>
                      </a:solidFill>
                      <a:prstDash val="solid"/>
                      <a:round/>
                      <a:headEnd type="none" w="med" len="med"/>
                      <a:tailEnd type="none" w="med" len="med"/>
                    </a:lnB>
                  </a:tcPr>
                </a:tc>
              </a:tr>
              <a:tr h="370840">
                <a:tc rowSpan="4">
                  <a:txBody>
                    <a:bodyPr/>
                    <a:lstStyle/>
                    <a:p>
                      <a:pPr algn="ctr"/>
                      <a:r>
                        <a:rPr lang="fr-FR" b="1" dirty="0" smtClean="0"/>
                        <a:t>Ecotoxicité</a:t>
                      </a:r>
                      <a:endParaRPr lang="fr-FR" b="1"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Bioconcentration</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&lt; 100</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&gt; 1000</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c>
                  <a:txBody>
                    <a:bodyPr/>
                    <a:lstStyle/>
                    <a:p>
                      <a:pPr algn="ctr"/>
                      <a:r>
                        <a:rPr lang="fr-FR" dirty="0" smtClean="0"/>
                        <a:t>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Log(</a:t>
                      </a:r>
                      <a:r>
                        <a:rPr lang="fr-FR" dirty="0" err="1" smtClean="0"/>
                        <a:t>K</a:t>
                      </a:r>
                      <a:r>
                        <a:rPr lang="fr-FR" baseline="-25000" dirty="0" err="1" smtClean="0"/>
                        <a:t>ow</a:t>
                      </a:r>
                      <a:r>
                        <a:rPr lang="fr-FR" baseline="0" dirty="0" smtClean="0"/>
                        <a:t>)</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&lt; 1</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&gt; 4</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PNEC</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&gt; 1 µg/L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&lt; 1 </a:t>
                      </a:r>
                      <a:r>
                        <a:rPr lang="fr-FR" dirty="0" err="1" smtClean="0"/>
                        <a:t>ng</a:t>
                      </a:r>
                      <a:r>
                        <a:rPr lang="fr-FR" dirty="0" smtClean="0"/>
                        <a:t>/L</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r>
              <a:tr h="370840">
                <a:tc vMerge="1">
                  <a:txBody>
                    <a:bodyPr/>
                    <a:lstStyle/>
                    <a:p>
                      <a:pPr algn="ct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Concentration dans le milieu/PNEC</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&lt; 0,5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&gt; 10</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c>
                  <a:txBody>
                    <a:bodyPr/>
                    <a:lstStyle/>
                    <a:p>
                      <a:pPr algn="ctr"/>
                      <a:r>
                        <a:rPr lang="fr-FR" dirty="0" smtClean="0"/>
                        <a:t>1,5</a:t>
                      </a:r>
                      <a:endParaRPr lang="fr-FR" dirty="0"/>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tcPr>
                </a:tc>
              </a:tr>
            </a:tbl>
          </a:graphicData>
        </a:graphic>
      </p:graphicFrame>
      <p:sp>
        <p:nvSpPr>
          <p:cNvPr id="12" name="Rectangle 11"/>
          <p:cNvSpPr/>
          <p:nvPr/>
        </p:nvSpPr>
        <p:spPr>
          <a:xfrm>
            <a:off x="7549445" y="2095300"/>
            <a:ext cx="1594556" cy="412795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4882444" y="2081189"/>
            <a:ext cx="2977445" cy="41279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0" y="6253786"/>
            <a:ext cx="9180000" cy="617869"/>
          </a:xfrm>
          <a:prstGeom prst="rect">
            <a:avLst/>
          </a:prstGeom>
          <a:solidFill>
            <a:srgbClr val="276F75"/>
          </a:solidFill>
          <a:ln>
            <a:solidFill>
              <a:srgbClr val="276F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8533658" y="6252375"/>
            <a:ext cx="613800" cy="612000"/>
          </a:xfrm>
          <a:prstGeom prst="r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riangle rectangle 18"/>
          <p:cNvSpPr/>
          <p:nvPr/>
        </p:nvSpPr>
        <p:spPr>
          <a:xfrm rot="16200000">
            <a:off x="8545211" y="6258755"/>
            <a:ext cx="613800" cy="612000"/>
          </a:xfrm>
          <a:prstGeom prst="rtTriangle">
            <a:avLst/>
          </a:prstGeom>
          <a:solidFill>
            <a:srgbClr val="1D5156"/>
          </a:solidFill>
          <a:ln>
            <a:solidFill>
              <a:srgbClr val="1D51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space réservé du numéro de diapositive 9"/>
          <p:cNvSpPr txBox="1">
            <a:spLocks/>
          </p:cNvSpPr>
          <p:nvPr/>
        </p:nvSpPr>
        <p:spPr>
          <a:xfrm>
            <a:off x="8404199" y="6479017"/>
            <a:ext cx="72569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55DC13-02F4-9544-AB79-6B6A4B672A35}" type="slidenum">
              <a:rPr lang="fr-FR" sz="1600" smtClean="0">
                <a:solidFill>
                  <a:schemeClr val="bg1"/>
                </a:solidFill>
              </a:rPr>
              <a:pPr/>
              <a:t>9</a:t>
            </a:fld>
            <a:endParaRPr lang="fr-FR" sz="1600" dirty="0">
              <a:solidFill>
                <a:schemeClr val="bg1"/>
              </a:solidFill>
            </a:endParaRPr>
          </a:p>
        </p:txBody>
      </p:sp>
      <p:sp>
        <p:nvSpPr>
          <p:cNvPr id="21" name="ZoneTexte 20"/>
          <p:cNvSpPr txBox="1"/>
          <p:nvPr/>
        </p:nvSpPr>
        <p:spPr>
          <a:xfrm>
            <a:off x="47044" y="798498"/>
            <a:ext cx="9082846" cy="1277273"/>
          </a:xfrm>
          <a:prstGeom prst="rect">
            <a:avLst/>
          </a:prstGeom>
          <a:noFill/>
        </p:spPr>
        <p:txBody>
          <a:bodyPr wrap="square" rtlCol="0">
            <a:spAutoFit/>
          </a:bodyPr>
          <a:lstStyle/>
          <a:p>
            <a:pPr marL="342900" indent="-342900" algn="just">
              <a:lnSpc>
                <a:spcPct val="130000"/>
              </a:lnSpc>
              <a:buClr>
                <a:schemeClr val="accent6">
                  <a:lumMod val="75000"/>
                </a:schemeClr>
              </a:buClr>
              <a:buFont typeface="Wingdings" charset="0"/>
              <a:buChar char="à"/>
            </a:pPr>
            <a:r>
              <a:rPr lang="fr-FR" sz="2000" dirty="0" smtClean="0">
                <a:sym typeface="Wingdings"/>
              </a:rPr>
              <a:t>Mise en place d’une méthode de priorisation inspirée de la littérature</a:t>
            </a:r>
          </a:p>
          <a:p>
            <a:pPr marL="342900" indent="-342900" algn="just">
              <a:lnSpc>
                <a:spcPct val="130000"/>
              </a:lnSpc>
              <a:buClr>
                <a:schemeClr val="accent6">
                  <a:lumMod val="75000"/>
                </a:schemeClr>
              </a:buClr>
              <a:buFont typeface="Wingdings" charset="0"/>
              <a:buChar char="à"/>
            </a:pPr>
            <a:r>
              <a:rPr lang="fr-FR" sz="2000" dirty="0" smtClean="0">
                <a:sym typeface="Wingdings"/>
              </a:rPr>
              <a:t>Application de la méthode à 25 biocides utilisés dans les matériaux de construction</a:t>
            </a:r>
          </a:p>
          <a:p>
            <a:pPr marL="342900" indent="-342900" algn="just">
              <a:lnSpc>
                <a:spcPct val="130000"/>
              </a:lnSpc>
              <a:buClr>
                <a:schemeClr val="accent6">
                  <a:lumMod val="75000"/>
                </a:schemeClr>
              </a:buClr>
              <a:buFont typeface="Wingdings" charset="0"/>
              <a:buChar char="à"/>
            </a:pPr>
            <a:r>
              <a:rPr lang="fr-FR" sz="2000" dirty="0" smtClean="0"/>
              <a:t>Attribution </a:t>
            </a:r>
            <a:r>
              <a:rPr lang="fr-FR" sz="2000" dirty="0"/>
              <a:t>de scores en fonction des valeurs extrêmes pour chaque </a:t>
            </a:r>
            <a:r>
              <a:rPr lang="fr-FR" sz="2000" dirty="0" smtClean="0"/>
              <a:t>critères</a:t>
            </a:r>
            <a:endParaRPr lang="fr-FR" sz="2000" dirty="0"/>
          </a:p>
        </p:txBody>
      </p:sp>
    </p:spTree>
    <p:extLst>
      <p:ext uri="{BB962C8B-B14F-4D97-AF65-F5344CB8AC3E}">
        <p14:creationId xmlns:p14="http://schemas.microsoft.com/office/powerpoint/2010/main" val="1940016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4582</TotalTime>
  <Words>2459</Words>
  <Application>Microsoft Macintosh PowerPoint</Application>
  <PresentationFormat>Présentation à l'écran (4:3)</PresentationFormat>
  <Paragraphs>581</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Biocides dans les matériaux de construction : priorisation des substances et transferts vers la Seine par temps de pluie</vt:lpstr>
      <vt:lpstr>Biocides ?</vt:lpstr>
      <vt:lpstr>Contexte</vt:lpstr>
      <vt:lpstr>Contexte</vt:lpstr>
      <vt:lpstr>Objectifs de la thèse</vt:lpstr>
      <vt:lpstr>Présentation PowerPoint</vt:lpstr>
      <vt:lpstr>Sélection des biocides</vt:lpstr>
      <vt:lpstr>Sélection des biocides</vt:lpstr>
      <vt:lpstr>Sélection des biocides</vt:lpstr>
      <vt:lpstr>Sélection des biocides</vt:lpstr>
      <vt:lpstr>Sélection des biocides</vt:lpstr>
      <vt:lpstr>Présentation PowerPoint</vt:lpstr>
      <vt:lpstr>Analyse</vt:lpstr>
      <vt:lpstr>Analyse</vt:lpstr>
      <vt:lpstr>Présentation PowerPoint</vt:lpstr>
      <vt:lpstr>Plan d’échantillonnage</vt:lpstr>
      <vt:lpstr>Campagnes d’échantillonnage</vt:lpstr>
      <vt:lpstr>Campagnes d’échantillonnage</vt:lpstr>
      <vt:lpstr>Campagnes d’échantillonnage</vt:lpstr>
      <vt:lpstr>Campagnes d’échantillonnage</vt:lpstr>
      <vt:lpstr>Campagnes d’échantillonnage</vt:lpstr>
      <vt:lpstr>Conclusions &amp; perspectives</vt:lpstr>
      <vt:lpstr>Présentation PowerPoint</vt:lpstr>
      <vt:lpstr>Références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Contamination des rejets urbains de temps de pluie par les biocides issus des matériaux de construction et impacts sur la Seine</dc:title>
  <dc:creator>Claudia Paijens</dc:creator>
  <cp:lastModifiedBy>Claudia Paijens</cp:lastModifiedBy>
  <cp:revision>451</cp:revision>
  <dcterms:created xsi:type="dcterms:W3CDTF">2018-09-14T11:07:00Z</dcterms:created>
  <dcterms:modified xsi:type="dcterms:W3CDTF">2018-11-06T20:11:29Z</dcterms:modified>
</cp:coreProperties>
</file>