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77" r:id="rId3"/>
    <p:sldId id="278" r:id="rId4"/>
    <p:sldId id="259" r:id="rId5"/>
    <p:sldId id="279" r:id="rId6"/>
    <p:sldId id="282" r:id="rId7"/>
    <p:sldId id="261" r:id="rId8"/>
    <p:sldId id="273" r:id="rId9"/>
    <p:sldId id="276" r:id="rId10"/>
    <p:sldId id="272" r:id="rId11"/>
    <p:sldId id="280" r:id="rId12"/>
    <p:sldId id="281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ma" initials="a" lastIdx="2" clrIdx="0"/>
  <p:cmAuthor id="1" name="Meriem Kajeiou" initials="MK" lastIdx="1" clrIdx="1">
    <p:extLst>
      <p:ext uri="{19B8F6BF-5375-455C-9EA6-DF929625EA0E}">
        <p15:presenceInfo xmlns:p15="http://schemas.microsoft.com/office/powerpoint/2012/main" userId="Meriem Kajeio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05T18:18:33.29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0A55F-109D-4127-ACBF-D9A5E9B1D007}" type="datetimeFigureOut">
              <a:rPr lang="fr-FR" smtClean="0"/>
              <a:pPr/>
              <a:t>23/11/2018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8B895-ED3E-41AD-B417-CF561465E2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419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163C-6C40-497C-B233-C4053EBF69FD}" type="datetime1">
              <a:rPr lang="fr-FR" smtClean="0"/>
              <a:pPr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790-9E12-4089-9789-40FB44934F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BF23-0C67-47ED-8505-32EBC57B6931}" type="datetime1">
              <a:rPr lang="fr-FR" smtClean="0"/>
              <a:pPr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790-9E12-4089-9789-40FB44934F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FBCD-3D90-4ECC-BD3F-5DE119481713}" type="datetime1">
              <a:rPr lang="fr-FR" smtClean="0"/>
              <a:pPr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790-9E12-4089-9789-40FB44934F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A6D6-CFA5-44F2-BCBF-730FF42CE503}" type="datetime1">
              <a:rPr lang="fr-FR" smtClean="0"/>
              <a:pPr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790-9E12-4089-9789-40FB44934F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E75D-48C9-48BF-8A9B-BEC906CD9F7B}" type="datetime1">
              <a:rPr lang="fr-FR" smtClean="0"/>
              <a:pPr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790-9E12-4089-9789-40FB44934F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1C59-B333-4801-8888-0C7CF56A25F9}" type="datetime1">
              <a:rPr lang="fr-FR" smtClean="0"/>
              <a:pPr/>
              <a:t>23/11/2018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790-9E12-4089-9789-40FB44934F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FA2A-4B31-4E5F-AC5B-B9479215D744}" type="datetime1">
              <a:rPr lang="fr-FR" smtClean="0"/>
              <a:pPr/>
              <a:t>23/11/2018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790-9E12-4089-9789-40FB44934F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FFA0-1047-4691-B260-5D4F64F2903C}" type="datetime1">
              <a:rPr lang="fr-FR" smtClean="0"/>
              <a:pPr/>
              <a:t>23/11/2018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790-9E12-4089-9789-40FB44934F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77D6-30F0-4C00-9643-7670088188BA}" type="datetime1">
              <a:rPr lang="fr-FR" smtClean="0"/>
              <a:pPr/>
              <a:t>23/11/2018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790-9E12-4089-9789-40FB44934F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E7DE-4C70-413D-B976-67B9B1D992E3}" type="datetime1">
              <a:rPr lang="fr-FR" smtClean="0"/>
              <a:pPr/>
              <a:t>23/11/2018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790-9E12-4089-9789-40FB44934F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A394-8886-444B-8AB9-ACB1F98AB80F}" type="datetime1">
              <a:rPr lang="fr-FR" smtClean="0"/>
              <a:pPr/>
              <a:t>23/11/2018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790-9E12-4089-9789-40FB44934F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DA8E0-550F-4680-93A4-E4E31F93A087}" type="datetime1">
              <a:rPr lang="fr-FR" smtClean="0"/>
              <a:pPr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88790-9E12-4089-9789-40FB44934F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47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5786" y="2760488"/>
            <a:ext cx="7358114" cy="785818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Epuration des eaux de ruissellement par du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bioadsorbant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00228" y="3795218"/>
            <a:ext cx="5329230" cy="500066"/>
          </a:xfrm>
        </p:spPr>
        <p:txBody>
          <a:bodyPr>
            <a:normAutofit/>
          </a:bodyPr>
          <a:lstStyle/>
          <a:p>
            <a:r>
              <a:rPr lang="fr-FR" sz="1800" dirty="0" smtClean="0">
                <a:solidFill>
                  <a:schemeClr val="tx1"/>
                </a:solidFill>
              </a:rPr>
              <a:t>Directrice de thèse : Mme Anne PANTET</a:t>
            </a:r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572140"/>
            <a:ext cx="157163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4979" t="11132" r="4979" b="11132"/>
          <a:stretch>
            <a:fillRect/>
          </a:stretch>
        </p:blipFill>
        <p:spPr bwMode="auto">
          <a:xfrm>
            <a:off x="7326296" y="115231"/>
            <a:ext cx="1804432" cy="110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1767451" y="4258446"/>
            <a:ext cx="5329230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Encadrant : M.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Abdellah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ALEM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652754" y="1492265"/>
            <a:ext cx="5329230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Meriem KAJEIOU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dirty="0" smtClean="0"/>
              <a:t>Doctorante en 2</a:t>
            </a:r>
            <a:r>
              <a:rPr lang="fr-FR" baseline="30000" dirty="0" smtClean="0"/>
              <a:t>ème</a:t>
            </a:r>
            <a:r>
              <a:rPr lang="fr-FR" dirty="0" smtClean="0"/>
              <a:t> année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Laboratoire LOMC, université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 Havre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4661681" y="6309485"/>
            <a:ext cx="5329230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Année universitaire: 2018/2019</a:t>
            </a:r>
          </a:p>
        </p:txBody>
      </p:sp>
      <p:pic>
        <p:nvPicPr>
          <p:cNvPr id="11" name="Image 10" descr="C:\Users\allema\Desktop\psime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9901"/>
            <a:ext cx="1563241" cy="876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72" y="150222"/>
            <a:ext cx="1008294" cy="10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Résultat de recherche d'images pour &quot;cobra insa rouen&quot;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18"/>
          <a:stretch/>
        </p:blipFill>
        <p:spPr bwMode="auto">
          <a:xfrm>
            <a:off x="142844" y="1695570"/>
            <a:ext cx="907124" cy="91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ésultat de recherche d'images pour &quot;codah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178" y="5522325"/>
            <a:ext cx="1817329" cy="6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6296" y="3523568"/>
            <a:ext cx="1589927" cy="98491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699792" y="477719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Financement : Bourse d’établissement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650423" y="702653"/>
            <a:ext cx="164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JDHU 2018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" y="993187"/>
            <a:ext cx="4481360" cy="2793341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790-9E12-4089-9789-40FB44934FA9}" type="slidenum">
              <a:rPr lang="fr-FR" smtClean="0"/>
              <a:pPr/>
              <a:t>10</a:t>
            </a:fld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921766" y="227067"/>
            <a:ext cx="5783413" cy="508502"/>
            <a:chOff x="921766" y="227067"/>
            <a:chExt cx="5783413" cy="508502"/>
          </a:xfrm>
        </p:grpSpPr>
        <p:sp>
          <p:nvSpPr>
            <p:cNvPr id="5" name="Pentagone 4"/>
            <p:cNvSpPr/>
            <p:nvPr/>
          </p:nvSpPr>
          <p:spPr>
            <a:xfrm>
              <a:off x="921766" y="227067"/>
              <a:ext cx="1607523" cy="499056"/>
            </a:xfrm>
            <a:prstGeom prst="homePlat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/>
                <a:t>Introduction</a:t>
              </a:r>
              <a:endParaRPr lang="fr-FR" sz="1200" b="1" dirty="0"/>
            </a:p>
          </p:txBody>
        </p:sp>
        <p:sp>
          <p:nvSpPr>
            <p:cNvPr id="6" name="Chevron 5"/>
            <p:cNvSpPr/>
            <p:nvPr/>
          </p:nvSpPr>
          <p:spPr>
            <a:xfrm>
              <a:off x="2616625" y="228310"/>
              <a:ext cx="2175846" cy="496569"/>
            </a:xfrm>
            <a:prstGeom prst="chevron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 b="1" dirty="0" smtClean="0"/>
            </a:p>
            <a:p>
              <a:pPr algn="ctr"/>
              <a:r>
                <a:rPr lang="fr-FR" sz="1600" b="1" dirty="0" smtClean="0"/>
                <a:t>Matériel </a:t>
              </a:r>
              <a:r>
                <a:rPr lang="fr-FR" sz="1600" b="1" dirty="0"/>
                <a:t>et méthode</a:t>
              </a:r>
            </a:p>
            <a:p>
              <a:pPr algn="ctr"/>
              <a:endParaRPr lang="fr-FR" sz="1600" b="1" dirty="0"/>
            </a:p>
          </p:txBody>
        </p:sp>
        <p:sp>
          <p:nvSpPr>
            <p:cNvPr id="7" name="Chevron 6"/>
            <p:cNvSpPr/>
            <p:nvPr/>
          </p:nvSpPr>
          <p:spPr>
            <a:xfrm>
              <a:off x="4879807" y="245290"/>
              <a:ext cx="1825372" cy="490279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Premiers résultats</a:t>
              </a:r>
              <a:endParaRPr lang="fr-FR" sz="1600" b="1" dirty="0"/>
            </a:p>
          </p:txBody>
        </p:sp>
      </p:grpSp>
      <p:cxnSp>
        <p:nvCxnSpPr>
          <p:cNvPr id="14" name="Connecteur droit 13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335" y="1019425"/>
            <a:ext cx="4654665" cy="2776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1011663" y="3617348"/>
                <a:ext cx="2808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𝑇𝐴</m:t>
                      </m:r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𝑍𝑛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𝑚𝑜𝑛𝑜</m:t>
                          </m:r>
                        </m:e>
                      </m:d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=79,6%</m:t>
                      </m:r>
                    </m:oMath>
                  </m:oMathPara>
                </a14:m>
                <a:endParaRPr lang="fr-FR" sz="12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𝑇𝐴</m:t>
                      </m:r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𝑍𝑛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𝑡𝑟𝑖</m:t>
                          </m:r>
                        </m:e>
                      </m:d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=76,0%</m:t>
                      </m:r>
                    </m:oMath>
                  </m:oMathPara>
                </a14:m>
                <a:endParaRPr lang="fr-FR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63" y="3617348"/>
                <a:ext cx="280831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506993" y="3651253"/>
                <a:ext cx="26193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𝑇𝐴</m:t>
                      </m:r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𝑚𝑜𝑛𝑜</m:t>
                          </m:r>
                        </m:e>
                      </m:d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=88,2%</m:t>
                      </m:r>
                    </m:oMath>
                  </m:oMathPara>
                </a14:m>
                <a:endParaRPr lang="fr-FR" sz="12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𝑇𝐴</m:t>
                      </m:r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𝑡𝑟𝑖</m:t>
                          </m:r>
                        </m:e>
                      </m:d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=82,1%</m:t>
                      </m:r>
                    </m:oMath>
                  </m:oMathPara>
                </a14:m>
                <a:endParaRPr lang="fr-FR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993" y="3651253"/>
                <a:ext cx="26193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hevron 18"/>
          <p:cNvSpPr/>
          <p:nvPr/>
        </p:nvSpPr>
        <p:spPr>
          <a:xfrm>
            <a:off x="6777522" y="235844"/>
            <a:ext cx="2003467" cy="485307"/>
          </a:xfrm>
          <a:prstGeom prst="chevr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Conclusion et perspectives</a:t>
            </a:r>
            <a:endParaRPr lang="fr-FR" sz="1600" b="1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3" y="4172298"/>
            <a:ext cx="4346720" cy="24328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6126627" y="5715365"/>
                <a:ext cx="2808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𝑇𝐴</m:t>
                      </m:r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𝑃𝑏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𝑚𝑜𝑛𝑜</m:t>
                          </m:r>
                        </m:e>
                      </m:d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=98,6%</m:t>
                      </m:r>
                    </m:oMath>
                  </m:oMathPara>
                </a14:m>
                <a:endParaRPr lang="fr-FR" sz="12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𝑇𝐴</m:t>
                      </m:r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𝑃𝑏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𝑡𝑟𝑖</m:t>
                          </m:r>
                        </m:e>
                      </m:d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=96,6%</m:t>
                      </m:r>
                    </m:oMath>
                  </m:oMathPara>
                </a14:m>
                <a:endParaRPr lang="fr-FR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627" y="5715365"/>
                <a:ext cx="280831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7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790-9E12-4089-9789-40FB44934FA9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731772" y="1556792"/>
            <a:ext cx="60486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 smtClean="0"/>
              <a:t>Les fibres de lin ont une grande capacit</a:t>
            </a:r>
            <a:r>
              <a:rPr lang="fr-FR" sz="1400" dirty="0"/>
              <a:t>é</a:t>
            </a:r>
            <a:r>
              <a:rPr lang="fr-FR" sz="1400" dirty="0" smtClean="0"/>
              <a:t> d’adsorption des ions Zn, Cu et Pb.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/>
              <a:t>L</a:t>
            </a:r>
            <a:r>
              <a:rPr lang="fr-FR" sz="1400" dirty="0" smtClean="0"/>
              <a:t>e temps d’équilibre estimé est de 60 min.</a:t>
            </a: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 smtClean="0"/>
              <a:t>L’effet de compétition est peu observé pour le zinc, cuivre et plomb, à ces concentrations.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 smtClean="0"/>
              <a:t>Mettre </a:t>
            </a:r>
            <a:r>
              <a:rPr lang="fr-FR" sz="1400" dirty="0"/>
              <a:t>en évidence le phénomène de </a:t>
            </a:r>
            <a:r>
              <a:rPr lang="fr-FR" sz="1400" b="1" dirty="0"/>
              <a:t>compétition</a:t>
            </a:r>
            <a:r>
              <a:rPr lang="fr-FR" sz="1400" dirty="0"/>
              <a:t> entre les métaux : Essais batch avec des solutions monométalliques et </a:t>
            </a:r>
            <a:r>
              <a:rPr lang="fr-FR" sz="1400" dirty="0" smtClean="0"/>
              <a:t>tri-métalliques </a:t>
            </a:r>
            <a:r>
              <a:rPr lang="fr-FR" sz="1400" dirty="0"/>
              <a:t>à des concentrations </a:t>
            </a:r>
            <a:r>
              <a:rPr lang="fr-FR" sz="1400" dirty="0" smtClean="0"/>
              <a:t>plus élevées.</a:t>
            </a:r>
            <a:endParaRPr lang="fr-FR" sz="1400" dirty="0"/>
          </a:p>
          <a:p>
            <a:endParaRPr lang="fr-FR" sz="1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 smtClean="0"/>
              <a:t>Faire une étude </a:t>
            </a:r>
            <a:r>
              <a:rPr lang="fr-FR" sz="1400" dirty="0"/>
              <a:t>comparative de l’adsorption/désorption </a:t>
            </a:r>
            <a:r>
              <a:rPr lang="fr-FR" sz="1400" b="1" dirty="0"/>
              <a:t>charbon à base d’anas de fibres de lin </a:t>
            </a:r>
            <a:r>
              <a:rPr lang="fr-FR" sz="1400" b="1" dirty="0" smtClean="0"/>
              <a:t>– fibre </a:t>
            </a:r>
            <a:r>
              <a:rPr lang="fr-FR" sz="1400" b="1" dirty="0"/>
              <a:t>de lin</a:t>
            </a:r>
            <a:r>
              <a:rPr lang="fr-FR" sz="1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 smtClean="0"/>
              <a:t>Mise en route du site expérimental.</a:t>
            </a:r>
          </a:p>
          <a:p>
            <a:pPr marL="285750" indent="-285750">
              <a:buFontTx/>
              <a:buChar char="-"/>
            </a:pPr>
            <a:endParaRPr lang="fr-FR" sz="1400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</p:txBody>
      </p:sp>
      <p:grpSp>
        <p:nvGrpSpPr>
          <p:cNvPr id="15" name="Groupe 14"/>
          <p:cNvGrpSpPr/>
          <p:nvPr/>
        </p:nvGrpSpPr>
        <p:grpSpPr>
          <a:xfrm>
            <a:off x="798067" y="147879"/>
            <a:ext cx="7859223" cy="508502"/>
            <a:chOff x="921766" y="227067"/>
            <a:chExt cx="7859223" cy="508502"/>
          </a:xfrm>
        </p:grpSpPr>
        <p:sp>
          <p:nvSpPr>
            <p:cNvPr id="16" name="Pentagone 15"/>
            <p:cNvSpPr/>
            <p:nvPr/>
          </p:nvSpPr>
          <p:spPr>
            <a:xfrm>
              <a:off x="921766" y="227067"/>
              <a:ext cx="1607523" cy="499056"/>
            </a:xfrm>
            <a:prstGeom prst="homePlat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Introduction</a:t>
              </a:r>
              <a:endParaRPr lang="fr-FR" sz="1200" b="1" dirty="0"/>
            </a:p>
          </p:txBody>
        </p:sp>
        <p:sp>
          <p:nvSpPr>
            <p:cNvPr id="17" name="Chevron 16"/>
            <p:cNvSpPr/>
            <p:nvPr/>
          </p:nvSpPr>
          <p:spPr>
            <a:xfrm>
              <a:off x="2616625" y="228310"/>
              <a:ext cx="2175846" cy="496569"/>
            </a:xfrm>
            <a:prstGeom prst="chevron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Matériel et méthode</a:t>
              </a:r>
              <a:endParaRPr lang="fr-FR" sz="1600" b="1" dirty="0"/>
            </a:p>
          </p:txBody>
        </p:sp>
        <p:sp>
          <p:nvSpPr>
            <p:cNvPr id="18" name="Chevron 17"/>
            <p:cNvSpPr/>
            <p:nvPr/>
          </p:nvSpPr>
          <p:spPr>
            <a:xfrm>
              <a:off x="4879807" y="245290"/>
              <a:ext cx="1825372" cy="490279"/>
            </a:xfrm>
            <a:prstGeom prst="chevr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Premiers résultats</a:t>
              </a:r>
              <a:endParaRPr lang="fr-FR" sz="1600" b="1" dirty="0"/>
            </a:p>
          </p:txBody>
        </p:sp>
        <p:sp>
          <p:nvSpPr>
            <p:cNvPr id="19" name="Chevron 18"/>
            <p:cNvSpPr/>
            <p:nvPr/>
          </p:nvSpPr>
          <p:spPr>
            <a:xfrm>
              <a:off x="6777522" y="235844"/>
              <a:ext cx="2003467" cy="485307"/>
            </a:xfrm>
            <a:prstGeom prst="chevro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Conclusion et perspectives</a:t>
              </a:r>
              <a:endParaRPr lang="fr-FR" sz="1600" b="1" dirty="0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1817175" y="980728"/>
            <a:ext cx="144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Conclusion:</a:t>
            </a:r>
            <a:endParaRPr lang="fr-FR" b="1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912248" y="1165394"/>
            <a:ext cx="77326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912247" y="3034844"/>
            <a:ext cx="77326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801218" y="2835084"/>
            <a:ext cx="1472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Perspectives</a:t>
            </a:r>
            <a:r>
              <a:rPr lang="fr-FR" dirty="0" smtClean="0"/>
              <a:t>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646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790-9E12-4089-9789-40FB44934FA9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9901"/>
            <a:ext cx="1116788" cy="109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03" y="3855736"/>
            <a:ext cx="1418198" cy="57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4979" t="11132" r="4979" b="11132"/>
          <a:stretch>
            <a:fillRect/>
          </a:stretch>
        </p:blipFill>
        <p:spPr bwMode="auto">
          <a:xfrm>
            <a:off x="7380312" y="134899"/>
            <a:ext cx="1578919" cy="96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 6" descr="C:\Users\allema\Desktop\psime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988" y="253614"/>
            <a:ext cx="1388173" cy="763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72" y="219900"/>
            <a:ext cx="938736" cy="94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Résultat de recherche d'images pour &quot;cobra insa rouen&quot;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18"/>
          <a:stretch/>
        </p:blipFill>
        <p:spPr bwMode="auto">
          <a:xfrm>
            <a:off x="247676" y="1548032"/>
            <a:ext cx="881210" cy="88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ésultat de recherche d'images pour &quot;codah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77072"/>
            <a:ext cx="1584176" cy="56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8266" y="3855736"/>
            <a:ext cx="1357957" cy="84121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908467" y="2143926"/>
            <a:ext cx="5848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POUR VOTRE ATTENTION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927041"/>
            <a:ext cx="9144000" cy="19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7" name="Pentagone 46"/>
          <p:cNvSpPr/>
          <p:nvPr/>
        </p:nvSpPr>
        <p:spPr>
          <a:xfrm>
            <a:off x="811918" y="237716"/>
            <a:ext cx="1607523" cy="499056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Introduction</a:t>
            </a:r>
            <a:endParaRPr lang="fr-FR" sz="1200" b="1" dirty="0"/>
          </a:p>
        </p:txBody>
      </p:sp>
      <p:sp>
        <p:nvSpPr>
          <p:cNvPr id="48" name="Chevron 47"/>
          <p:cNvSpPr/>
          <p:nvPr/>
        </p:nvSpPr>
        <p:spPr>
          <a:xfrm>
            <a:off x="2506777" y="238959"/>
            <a:ext cx="2175846" cy="496569"/>
          </a:xfrm>
          <a:prstGeom prst="chevron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Matériel et méthode</a:t>
            </a:r>
            <a:endParaRPr lang="fr-FR" sz="1600" b="1" dirty="0"/>
          </a:p>
        </p:txBody>
      </p:sp>
      <p:sp>
        <p:nvSpPr>
          <p:cNvPr id="49" name="Chevron 48"/>
          <p:cNvSpPr/>
          <p:nvPr/>
        </p:nvSpPr>
        <p:spPr>
          <a:xfrm>
            <a:off x="4769959" y="255939"/>
            <a:ext cx="1825372" cy="490279"/>
          </a:xfrm>
          <a:prstGeom prst="chevr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Premiers Résultats</a:t>
            </a:r>
            <a:endParaRPr lang="fr-FR" sz="1600" b="1" dirty="0"/>
          </a:p>
        </p:txBody>
      </p:sp>
      <p:sp>
        <p:nvSpPr>
          <p:cNvPr id="50" name="Chevron 49"/>
          <p:cNvSpPr/>
          <p:nvPr/>
        </p:nvSpPr>
        <p:spPr>
          <a:xfrm>
            <a:off x="6667674" y="246493"/>
            <a:ext cx="2003467" cy="485307"/>
          </a:xfrm>
          <a:prstGeom prst="chevr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Conclusion et perspectives</a:t>
            </a:r>
            <a:endParaRPr lang="fr-FR" sz="1600" b="1" dirty="0"/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790-9E12-4089-9789-40FB44934FA9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44" name="Picture 20" descr="Objectifs de développement dur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45" y="1018998"/>
            <a:ext cx="1273696" cy="127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923319" y="2249574"/>
            <a:ext cx="793654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smtClean="0"/>
              <a:t>Mise en place de la politique de l’eau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smtClean="0"/>
              <a:t>Le 1</a:t>
            </a:r>
            <a:r>
              <a:rPr lang="fr-FR" sz="1400" baseline="30000" dirty="0" smtClean="0"/>
              <a:t>er</a:t>
            </a:r>
            <a:r>
              <a:rPr lang="fr-FR" sz="1400" dirty="0" smtClean="0"/>
              <a:t> janvier 2016, parmi les 17 Objectifs du Programme de développement durable à l’horizon 2030</a:t>
            </a:r>
          </a:p>
          <a:p>
            <a:pPr algn="ctr">
              <a:spcBef>
                <a:spcPts val="600"/>
              </a:spcBef>
            </a:pPr>
            <a:r>
              <a:rPr lang="fr-FR" sz="1400" i="1" dirty="0" smtClean="0"/>
              <a:t>Objectif 6 : Garantir l’accès de tous à l’eau et à l’assainissement et  assurer une gestion durable des ressources en eau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400" i="1" dirty="0" smtClean="0"/>
          </a:p>
        </p:txBody>
      </p:sp>
      <p:grpSp>
        <p:nvGrpSpPr>
          <p:cNvPr id="28" name="Groupe 27"/>
          <p:cNvGrpSpPr/>
          <p:nvPr/>
        </p:nvGrpSpPr>
        <p:grpSpPr>
          <a:xfrm>
            <a:off x="854392" y="3544679"/>
            <a:ext cx="7656462" cy="1341656"/>
            <a:chOff x="514827" y="2924026"/>
            <a:chExt cx="7656462" cy="1341656"/>
          </a:xfrm>
        </p:grpSpPr>
        <p:grpSp>
          <p:nvGrpSpPr>
            <p:cNvPr id="29" name="Groupe 28"/>
            <p:cNvGrpSpPr/>
            <p:nvPr/>
          </p:nvGrpSpPr>
          <p:grpSpPr>
            <a:xfrm>
              <a:off x="514827" y="2945657"/>
              <a:ext cx="5299366" cy="1264684"/>
              <a:chOff x="481810" y="2503630"/>
              <a:chExt cx="6035049" cy="1405619"/>
            </a:xfrm>
          </p:grpSpPr>
          <p:grpSp>
            <p:nvGrpSpPr>
              <p:cNvPr id="32" name="Groupe 31"/>
              <p:cNvGrpSpPr/>
              <p:nvPr/>
            </p:nvGrpSpPr>
            <p:grpSpPr>
              <a:xfrm>
                <a:off x="2695920" y="2541097"/>
                <a:ext cx="1464351" cy="1368152"/>
                <a:chOff x="2428860" y="2636912"/>
                <a:chExt cx="1584176" cy="1440160"/>
              </a:xfrm>
            </p:grpSpPr>
            <p:sp>
              <p:nvSpPr>
                <p:cNvPr id="54" name="Ellipse 53"/>
                <p:cNvSpPr/>
                <p:nvPr/>
              </p:nvSpPr>
              <p:spPr>
                <a:xfrm>
                  <a:off x="2428860" y="2636912"/>
                  <a:ext cx="1584176" cy="1440160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 dirty="0"/>
                </a:p>
              </p:txBody>
            </p:sp>
            <p:sp>
              <p:nvSpPr>
                <p:cNvPr id="55" name="ZoneTexte 54"/>
                <p:cNvSpPr txBox="1"/>
                <p:nvPr/>
              </p:nvSpPr>
              <p:spPr>
                <a:xfrm>
                  <a:off x="2496852" y="2941493"/>
                  <a:ext cx="1448192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dirty="0" err="1" smtClean="0"/>
                    <a:t>Imperméabil-isation</a:t>
                  </a:r>
                  <a:r>
                    <a:rPr lang="fr-FR" sz="1400" b="1" dirty="0" smtClean="0"/>
                    <a:t> de surfaces</a:t>
                  </a:r>
                  <a:endParaRPr lang="fr-FR" sz="1400" b="1" dirty="0"/>
                </a:p>
              </p:txBody>
            </p:sp>
          </p:grpSp>
          <p:grpSp>
            <p:nvGrpSpPr>
              <p:cNvPr id="35" name="Groupe 34"/>
              <p:cNvGrpSpPr/>
              <p:nvPr/>
            </p:nvGrpSpPr>
            <p:grpSpPr>
              <a:xfrm>
                <a:off x="481810" y="2503630"/>
                <a:ext cx="1580444" cy="1368152"/>
                <a:chOff x="627265" y="2730941"/>
                <a:chExt cx="1580444" cy="1368152"/>
              </a:xfrm>
            </p:grpSpPr>
            <p:sp>
              <p:nvSpPr>
                <p:cNvPr id="52" name="Ellipse 51"/>
                <p:cNvSpPr/>
                <p:nvPr/>
              </p:nvSpPr>
              <p:spPr>
                <a:xfrm>
                  <a:off x="627265" y="2730941"/>
                  <a:ext cx="1473925" cy="1368152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dirty="0"/>
                </a:p>
              </p:txBody>
            </p:sp>
            <p:sp>
              <p:nvSpPr>
                <p:cNvPr id="53" name="ZoneTexte 52"/>
                <p:cNvSpPr txBox="1"/>
                <p:nvPr/>
              </p:nvSpPr>
              <p:spPr>
                <a:xfrm>
                  <a:off x="759518" y="3217127"/>
                  <a:ext cx="144819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b="1" dirty="0" smtClean="0"/>
                    <a:t>Urbanisation</a:t>
                  </a:r>
                  <a:endParaRPr lang="fr-FR" sz="1400" b="1" dirty="0"/>
                </a:p>
              </p:txBody>
            </p:sp>
          </p:grpSp>
          <p:grpSp>
            <p:nvGrpSpPr>
              <p:cNvPr id="36" name="Groupe 35"/>
              <p:cNvGrpSpPr/>
              <p:nvPr/>
            </p:nvGrpSpPr>
            <p:grpSpPr>
              <a:xfrm>
                <a:off x="5042934" y="2541097"/>
                <a:ext cx="1473925" cy="1368152"/>
                <a:chOff x="5142007" y="2441919"/>
                <a:chExt cx="1473925" cy="1368152"/>
              </a:xfrm>
            </p:grpSpPr>
            <p:sp>
              <p:nvSpPr>
                <p:cNvPr id="40" name="Ellipse 39"/>
                <p:cNvSpPr/>
                <p:nvPr/>
              </p:nvSpPr>
              <p:spPr>
                <a:xfrm>
                  <a:off x="5142007" y="2441919"/>
                  <a:ext cx="1473925" cy="1368152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dirty="0"/>
                </a:p>
              </p:txBody>
            </p:sp>
            <p:sp>
              <p:nvSpPr>
                <p:cNvPr id="42" name="ZoneTexte 41"/>
                <p:cNvSpPr txBox="1"/>
                <p:nvPr/>
              </p:nvSpPr>
              <p:spPr>
                <a:xfrm>
                  <a:off x="5167740" y="2678337"/>
                  <a:ext cx="1448192" cy="8209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dirty="0" smtClean="0"/>
                    <a:t>Risque d’inondations et de pollution</a:t>
                  </a:r>
                  <a:endParaRPr lang="fr-FR" sz="1400" b="1" dirty="0"/>
                </a:p>
              </p:txBody>
            </p:sp>
          </p:grpSp>
          <p:sp>
            <p:nvSpPr>
              <p:cNvPr id="37" name="Flèche droite 36"/>
              <p:cNvSpPr/>
              <p:nvPr/>
            </p:nvSpPr>
            <p:spPr>
              <a:xfrm>
                <a:off x="4215186" y="3152039"/>
                <a:ext cx="808242" cy="110759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Flèche droite 38"/>
              <p:cNvSpPr/>
              <p:nvPr/>
            </p:nvSpPr>
            <p:spPr>
              <a:xfrm>
                <a:off x="1975241" y="3200697"/>
                <a:ext cx="665764" cy="96894"/>
              </a:xfrm>
              <a:prstGeom prst="rightArrow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0" name="Flèche droite 29"/>
            <p:cNvSpPr/>
            <p:nvPr/>
          </p:nvSpPr>
          <p:spPr>
            <a:xfrm>
              <a:off x="5874878" y="3529053"/>
              <a:ext cx="714380" cy="117674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6649943" y="2924026"/>
              <a:ext cx="1521346" cy="134165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/>
                <a:t>Apparition de techniques alternatives</a:t>
              </a:r>
              <a:endParaRPr lang="fr-FR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140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790-9E12-4089-9789-40FB44934FA9}" type="slidenum">
              <a:rPr lang="fr-FR" smtClean="0"/>
              <a:pPr/>
              <a:t>3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857720" y="303082"/>
            <a:ext cx="7859223" cy="508502"/>
            <a:chOff x="964318" y="390116"/>
            <a:chExt cx="7859223" cy="508502"/>
          </a:xfrm>
        </p:grpSpPr>
        <p:sp>
          <p:nvSpPr>
            <p:cNvPr id="16" name="Pentagone 15"/>
            <p:cNvSpPr/>
            <p:nvPr/>
          </p:nvSpPr>
          <p:spPr>
            <a:xfrm>
              <a:off x="964318" y="390116"/>
              <a:ext cx="1607523" cy="499056"/>
            </a:xfrm>
            <a:prstGeom prst="homePlat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Introduction</a:t>
              </a:r>
              <a:endParaRPr lang="fr-FR" sz="1200" b="1" dirty="0"/>
            </a:p>
          </p:txBody>
        </p:sp>
        <p:sp>
          <p:nvSpPr>
            <p:cNvPr id="17" name="Chevron 16"/>
            <p:cNvSpPr/>
            <p:nvPr/>
          </p:nvSpPr>
          <p:spPr>
            <a:xfrm>
              <a:off x="2659177" y="391359"/>
              <a:ext cx="2175846" cy="496569"/>
            </a:xfrm>
            <a:prstGeom prst="chevron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Matériel et méthode</a:t>
              </a:r>
              <a:endParaRPr lang="fr-FR" sz="1600" b="1" dirty="0"/>
            </a:p>
          </p:txBody>
        </p:sp>
        <p:sp>
          <p:nvSpPr>
            <p:cNvPr id="18" name="Chevron 17"/>
            <p:cNvSpPr/>
            <p:nvPr/>
          </p:nvSpPr>
          <p:spPr>
            <a:xfrm>
              <a:off x="4922359" y="408339"/>
              <a:ext cx="1825372" cy="490279"/>
            </a:xfrm>
            <a:prstGeom prst="chevr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Premiers Résultats</a:t>
              </a:r>
              <a:endParaRPr lang="fr-FR" sz="1600" b="1" dirty="0"/>
            </a:p>
          </p:txBody>
        </p:sp>
        <p:sp>
          <p:nvSpPr>
            <p:cNvPr id="19" name="Chevron 18"/>
            <p:cNvSpPr/>
            <p:nvPr/>
          </p:nvSpPr>
          <p:spPr>
            <a:xfrm>
              <a:off x="6820074" y="398893"/>
              <a:ext cx="2003467" cy="485307"/>
            </a:xfrm>
            <a:prstGeom prst="chevr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Conclusion et perspectives</a:t>
              </a:r>
              <a:endParaRPr lang="fr-FR" sz="1600" b="1" dirty="0"/>
            </a:p>
          </p:txBody>
        </p:sp>
      </p:grpSp>
      <p:sp>
        <p:nvSpPr>
          <p:cNvPr id="20" name="Espace réservé du numéro de diapositive 3"/>
          <p:cNvSpPr txBox="1">
            <a:spLocks/>
          </p:cNvSpPr>
          <p:nvPr/>
        </p:nvSpPr>
        <p:spPr>
          <a:xfrm>
            <a:off x="5148064" y="6356350"/>
            <a:ext cx="3707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740077-D4FD-43B5-BE7A-EA7FD18EA8D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51920" y="5812692"/>
            <a:ext cx="14686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</a:rPr>
              <a:t>Ouvrage de stockage  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51920" y="6119718"/>
            <a:ext cx="13083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</a:rPr>
              <a:t>Bassin à ciel ouvert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464747" y="5078277"/>
            <a:ext cx="428628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200" b="1" dirty="0" smtClean="0">
                <a:latin typeface="Calibri" panose="020F0502020204030204" pitchFamily="34" charset="0"/>
              </a:rPr>
              <a:t>Le cahier des charges des eaux de ruissellement doit respecté le cadre législatif en vigueur sur le territoire</a:t>
            </a:r>
            <a:r>
              <a:rPr lang="fr-FR" sz="1200" b="1" dirty="0" smtClean="0"/>
              <a:t> : </a:t>
            </a:r>
            <a:endParaRPr lang="fr-FR" sz="1200" b="1" dirty="0"/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b="1" dirty="0" smtClean="0"/>
              <a:t> du </a:t>
            </a:r>
            <a:r>
              <a:rPr lang="fr-FR" sz="1200" b="1" dirty="0"/>
              <a:t>volume à gérer (risque submersion et inondation) </a:t>
            </a:r>
            <a:endParaRPr lang="fr-FR" sz="1200" b="1" dirty="0" smtClean="0"/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b="1" dirty="0" smtClean="0"/>
              <a:t> </a:t>
            </a:r>
            <a:r>
              <a:rPr lang="fr-FR" sz="1200" b="1" dirty="0"/>
              <a:t>de </a:t>
            </a:r>
            <a:r>
              <a:rPr lang="fr-FR" sz="1200" b="1" dirty="0" smtClean="0"/>
              <a:t>leur qualité dans un environnement </a:t>
            </a:r>
            <a:r>
              <a:rPr lang="fr-FR" sz="1200" b="1" dirty="0"/>
              <a:t>très industrialisé.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724183" y="1698503"/>
            <a:ext cx="8128995" cy="3030582"/>
            <a:chOff x="564973" y="3511287"/>
            <a:chExt cx="8921083" cy="3248135"/>
          </a:xfrm>
        </p:grpSpPr>
        <p:sp>
          <p:nvSpPr>
            <p:cNvPr id="61" name="Rectangle 60"/>
            <p:cNvSpPr/>
            <p:nvPr/>
          </p:nvSpPr>
          <p:spPr>
            <a:xfrm>
              <a:off x="6715140" y="6429396"/>
              <a:ext cx="269947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smtClean="0"/>
                <a:t>Ouvrages enterrés </a:t>
              </a:r>
              <a:endParaRPr lang="en-US" sz="1400" b="1" baseline="300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786578" y="4786322"/>
              <a:ext cx="269947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smtClean="0"/>
                <a:t>Bassins de rétention </a:t>
              </a:r>
              <a:endParaRPr lang="en-US" sz="1400" b="1" baseline="30000" dirty="0"/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564973" y="3511287"/>
              <a:ext cx="8501575" cy="3248135"/>
              <a:chOff x="477637" y="3489038"/>
              <a:chExt cx="8501575" cy="3248135"/>
            </a:xfrm>
          </p:grpSpPr>
          <p:grpSp>
            <p:nvGrpSpPr>
              <p:cNvPr id="24" name="Groupe 48"/>
              <p:cNvGrpSpPr/>
              <p:nvPr/>
            </p:nvGrpSpPr>
            <p:grpSpPr>
              <a:xfrm>
                <a:off x="477637" y="3489038"/>
                <a:ext cx="8501575" cy="3248135"/>
                <a:chOff x="-268206" y="3000531"/>
                <a:chExt cx="8575337" cy="3248135"/>
              </a:xfrm>
            </p:grpSpPr>
            <p:grpSp>
              <p:nvGrpSpPr>
                <p:cNvPr id="25" name="Groupe 47"/>
                <p:cNvGrpSpPr/>
                <p:nvPr/>
              </p:nvGrpSpPr>
              <p:grpSpPr>
                <a:xfrm>
                  <a:off x="-268206" y="3000531"/>
                  <a:ext cx="8575337" cy="3248135"/>
                  <a:chOff x="156846" y="3169190"/>
                  <a:chExt cx="8575337" cy="3248135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156846" y="6109548"/>
                    <a:ext cx="2722899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fr-FR" sz="1400" b="1" dirty="0" smtClean="0"/>
                      <a:t>Zone industrielle</a:t>
                    </a:r>
                    <a:endParaRPr lang="en-US" sz="1400" b="1" baseline="30000" dirty="0"/>
                  </a:p>
                </p:txBody>
              </p:sp>
              <p:pic>
                <p:nvPicPr>
                  <p:cNvPr id="2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0962" y="4823664"/>
                    <a:ext cx="2331855" cy="13106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29" name="Groupe 34"/>
                  <p:cNvGrpSpPr/>
                  <p:nvPr/>
                </p:nvGrpSpPr>
                <p:grpSpPr>
                  <a:xfrm>
                    <a:off x="2863961" y="3169190"/>
                    <a:ext cx="5868222" cy="2982687"/>
                    <a:chOff x="4233581" y="2904890"/>
                    <a:chExt cx="5868222" cy="2982687"/>
                  </a:xfrm>
                </p:grpSpPr>
                <p:pic>
                  <p:nvPicPr>
                    <p:cNvPr id="30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233581" y="2916315"/>
                      <a:ext cx="3634170" cy="29712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31" name="Ellipse 30"/>
                    <p:cNvSpPr/>
                    <p:nvPr/>
                  </p:nvSpPr>
                  <p:spPr>
                    <a:xfrm>
                      <a:off x="4358897" y="3771764"/>
                      <a:ext cx="125316" cy="115430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6"/>
                    </a:lnRef>
                    <a:fillRef idx="3">
                      <a:schemeClr val="accent6"/>
                    </a:fillRef>
                    <a:effectRef idx="2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ZoneTexte 10"/>
                    <p:cNvSpPr txBox="1"/>
                    <p:nvPr/>
                  </p:nvSpPr>
                  <p:spPr>
                    <a:xfrm>
                      <a:off x="4257109" y="3954542"/>
                      <a:ext cx="530915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fr-FR" sz="800" dirty="0" smtClean="0"/>
                        <a:t>Vin Goh</a:t>
                      </a:r>
                    </a:p>
                    <a:p>
                      <a:pPr algn="ctr"/>
                      <a:r>
                        <a:rPr lang="fr-FR" sz="800" dirty="0" smtClean="0"/>
                        <a:t>1100 m</a:t>
                      </a:r>
                      <a:r>
                        <a:rPr lang="fr-FR" sz="800" baseline="30000" dirty="0" smtClean="0"/>
                        <a:t>3</a:t>
                      </a:r>
                      <a:endParaRPr lang="en-US" sz="800" baseline="30000" dirty="0"/>
                    </a:p>
                  </p:txBody>
                </p:sp>
                <p:sp>
                  <p:nvSpPr>
                    <p:cNvPr id="33" name="Ellipse 32"/>
                    <p:cNvSpPr/>
                    <p:nvPr/>
                  </p:nvSpPr>
                  <p:spPr>
                    <a:xfrm>
                      <a:off x="6238640" y="3458364"/>
                      <a:ext cx="125316" cy="115430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6"/>
                    </a:lnRef>
                    <a:fillRef idx="3">
                      <a:schemeClr val="accent6"/>
                    </a:fillRef>
                    <a:effectRef idx="2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ZoneTexte 33"/>
                    <p:cNvSpPr txBox="1"/>
                    <p:nvPr/>
                  </p:nvSpPr>
                  <p:spPr>
                    <a:xfrm>
                      <a:off x="6127587" y="3090446"/>
                      <a:ext cx="604653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fr-FR" sz="800" dirty="0" smtClean="0"/>
                        <a:t>Févretot</a:t>
                      </a:r>
                    </a:p>
                    <a:p>
                      <a:pPr algn="ctr"/>
                      <a:r>
                        <a:rPr lang="fr-FR" sz="800" dirty="0" smtClean="0"/>
                        <a:t>80 000 m</a:t>
                      </a:r>
                      <a:r>
                        <a:rPr lang="fr-FR" sz="800" baseline="30000" dirty="0" smtClean="0"/>
                        <a:t>3</a:t>
                      </a:r>
                      <a:endParaRPr lang="en-US" sz="800" baseline="30000" dirty="0"/>
                    </a:p>
                  </p:txBody>
                </p:sp>
                <p:sp>
                  <p:nvSpPr>
                    <p:cNvPr id="35" name="Ellipse 34"/>
                    <p:cNvSpPr/>
                    <p:nvPr/>
                  </p:nvSpPr>
                  <p:spPr>
                    <a:xfrm>
                      <a:off x="7706326" y="3892910"/>
                      <a:ext cx="125316" cy="115430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6"/>
                    </a:lnRef>
                    <a:fillRef idx="3">
                      <a:schemeClr val="accent6"/>
                    </a:fillRef>
                    <a:effectRef idx="2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ZoneTexte 35"/>
                    <p:cNvSpPr txBox="1"/>
                    <p:nvPr/>
                  </p:nvSpPr>
                  <p:spPr>
                    <a:xfrm>
                      <a:off x="7094933" y="3501008"/>
                      <a:ext cx="789435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800" dirty="0" smtClean="0"/>
                        <a:t>Harquebosc</a:t>
                      </a:r>
                    </a:p>
                    <a:p>
                      <a:pPr algn="ctr"/>
                      <a:r>
                        <a:rPr lang="fr-FR" sz="800" dirty="0" smtClean="0"/>
                        <a:t>17 000 m</a:t>
                      </a:r>
                      <a:r>
                        <a:rPr lang="fr-FR" sz="800" baseline="30000" dirty="0" smtClean="0"/>
                        <a:t>3</a:t>
                      </a:r>
                      <a:endParaRPr lang="en-US" sz="800" baseline="30000" dirty="0"/>
                    </a:p>
                  </p:txBody>
                </p:sp>
                <p:sp>
                  <p:nvSpPr>
                    <p:cNvPr id="37" name="Ellipse 36"/>
                    <p:cNvSpPr/>
                    <p:nvPr/>
                  </p:nvSpPr>
                  <p:spPr>
                    <a:xfrm>
                      <a:off x="6419601" y="4261256"/>
                      <a:ext cx="125316" cy="115430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6"/>
                    </a:lnRef>
                    <a:fillRef idx="3">
                      <a:schemeClr val="accent6"/>
                    </a:fillRef>
                    <a:effectRef idx="2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Ellipse 37"/>
                    <p:cNvSpPr/>
                    <p:nvPr/>
                  </p:nvSpPr>
                  <p:spPr>
                    <a:xfrm>
                      <a:off x="6771158" y="4849113"/>
                      <a:ext cx="125316" cy="115430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6"/>
                    </a:lnRef>
                    <a:fillRef idx="3">
                      <a:schemeClr val="accent6"/>
                    </a:fillRef>
                    <a:effectRef idx="2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ZoneTexte 38"/>
                    <p:cNvSpPr txBox="1"/>
                    <p:nvPr/>
                  </p:nvSpPr>
                  <p:spPr>
                    <a:xfrm>
                      <a:off x="6963537" y="4602614"/>
                      <a:ext cx="632799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800" dirty="0" smtClean="0"/>
                        <a:t>Demidoff</a:t>
                      </a:r>
                    </a:p>
                    <a:p>
                      <a:pPr algn="ctr"/>
                      <a:r>
                        <a:rPr lang="fr-FR" sz="800" dirty="0" smtClean="0"/>
                        <a:t>38 000 m</a:t>
                      </a:r>
                      <a:r>
                        <a:rPr lang="fr-FR" sz="800" baseline="30000" dirty="0" smtClean="0"/>
                        <a:t>3</a:t>
                      </a:r>
                      <a:endParaRPr lang="en-US" sz="800" baseline="30000" dirty="0"/>
                    </a:p>
                  </p:txBody>
                </p:sp>
                <p:sp>
                  <p:nvSpPr>
                    <p:cNvPr id="40" name="Ellipse 39"/>
                    <p:cNvSpPr/>
                    <p:nvPr/>
                  </p:nvSpPr>
                  <p:spPr>
                    <a:xfrm>
                      <a:off x="5194339" y="5123571"/>
                      <a:ext cx="125316" cy="115430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6"/>
                    </a:lnRef>
                    <a:fillRef idx="3">
                      <a:schemeClr val="accent6"/>
                    </a:fillRef>
                    <a:effectRef idx="2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ZoneTexte 40"/>
                    <p:cNvSpPr txBox="1"/>
                    <p:nvPr/>
                  </p:nvSpPr>
                  <p:spPr>
                    <a:xfrm>
                      <a:off x="5364088" y="5106670"/>
                      <a:ext cx="604653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800" dirty="0" smtClean="0"/>
                        <a:t>Régates</a:t>
                      </a:r>
                    </a:p>
                    <a:p>
                      <a:r>
                        <a:rPr lang="fr-FR" sz="800" dirty="0" smtClean="0"/>
                        <a:t>50 000 m</a:t>
                      </a:r>
                      <a:r>
                        <a:rPr lang="fr-FR" sz="800" baseline="30000" dirty="0" smtClean="0"/>
                        <a:t>3</a:t>
                      </a:r>
                      <a:endParaRPr lang="en-US" sz="800" baseline="30000" dirty="0"/>
                    </a:p>
                  </p:txBody>
                </p:sp>
                <p:sp>
                  <p:nvSpPr>
                    <p:cNvPr id="42" name="Ellipse 41"/>
                    <p:cNvSpPr/>
                    <p:nvPr/>
                  </p:nvSpPr>
                  <p:spPr>
                    <a:xfrm>
                      <a:off x="5370744" y="3516079"/>
                      <a:ext cx="125316" cy="115430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6"/>
                    </a:lnRef>
                    <a:fillRef idx="3">
                      <a:schemeClr val="accent6"/>
                    </a:fillRef>
                    <a:effectRef idx="2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ZoneTexte 42"/>
                    <p:cNvSpPr txBox="1"/>
                    <p:nvPr/>
                  </p:nvSpPr>
                  <p:spPr>
                    <a:xfrm>
                      <a:off x="5194435" y="3140968"/>
                      <a:ext cx="745717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fr-FR" sz="800" dirty="0" smtClean="0"/>
                        <a:t>Bigne à Fosse</a:t>
                      </a:r>
                    </a:p>
                    <a:p>
                      <a:pPr algn="ctr"/>
                      <a:r>
                        <a:rPr lang="fr-FR" sz="800" dirty="0" smtClean="0"/>
                        <a:t>6 200m</a:t>
                      </a:r>
                      <a:r>
                        <a:rPr lang="fr-FR" sz="800" baseline="30000" dirty="0" smtClean="0"/>
                        <a:t>3</a:t>
                      </a:r>
                      <a:endParaRPr lang="en-US" sz="800" baseline="30000" dirty="0"/>
                    </a:p>
                  </p:txBody>
                </p:sp>
                <p:sp>
                  <p:nvSpPr>
                    <p:cNvPr id="44" name="Ellipse 43"/>
                    <p:cNvSpPr/>
                    <p:nvPr/>
                  </p:nvSpPr>
                  <p:spPr>
                    <a:xfrm>
                      <a:off x="5093428" y="3811308"/>
                      <a:ext cx="125316" cy="115430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6"/>
                    </a:lnRef>
                    <a:fillRef idx="3">
                      <a:schemeClr val="accent6"/>
                    </a:fillRef>
                    <a:effectRef idx="2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ZoneTexte 44"/>
                    <p:cNvSpPr txBox="1"/>
                    <p:nvPr/>
                  </p:nvSpPr>
                  <p:spPr>
                    <a:xfrm>
                      <a:off x="4572000" y="3429000"/>
                      <a:ext cx="577402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fr-FR" sz="800" dirty="0" smtClean="0"/>
                        <a:t>Levesque</a:t>
                      </a:r>
                    </a:p>
                    <a:p>
                      <a:pPr algn="ctr"/>
                      <a:r>
                        <a:rPr lang="fr-FR" sz="800" dirty="0" smtClean="0"/>
                        <a:t>3 400 m</a:t>
                      </a:r>
                      <a:r>
                        <a:rPr lang="fr-FR" sz="800" baseline="30000" dirty="0" smtClean="0"/>
                        <a:t>3</a:t>
                      </a:r>
                      <a:endParaRPr lang="en-US" sz="800" baseline="30000" dirty="0"/>
                    </a:p>
                  </p:txBody>
                </p:sp>
                <p:sp>
                  <p:nvSpPr>
                    <p:cNvPr id="46" name="Ellipse 45"/>
                    <p:cNvSpPr/>
                    <p:nvPr/>
                  </p:nvSpPr>
                  <p:spPr>
                    <a:xfrm>
                      <a:off x="4289224" y="5706308"/>
                      <a:ext cx="125316" cy="115430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Ellipse 46"/>
                    <p:cNvSpPr/>
                    <p:nvPr/>
                  </p:nvSpPr>
                  <p:spPr>
                    <a:xfrm>
                      <a:off x="4289224" y="5503219"/>
                      <a:ext cx="125316" cy="115430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6"/>
                    </a:lnRef>
                    <a:fillRef idx="3">
                      <a:schemeClr val="accent6"/>
                    </a:fillRef>
                    <a:effectRef idx="2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" name="ZoneTexte 47"/>
                    <p:cNvSpPr txBox="1"/>
                    <p:nvPr/>
                  </p:nvSpPr>
                  <p:spPr>
                    <a:xfrm>
                      <a:off x="6008457" y="5419167"/>
                      <a:ext cx="1011815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fr-FR" sz="800" b="1" dirty="0" smtClean="0"/>
                        <a:t>Station d’épuration</a:t>
                      </a:r>
                    </a:p>
                    <a:p>
                      <a:pPr algn="ctr"/>
                      <a:r>
                        <a:rPr lang="fr-FR" sz="800" dirty="0" smtClean="0"/>
                        <a:t> Edelweiss 2011</a:t>
                      </a:r>
                      <a:endParaRPr lang="en-US" sz="800" baseline="30000" dirty="0"/>
                    </a:p>
                  </p:txBody>
                </p:sp>
                <p:pic>
                  <p:nvPicPr>
                    <p:cNvPr id="50" name="Image 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155785" y="2904890"/>
                      <a:ext cx="1899504" cy="13042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51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155785" y="4476526"/>
                      <a:ext cx="1946018" cy="13042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52" name="ZoneTexte 51"/>
                    <p:cNvSpPr txBox="1"/>
                    <p:nvPr/>
                  </p:nvSpPr>
                  <p:spPr>
                    <a:xfrm>
                      <a:off x="4395798" y="5453212"/>
                      <a:ext cx="98296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fr-FR" sz="800" b="1" dirty="0" smtClean="0">
                          <a:solidFill>
                            <a:schemeClr val="bg1"/>
                          </a:solidFill>
                        </a:rPr>
                        <a:t>Bassin de stockage</a:t>
                      </a:r>
                    </a:p>
                  </p:txBody>
                </p:sp>
                <p:sp>
                  <p:nvSpPr>
                    <p:cNvPr id="53" name="ZoneTexte 52"/>
                    <p:cNvSpPr txBox="1"/>
                    <p:nvPr/>
                  </p:nvSpPr>
                  <p:spPr>
                    <a:xfrm>
                      <a:off x="4408377" y="5661248"/>
                      <a:ext cx="1007007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fr-FR" sz="800" b="1" dirty="0" smtClean="0">
                          <a:solidFill>
                            <a:schemeClr val="bg1"/>
                          </a:solidFill>
                        </a:rPr>
                        <a:t>Bassin de rétention</a:t>
                      </a:r>
                    </a:p>
                  </p:txBody>
                </p:sp>
                <p:sp>
                  <p:nvSpPr>
                    <p:cNvPr id="54" name="Ellipse 53"/>
                    <p:cNvSpPr/>
                    <p:nvPr/>
                  </p:nvSpPr>
                  <p:spPr>
                    <a:xfrm>
                      <a:off x="6847888" y="3896827"/>
                      <a:ext cx="125316" cy="115430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5" name="Connecteur droit avec flèche 54"/>
                    <p:cNvCxnSpPr/>
                    <p:nvPr/>
                  </p:nvCxnSpPr>
                  <p:spPr>
                    <a:xfrm rot="10800000">
                      <a:off x="6771159" y="3954542"/>
                      <a:ext cx="1528742" cy="93356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6" name="ZoneTexte 25"/>
                <p:cNvSpPr txBox="1"/>
                <p:nvPr/>
              </p:nvSpPr>
              <p:spPr>
                <a:xfrm>
                  <a:off x="3911458" y="4191836"/>
                  <a:ext cx="604653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800" dirty="0" smtClean="0"/>
                    <a:t>Jenner</a:t>
                  </a:r>
                </a:p>
                <a:p>
                  <a:pPr algn="ctr"/>
                  <a:r>
                    <a:rPr lang="fr-FR" sz="800" dirty="0" smtClean="0"/>
                    <a:t>50 000 m</a:t>
                  </a:r>
                  <a:r>
                    <a:rPr lang="fr-FR" sz="800" baseline="30000" dirty="0" smtClean="0"/>
                    <a:t>3</a:t>
                  </a:r>
                  <a:endParaRPr lang="en-US" sz="800" baseline="30000" dirty="0"/>
                </a:p>
              </p:txBody>
            </p:sp>
          </p:grpSp>
          <p:pic>
            <p:nvPicPr>
              <p:cNvPr id="1026" name="Picture 2" descr="C:\Users\matybaa\Pictures\le havre.jp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71472" y="3571876"/>
                <a:ext cx="2317313" cy="1147760"/>
              </a:xfrm>
              <a:prstGeom prst="rect">
                <a:avLst/>
              </a:prstGeom>
              <a:noFill/>
            </p:spPr>
          </p:pic>
          <p:sp>
            <p:nvSpPr>
              <p:cNvPr id="65" name="Rectangle 64"/>
              <p:cNvSpPr/>
              <p:nvPr/>
            </p:nvSpPr>
            <p:spPr>
              <a:xfrm>
                <a:off x="857224" y="4786322"/>
                <a:ext cx="164307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b="1" dirty="0" smtClean="0"/>
                  <a:t>Zone portuaire</a:t>
                </a:r>
                <a:endParaRPr lang="en-US" sz="1400" b="1" baseline="30000" dirty="0"/>
              </a:p>
            </p:txBody>
          </p:sp>
        </p:grpSp>
      </p:grpSp>
      <p:sp>
        <p:nvSpPr>
          <p:cNvPr id="69" name="Rectangle 68"/>
          <p:cNvSpPr/>
          <p:nvPr/>
        </p:nvSpPr>
        <p:spPr>
          <a:xfrm>
            <a:off x="733286" y="982240"/>
            <a:ext cx="80724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fr-FR" b="1" dirty="0" smtClean="0">
                <a:cs typeface="Arial" panose="020B0604020202020204" pitchFamily="34" charset="0"/>
              </a:rPr>
              <a:t>Forte mobilisation de la CODAH à la </a:t>
            </a:r>
            <a:r>
              <a:rPr lang="fr-FR" altLang="fr-FR" sz="1600" b="1" dirty="0" smtClean="0">
                <a:cs typeface="Arial" panose="020B0604020202020204" pitchFamily="34" charset="0"/>
              </a:rPr>
              <a:t>gestion</a:t>
            </a:r>
            <a:r>
              <a:rPr lang="fr-FR" altLang="fr-FR" b="1" dirty="0" smtClean="0">
                <a:cs typeface="Arial" panose="020B0604020202020204" pitchFamily="34" charset="0"/>
              </a:rPr>
              <a:t> des eaux de ruissellement depuis 2001 </a:t>
            </a:r>
            <a:endParaRPr lang="fr-FR" altLang="fr-FR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91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313909" y="4750917"/>
            <a:ext cx="460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17171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Dispositif de filtration: Milieu poreux : Matériau granulaire </a:t>
            </a:r>
            <a:r>
              <a:rPr lang="fr-FR" sz="1000" b="1" dirty="0">
                <a:solidFill>
                  <a:srgbClr val="17171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muni de </a:t>
            </a:r>
            <a:r>
              <a:rPr lang="fr-FR" sz="1000" b="1" dirty="0" smtClean="0">
                <a:solidFill>
                  <a:srgbClr val="17171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géotextiles </a:t>
            </a:r>
            <a:r>
              <a:rPr lang="fr-FR" sz="1000" b="1" dirty="0">
                <a:solidFill>
                  <a:srgbClr val="17171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fibres de </a:t>
            </a:r>
            <a:r>
              <a:rPr lang="fr-FR" sz="1000" b="1" dirty="0" smtClean="0">
                <a:solidFill>
                  <a:srgbClr val="17171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lins</a:t>
            </a:r>
            <a:endParaRPr lang="fr-FR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63281" y="3489971"/>
            <a:ext cx="1074995" cy="91999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5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Regard des eaux brutes </a:t>
            </a:r>
            <a:endParaRPr lang="fr-FR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34473" y="3571069"/>
            <a:ext cx="1075954" cy="956306"/>
          </a:xfrm>
          <a:prstGeom prst="rect">
            <a:avLst/>
          </a:prstGeom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5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Récupération des eaux filtrées à travers le milieu poreux</a:t>
            </a:r>
            <a:endParaRPr lang="fr-FR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C:\Users\allema\Desktop\These Abbar\fotos des essais\foto dispositif vrai grandeur\IMG_20150709_1415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4" y="1725676"/>
            <a:ext cx="2770739" cy="1431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llema\Desktop\These Abbar\fotos des essais\foto dispositif vrai grandeur\IMG_20150709_123938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44" y="3174262"/>
            <a:ext cx="1256035" cy="1674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99" y="1425378"/>
            <a:ext cx="1440160" cy="1080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Connecteur droit avec flèche 21"/>
          <p:cNvCxnSpPr/>
          <p:nvPr/>
        </p:nvCxnSpPr>
        <p:spPr>
          <a:xfrm flipV="1">
            <a:off x="1511516" y="3925950"/>
            <a:ext cx="692663" cy="264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5679290" y="2379144"/>
            <a:ext cx="810470" cy="605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Picture 4" descr="C:\Users\allema\Desktop\These Abbar\fotos des essais\foto dispositif vrai grandeur\IMG_20150709_112259 (1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184" r="-1684" b="-540"/>
          <a:stretch/>
        </p:blipFill>
        <p:spPr bwMode="auto">
          <a:xfrm>
            <a:off x="7429520" y="4929198"/>
            <a:ext cx="1296143" cy="1348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ZoneTexte 39"/>
          <p:cNvSpPr txBox="1"/>
          <p:nvPr/>
        </p:nvSpPr>
        <p:spPr>
          <a:xfrm>
            <a:off x="7402613" y="6383754"/>
            <a:ext cx="1514087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Noue végétalisée</a:t>
            </a:r>
            <a:endParaRPr lang="fr-FR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grpSp>
        <p:nvGrpSpPr>
          <p:cNvPr id="61" name="Groupe 60"/>
          <p:cNvGrpSpPr/>
          <p:nvPr/>
        </p:nvGrpSpPr>
        <p:grpSpPr>
          <a:xfrm>
            <a:off x="2099430" y="3306155"/>
            <a:ext cx="6817270" cy="1384785"/>
            <a:chOff x="2195736" y="2749054"/>
            <a:chExt cx="6817270" cy="1384785"/>
          </a:xfrm>
        </p:grpSpPr>
        <p:sp>
          <p:nvSpPr>
            <p:cNvPr id="7" name="Rectangle 6"/>
            <p:cNvSpPr/>
            <p:nvPr/>
          </p:nvSpPr>
          <p:spPr>
            <a:xfrm>
              <a:off x="3198432" y="2749054"/>
              <a:ext cx="2749073" cy="1379903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 b="1">
                  <a:solidFill>
                    <a:srgbClr val="171717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195736" y="2753936"/>
              <a:ext cx="4931170" cy="137502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4" name="Connecteur droit 23"/>
            <p:cNvCxnSpPr/>
            <p:nvPr/>
          </p:nvCxnSpPr>
          <p:spPr>
            <a:xfrm>
              <a:off x="3166922" y="2753934"/>
              <a:ext cx="0" cy="13750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5940152" y="2753935"/>
              <a:ext cx="0" cy="13750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5322070" y="2764246"/>
              <a:ext cx="149439" cy="1369593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703988" y="2760122"/>
              <a:ext cx="149439" cy="1369593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60125" y="2754208"/>
              <a:ext cx="149439" cy="1369593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37" name="Connecteur droit 36"/>
            <p:cNvCxnSpPr>
              <a:endCxn id="41" idx="1"/>
            </p:cNvCxnSpPr>
            <p:nvPr/>
          </p:nvCxnSpPr>
          <p:spPr>
            <a:xfrm flipV="1">
              <a:off x="7126906" y="3419348"/>
              <a:ext cx="542715" cy="9652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1" name="Arc plein 40"/>
            <p:cNvSpPr/>
            <p:nvPr/>
          </p:nvSpPr>
          <p:spPr>
            <a:xfrm rot="10800000">
              <a:off x="7627924" y="3051518"/>
              <a:ext cx="1385082" cy="814716"/>
            </a:xfrm>
            <a:prstGeom prst="blockArc">
              <a:avLst>
                <a:gd name="adj1" fmla="val 10800000"/>
                <a:gd name="adj2" fmla="val 208531"/>
                <a:gd name="adj3" fmla="val 9308"/>
              </a:avLst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46" name="Connecteur droit 45"/>
            <p:cNvCxnSpPr/>
            <p:nvPr/>
          </p:nvCxnSpPr>
          <p:spPr>
            <a:xfrm>
              <a:off x="7126906" y="3501008"/>
              <a:ext cx="505165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4" name="Connecteur droit avec flèche 53"/>
          <p:cNvCxnSpPr>
            <a:stCxn id="39" idx="0"/>
          </p:cNvCxnSpPr>
          <p:nvPr/>
        </p:nvCxnSpPr>
        <p:spPr>
          <a:xfrm flipV="1">
            <a:off x="8077592" y="4094622"/>
            <a:ext cx="172628" cy="8345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750368" y="1322678"/>
            <a:ext cx="5184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Site d’étude : Dispositif de filtration, ZAC du pressoir, le Havre</a:t>
            </a:r>
            <a:endParaRPr lang="fr-FR" sz="14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532758" y="941995"/>
            <a:ext cx="305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I- Dispositif de filtration:</a:t>
            </a:r>
            <a:endParaRPr lang="fr-FR" b="1" u="sng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4031029" y="4511910"/>
            <a:ext cx="406681" cy="720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V="1">
            <a:off x="4428310" y="4267905"/>
            <a:ext cx="228507" cy="964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986500" y="5269580"/>
            <a:ext cx="9024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Géotextiles de fibres de lin</a:t>
            </a:r>
            <a:endParaRPr lang="fr-FR" sz="1100" b="1" dirty="0"/>
          </a:p>
        </p:txBody>
      </p:sp>
      <p:sp>
        <p:nvSpPr>
          <p:cNvPr id="47" name="Espace réservé du numéro de diapositive 46"/>
          <p:cNvSpPr>
            <a:spLocks noGrp="1"/>
          </p:cNvSpPr>
          <p:nvPr>
            <p:ph type="sldNum" sz="quarter" idx="12"/>
          </p:nvPr>
        </p:nvSpPr>
        <p:spPr>
          <a:xfrm>
            <a:off x="8715404" y="6492875"/>
            <a:ext cx="276212" cy="365125"/>
          </a:xfrm>
        </p:spPr>
        <p:txBody>
          <a:bodyPr/>
          <a:lstStyle/>
          <a:p>
            <a:fld id="{30288790-9E12-4089-9789-40FB44934FA9}" type="slidenum">
              <a:rPr lang="fr-FR" smtClean="0"/>
              <a:pPr/>
              <a:t>4</a:t>
            </a:fld>
            <a:endParaRPr lang="fr-FR" dirty="0"/>
          </a:p>
        </p:txBody>
      </p:sp>
      <p:grpSp>
        <p:nvGrpSpPr>
          <p:cNvPr id="48" name="Groupe 47"/>
          <p:cNvGrpSpPr/>
          <p:nvPr/>
        </p:nvGrpSpPr>
        <p:grpSpPr>
          <a:xfrm>
            <a:off x="921766" y="227067"/>
            <a:ext cx="7859223" cy="508502"/>
            <a:chOff x="921766" y="227067"/>
            <a:chExt cx="7859223" cy="508502"/>
          </a:xfrm>
        </p:grpSpPr>
        <p:sp>
          <p:nvSpPr>
            <p:cNvPr id="49" name="Pentagone 48"/>
            <p:cNvSpPr/>
            <p:nvPr/>
          </p:nvSpPr>
          <p:spPr>
            <a:xfrm>
              <a:off x="921766" y="227067"/>
              <a:ext cx="1607523" cy="499056"/>
            </a:xfrm>
            <a:prstGeom prst="homePlat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Introduction</a:t>
              </a:r>
              <a:endParaRPr lang="fr-FR" sz="1200" b="1" dirty="0"/>
            </a:p>
          </p:txBody>
        </p:sp>
        <p:sp>
          <p:nvSpPr>
            <p:cNvPr id="50" name="Chevron 49"/>
            <p:cNvSpPr/>
            <p:nvPr/>
          </p:nvSpPr>
          <p:spPr>
            <a:xfrm>
              <a:off x="2616625" y="228310"/>
              <a:ext cx="2175846" cy="496569"/>
            </a:xfrm>
            <a:prstGeom prst="chevron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Matériel et méthode</a:t>
              </a:r>
              <a:endParaRPr lang="fr-FR" sz="1600" b="1" dirty="0"/>
            </a:p>
          </p:txBody>
        </p:sp>
        <p:sp>
          <p:nvSpPr>
            <p:cNvPr id="51" name="Chevron 50"/>
            <p:cNvSpPr/>
            <p:nvPr/>
          </p:nvSpPr>
          <p:spPr>
            <a:xfrm>
              <a:off x="4879807" y="245290"/>
              <a:ext cx="1825372" cy="490279"/>
            </a:xfrm>
            <a:prstGeom prst="chevr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Premiers résultats</a:t>
              </a:r>
              <a:endParaRPr lang="fr-FR" sz="1600" b="1" dirty="0"/>
            </a:p>
          </p:txBody>
        </p:sp>
        <p:sp>
          <p:nvSpPr>
            <p:cNvPr id="52" name="Chevron 51"/>
            <p:cNvSpPr/>
            <p:nvPr/>
          </p:nvSpPr>
          <p:spPr>
            <a:xfrm>
              <a:off x="6777522" y="235844"/>
              <a:ext cx="2003467" cy="485307"/>
            </a:xfrm>
            <a:prstGeom prst="chevr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Conclusion et perspectives</a:t>
              </a:r>
              <a:endParaRPr lang="fr-FR" sz="1600" b="1" dirty="0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634521" y="4874907"/>
            <a:ext cx="1031316" cy="4392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5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Regard des </a:t>
            </a:r>
            <a:r>
              <a:rPr lang="fr-FR" sz="105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eaux</a:t>
            </a:r>
            <a:endParaRPr lang="fr-FR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7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9692" y="4902173"/>
            <a:ext cx="1199673" cy="2986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5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Gestion dura</a:t>
            </a:r>
            <a:endParaRPr lang="fr-FR" sz="500" dirty="0">
              <a:solidFill>
                <a:schemeClr val="bg1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950089" y="2104572"/>
            <a:ext cx="3857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 smtClean="0"/>
          </a:p>
          <a:p>
            <a:endParaRPr lang="fr-FR" sz="2400" dirty="0" smtClean="0"/>
          </a:p>
          <a:p>
            <a:pPr>
              <a:buFont typeface="Wingdings" pitchFamily="2" charset="2"/>
              <a:buChar char="ü"/>
            </a:pPr>
            <a:r>
              <a:rPr lang="fr-FR" sz="1400" dirty="0" smtClean="0"/>
              <a:t>Faible absorption des ions métalliques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214942" y="2143116"/>
            <a:ext cx="3929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 smtClean="0"/>
          </a:p>
          <a:p>
            <a:pPr marL="457200" indent="-457200">
              <a:buFont typeface="Wingdings" pitchFamily="2" charset="2"/>
              <a:buChar char="ü"/>
            </a:pPr>
            <a:endParaRPr lang="fr-FR" sz="24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fr-FR" sz="1400" dirty="0" smtClean="0"/>
              <a:t>Bonne adsorption des ions métalliques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fr-FR" sz="1400" dirty="0" smtClean="0"/>
              <a:t>Production locale</a:t>
            </a:r>
          </a:p>
          <a:p>
            <a:pPr marL="457200" indent="-457200"/>
            <a:endParaRPr lang="fr-FR" sz="2400" dirty="0"/>
          </a:p>
        </p:txBody>
      </p:sp>
      <p:cxnSp>
        <p:nvCxnSpPr>
          <p:cNvPr id="16" name="Connecteur droit avec flèche 15"/>
          <p:cNvCxnSpPr/>
          <p:nvPr/>
        </p:nvCxnSpPr>
        <p:spPr>
          <a:xfrm rot="10800000" flipV="1">
            <a:off x="3500430" y="2071678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6286512" y="2000240"/>
            <a:ext cx="345220" cy="3003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16200000" flipH="1">
            <a:off x="3500428" y="3857628"/>
            <a:ext cx="2857522" cy="1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2214546" y="5643578"/>
            <a:ext cx="5594394" cy="95571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Qu’en est-il de sa capacité à retenir les micropolluants (HT, organiques) ?</a:t>
            </a:r>
            <a:endParaRPr lang="fr-FR" sz="14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5500694" y="2357430"/>
            <a:ext cx="3214710" cy="3405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Géotextile naturel: Lin</a:t>
            </a:r>
            <a:endParaRPr lang="fr-FR" sz="14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1214414" y="2357430"/>
            <a:ext cx="3000396" cy="340519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Géotextile synthétique</a:t>
            </a:r>
            <a:endParaRPr lang="fr-FR" sz="1400" b="1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4123958" y="1284375"/>
            <a:ext cx="1599972" cy="27617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Géotextile</a:t>
            </a:r>
            <a:endParaRPr lang="fr-FR" sz="1400" b="1" dirty="0"/>
          </a:p>
        </p:txBody>
      </p:sp>
      <p:sp>
        <p:nvSpPr>
          <p:cNvPr id="23" name="Rectangle 22"/>
          <p:cNvSpPr/>
          <p:nvPr/>
        </p:nvSpPr>
        <p:spPr>
          <a:xfrm>
            <a:off x="3455959" y="1650618"/>
            <a:ext cx="33482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Bonne capacité de rétention des particules</a:t>
            </a:r>
          </a:p>
        </p:txBody>
      </p:sp>
      <p:sp>
        <p:nvSpPr>
          <p:cNvPr id="30" name="Espace réservé du numéro de diapositive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790-9E12-4089-9789-40FB44934FA9}" type="slidenum">
              <a:rPr lang="fr-FR" smtClean="0"/>
              <a:pPr/>
              <a:t>5</a:t>
            </a:fld>
            <a:endParaRPr lang="fr-FR"/>
          </a:p>
        </p:txBody>
      </p:sp>
      <p:grpSp>
        <p:nvGrpSpPr>
          <p:cNvPr id="31" name="Groupe 30"/>
          <p:cNvGrpSpPr/>
          <p:nvPr/>
        </p:nvGrpSpPr>
        <p:grpSpPr>
          <a:xfrm>
            <a:off x="857016" y="229690"/>
            <a:ext cx="7859223" cy="508502"/>
            <a:chOff x="964318" y="390116"/>
            <a:chExt cx="7859223" cy="508502"/>
          </a:xfrm>
        </p:grpSpPr>
        <p:sp>
          <p:nvSpPr>
            <p:cNvPr id="32" name="Pentagone 31"/>
            <p:cNvSpPr/>
            <p:nvPr/>
          </p:nvSpPr>
          <p:spPr>
            <a:xfrm>
              <a:off x="964318" y="390116"/>
              <a:ext cx="1607523" cy="499056"/>
            </a:xfrm>
            <a:prstGeom prst="homePlat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Introduction</a:t>
              </a:r>
              <a:endParaRPr lang="fr-FR" sz="1200" b="1" dirty="0"/>
            </a:p>
          </p:txBody>
        </p:sp>
        <p:sp>
          <p:nvSpPr>
            <p:cNvPr id="33" name="Chevron 32"/>
            <p:cNvSpPr/>
            <p:nvPr/>
          </p:nvSpPr>
          <p:spPr>
            <a:xfrm>
              <a:off x="2659177" y="391359"/>
              <a:ext cx="2175846" cy="496569"/>
            </a:xfrm>
            <a:prstGeom prst="chevron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Matériel et méthode</a:t>
              </a:r>
              <a:endParaRPr lang="fr-FR" sz="1600" b="1" dirty="0"/>
            </a:p>
          </p:txBody>
        </p:sp>
        <p:sp>
          <p:nvSpPr>
            <p:cNvPr id="34" name="Chevron 33"/>
            <p:cNvSpPr/>
            <p:nvPr/>
          </p:nvSpPr>
          <p:spPr>
            <a:xfrm>
              <a:off x="4922359" y="408339"/>
              <a:ext cx="1825372" cy="490279"/>
            </a:xfrm>
            <a:prstGeom prst="chevr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Premiers Résultats</a:t>
              </a:r>
              <a:endParaRPr lang="fr-FR" sz="1600" b="1" dirty="0"/>
            </a:p>
          </p:txBody>
        </p:sp>
        <p:sp>
          <p:nvSpPr>
            <p:cNvPr id="35" name="Chevron 34"/>
            <p:cNvSpPr/>
            <p:nvPr/>
          </p:nvSpPr>
          <p:spPr>
            <a:xfrm>
              <a:off x="6820074" y="398893"/>
              <a:ext cx="2003467" cy="485307"/>
            </a:xfrm>
            <a:prstGeom prst="chevr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Conclusion et perspectives</a:t>
              </a:r>
              <a:endParaRPr lang="fr-FR" sz="1600" b="1" dirty="0"/>
            </a:p>
          </p:txBody>
        </p:sp>
      </p:grpSp>
      <p:pic>
        <p:nvPicPr>
          <p:cNvPr id="24" name="Image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29557" y="3790338"/>
            <a:ext cx="1514316" cy="1287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54" y="3736871"/>
            <a:ext cx="1689579" cy="1318699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5500694" y="5076387"/>
            <a:ext cx="13035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Etoupes de lin</a:t>
            </a:r>
            <a:endParaRPr lang="fr-FR" sz="1100" dirty="0"/>
          </a:p>
        </p:txBody>
      </p:sp>
      <p:sp>
        <p:nvSpPr>
          <p:cNvPr id="28" name="ZoneTexte 27"/>
          <p:cNvSpPr txBox="1"/>
          <p:nvPr/>
        </p:nvSpPr>
        <p:spPr>
          <a:xfrm>
            <a:off x="7243084" y="5244401"/>
            <a:ext cx="13035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Géotextile de lin</a:t>
            </a:r>
            <a:endParaRPr lang="fr-FR" sz="1100" dirty="0"/>
          </a:p>
        </p:txBody>
      </p:sp>
      <p:grpSp>
        <p:nvGrpSpPr>
          <p:cNvPr id="29" name="Groupe 28"/>
          <p:cNvGrpSpPr/>
          <p:nvPr/>
        </p:nvGrpSpPr>
        <p:grpSpPr>
          <a:xfrm>
            <a:off x="1080822" y="3214684"/>
            <a:ext cx="2452723" cy="2493188"/>
            <a:chOff x="676822" y="3197464"/>
            <a:chExt cx="2562239" cy="2807569"/>
          </a:xfrm>
        </p:grpSpPr>
        <p:pic>
          <p:nvPicPr>
            <p:cNvPr id="36" name="Picture 4" descr="Image associé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66506"/>
            <a:stretch/>
          </p:blipFill>
          <p:spPr bwMode="auto">
            <a:xfrm>
              <a:off x="676822" y="3197464"/>
              <a:ext cx="2562239" cy="2807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742121" y="5292755"/>
              <a:ext cx="860564" cy="2392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fr-FR" sz="500" b="1" dirty="0" smtClean="0">
                  <a:solidFill>
                    <a:schemeClr val="bg1"/>
                  </a:solidFill>
                  <a:ea typeface="Calibri" pitchFamily="34" charset="0"/>
                  <a:cs typeface="Times New Roman" pitchFamily="18" charset="0"/>
                </a:rPr>
                <a:t>Gestion dura</a:t>
              </a:r>
              <a:endParaRPr lang="fr-FR" sz="5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857016" y="980728"/>
            <a:ext cx="2202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Pourquoi le géotextile?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52926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124860" y="108713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II- Essais Batch :</a:t>
            </a:r>
            <a:endParaRPr lang="fr-FR" b="1" u="sng" dirty="0"/>
          </a:p>
        </p:txBody>
      </p:sp>
      <p:pic>
        <p:nvPicPr>
          <p:cNvPr id="103" name="Image 10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2" b="4545"/>
          <a:stretch/>
        </p:blipFill>
        <p:spPr>
          <a:xfrm>
            <a:off x="710717" y="3429342"/>
            <a:ext cx="2252743" cy="2415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" name="Image 10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6" t="535" r="6368" b="19219"/>
          <a:stretch/>
        </p:blipFill>
        <p:spPr>
          <a:xfrm>
            <a:off x="3326595" y="4618395"/>
            <a:ext cx="1961935" cy="1429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7" name="ZoneTexte 106"/>
          <p:cNvSpPr txBox="1"/>
          <p:nvPr/>
        </p:nvSpPr>
        <p:spPr>
          <a:xfrm>
            <a:off x="5742645" y="6125517"/>
            <a:ext cx="2917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Appareil ICP-OES pour analyse de métaux lourds</a:t>
            </a:r>
            <a:endParaRPr lang="fr-FR" sz="12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05" b="23627"/>
          <a:stretch/>
        </p:blipFill>
        <p:spPr>
          <a:xfrm>
            <a:off x="3417947" y="3351134"/>
            <a:ext cx="1795545" cy="1266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e 11"/>
          <p:cNvGrpSpPr/>
          <p:nvPr/>
        </p:nvGrpSpPr>
        <p:grpSpPr>
          <a:xfrm>
            <a:off x="395536" y="1526456"/>
            <a:ext cx="8575752" cy="1931655"/>
            <a:chOff x="395536" y="1996109"/>
            <a:chExt cx="8575752" cy="1931655"/>
          </a:xfrm>
        </p:grpSpPr>
        <p:cxnSp>
          <p:nvCxnSpPr>
            <p:cNvPr id="98" name="Connecteur droit avec flèche 97"/>
            <p:cNvCxnSpPr/>
            <p:nvPr/>
          </p:nvCxnSpPr>
          <p:spPr>
            <a:xfrm>
              <a:off x="6470431" y="2624753"/>
              <a:ext cx="1157776" cy="163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1" name="Groupe 10"/>
            <p:cNvGrpSpPr/>
            <p:nvPr/>
          </p:nvGrpSpPr>
          <p:grpSpPr>
            <a:xfrm>
              <a:off x="395536" y="1996109"/>
              <a:ext cx="8575752" cy="1931655"/>
              <a:chOff x="423216" y="1977966"/>
              <a:chExt cx="8575752" cy="1931655"/>
            </a:xfrm>
          </p:grpSpPr>
          <p:grpSp>
            <p:nvGrpSpPr>
              <p:cNvPr id="4" name="Groupe 3"/>
              <p:cNvGrpSpPr/>
              <p:nvPr/>
            </p:nvGrpSpPr>
            <p:grpSpPr>
              <a:xfrm>
                <a:off x="423216" y="1977966"/>
                <a:ext cx="8575752" cy="1386632"/>
                <a:chOff x="423216" y="2016592"/>
                <a:chExt cx="8575752" cy="1386632"/>
              </a:xfrm>
            </p:grpSpPr>
            <p:grpSp>
              <p:nvGrpSpPr>
                <p:cNvPr id="43" name="Groupe 42"/>
                <p:cNvGrpSpPr/>
                <p:nvPr/>
              </p:nvGrpSpPr>
              <p:grpSpPr>
                <a:xfrm>
                  <a:off x="892877" y="2266759"/>
                  <a:ext cx="1163508" cy="648072"/>
                  <a:chOff x="3747771" y="1860823"/>
                  <a:chExt cx="1090930" cy="509270"/>
                </a:xfrm>
              </p:grpSpPr>
              <p:cxnSp>
                <p:nvCxnSpPr>
                  <p:cNvPr id="39" name="Connecteur droit 38"/>
                  <p:cNvCxnSpPr/>
                  <p:nvPr/>
                </p:nvCxnSpPr>
                <p:spPr>
                  <a:xfrm>
                    <a:off x="4714876" y="1870348"/>
                    <a:ext cx="123825" cy="8572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Connecteur droit 39"/>
                  <p:cNvCxnSpPr/>
                  <p:nvPr/>
                </p:nvCxnSpPr>
                <p:spPr>
                  <a:xfrm flipV="1">
                    <a:off x="3747771" y="1860823"/>
                    <a:ext cx="123825" cy="6667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2" name="Groupe 41"/>
                  <p:cNvGrpSpPr/>
                  <p:nvPr/>
                </p:nvGrpSpPr>
                <p:grpSpPr>
                  <a:xfrm>
                    <a:off x="3859849" y="1860823"/>
                    <a:ext cx="866775" cy="509270"/>
                    <a:chOff x="3867151" y="1860823"/>
                    <a:chExt cx="866775" cy="509270"/>
                  </a:xfrm>
                </p:grpSpPr>
                <p:cxnSp>
                  <p:nvCxnSpPr>
                    <p:cNvPr id="36" name="Connecteur droit 35"/>
                    <p:cNvCxnSpPr/>
                    <p:nvPr/>
                  </p:nvCxnSpPr>
                  <p:spPr>
                    <a:xfrm>
                      <a:off x="3871596" y="2368823"/>
                      <a:ext cx="86233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Connecteur droit 36"/>
                    <p:cNvCxnSpPr/>
                    <p:nvPr/>
                  </p:nvCxnSpPr>
                  <p:spPr>
                    <a:xfrm flipH="1">
                      <a:off x="4723766" y="1865268"/>
                      <a:ext cx="635" cy="503555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Connecteur droit 37"/>
                    <p:cNvCxnSpPr/>
                    <p:nvPr/>
                  </p:nvCxnSpPr>
                  <p:spPr>
                    <a:xfrm>
                      <a:off x="3871596" y="1860823"/>
                      <a:ext cx="0" cy="50927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Connecteur droit 40"/>
                    <p:cNvCxnSpPr/>
                    <p:nvPr/>
                  </p:nvCxnSpPr>
                  <p:spPr>
                    <a:xfrm>
                      <a:off x="3867151" y="2060848"/>
                      <a:ext cx="847725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6" name="ZoneTexte 45"/>
                <p:cNvSpPr txBox="1"/>
                <p:nvPr/>
              </p:nvSpPr>
              <p:spPr>
                <a:xfrm>
                  <a:off x="423216" y="2972337"/>
                  <a:ext cx="215570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100" dirty="0" smtClean="0"/>
                    <a:t>Solution de métaux lourds</a:t>
                  </a:r>
                </a:p>
                <a:p>
                  <a:pPr algn="ctr"/>
                  <a:r>
                    <a:rPr lang="fr-FR" sz="1100" b="1" dirty="0" smtClean="0"/>
                    <a:t>(Zn</a:t>
                  </a:r>
                  <a:r>
                    <a:rPr lang="fr-FR" sz="1100" b="1" baseline="30000" dirty="0" smtClean="0"/>
                    <a:t>2</a:t>
                  </a:r>
                  <a:r>
                    <a:rPr lang="fr-FR" sz="1100" b="1" baseline="30000" dirty="0"/>
                    <a:t>+</a:t>
                  </a:r>
                  <a:r>
                    <a:rPr lang="fr-FR" sz="1100" b="1" dirty="0"/>
                    <a:t>, Cu</a:t>
                  </a:r>
                  <a:r>
                    <a:rPr lang="fr-FR" sz="1100" b="1" baseline="30000" dirty="0"/>
                    <a:t>2+</a:t>
                  </a:r>
                  <a:r>
                    <a:rPr lang="fr-FR" sz="1100" b="1" dirty="0"/>
                    <a:t>, Pb</a:t>
                  </a:r>
                  <a:r>
                    <a:rPr lang="fr-FR" sz="1100" b="1" baseline="30000" dirty="0"/>
                    <a:t>2</a:t>
                  </a:r>
                  <a:r>
                    <a:rPr lang="fr-FR" sz="1100" b="1" baseline="30000" dirty="0" smtClean="0"/>
                    <a:t>+</a:t>
                  </a:r>
                  <a:r>
                    <a:rPr lang="fr-FR" sz="1100" b="1" dirty="0" smtClean="0"/>
                    <a:t>)</a:t>
                  </a:r>
                  <a:endParaRPr lang="fr-FR" sz="1100" b="1" dirty="0"/>
                </a:p>
              </p:txBody>
            </p:sp>
            <p:grpSp>
              <p:nvGrpSpPr>
                <p:cNvPr id="81" name="Groupe 80"/>
                <p:cNvGrpSpPr/>
                <p:nvPr/>
              </p:nvGrpSpPr>
              <p:grpSpPr>
                <a:xfrm>
                  <a:off x="3173131" y="2239977"/>
                  <a:ext cx="797473" cy="673237"/>
                  <a:chOff x="5280552" y="2194795"/>
                  <a:chExt cx="797473" cy="673237"/>
                </a:xfrm>
              </p:grpSpPr>
              <p:grpSp>
                <p:nvGrpSpPr>
                  <p:cNvPr id="63" name="Groupe 62"/>
                  <p:cNvGrpSpPr/>
                  <p:nvPr/>
                </p:nvGrpSpPr>
                <p:grpSpPr>
                  <a:xfrm>
                    <a:off x="5280552" y="2194795"/>
                    <a:ext cx="797473" cy="673237"/>
                    <a:chOff x="5364088" y="2209066"/>
                    <a:chExt cx="797473" cy="673237"/>
                  </a:xfrm>
                </p:grpSpPr>
                <p:grpSp>
                  <p:nvGrpSpPr>
                    <p:cNvPr id="52" name="Groupe 51"/>
                    <p:cNvGrpSpPr/>
                    <p:nvPr/>
                  </p:nvGrpSpPr>
                  <p:grpSpPr>
                    <a:xfrm>
                      <a:off x="5364088" y="2209066"/>
                      <a:ext cx="797473" cy="479943"/>
                      <a:chOff x="3747771" y="1860823"/>
                      <a:chExt cx="1090930" cy="509270"/>
                    </a:xfrm>
                  </p:grpSpPr>
                  <p:cxnSp>
                    <p:nvCxnSpPr>
                      <p:cNvPr id="53" name="Connecteur droit 52"/>
                      <p:cNvCxnSpPr/>
                      <p:nvPr/>
                    </p:nvCxnSpPr>
                    <p:spPr>
                      <a:xfrm>
                        <a:off x="4714876" y="1870348"/>
                        <a:ext cx="123825" cy="85725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" name="Connecteur droit 53"/>
                      <p:cNvCxnSpPr/>
                      <p:nvPr/>
                    </p:nvCxnSpPr>
                    <p:spPr>
                      <a:xfrm flipV="1">
                        <a:off x="3747771" y="1860823"/>
                        <a:ext cx="123825" cy="66675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55" name="Groupe 54"/>
                      <p:cNvGrpSpPr/>
                      <p:nvPr/>
                    </p:nvGrpSpPr>
                    <p:grpSpPr>
                      <a:xfrm>
                        <a:off x="3859849" y="1860823"/>
                        <a:ext cx="866775" cy="509270"/>
                        <a:chOff x="3867151" y="1860823"/>
                        <a:chExt cx="866775" cy="509270"/>
                      </a:xfrm>
                    </p:grpSpPr>
                    <p:cxnSp>
                      <p:nvCxnSpPr>
                        <p:cNvPr id="56" name="Connecteur droit 55"/>
                        <p:cNvCxnSpPr/>
                        <p:nvPr/>
                      </p:nvCxnSpPr>
                      <p:spPr>
                        <a:xfrm>
                          <a:off x="3871596" y="2368823"/>
                          <a:ext cx="862330" cy="0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" name="Connecteur droit 56"/>
                        <p:cNvCxnSpPr/>
                        <p:nvPr/>
                      </p:nvCxnSpPr>
                      <p:spPr>
                        <a:xfrm flipH="1">
                          <a:off x="4723766" y="1865268"/>
                          <a:ext cx="635" cy="503555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" name="Connecteur droit 57"/>
                        <p:cNvCxnSpPr/>
                        <p:nvPr/>
                      </p:nvCxnSpPr>
                      <p:spPr>
                        <a:xfrm>
                          <a:off x="3871596" y="1860823"/>
                          <a:ext cx="0" cy="509270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" name="Connecteur droit 58"/>
                        <p:cNvCxnSpPr/>
                        <p:nvPr/>
                      </p:nvCxnSpPr>
                      <p:spPr>
                        <a:xfrm>
                          <a:off x="3867151" y="2060848"/>
                          <a:ext cx="847725" cy="0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60" name="Rectangle à coins arrondis 59"/>
                    <p:cNvSpPr/>
                    <p:nvPr/>
                  </p:nvSpPr>
                  <p:spPr>
                    <a:xfrm>
                      <a:off x="5429306" y="2715791"/>
                      <a:ext cx="670286" cy="166512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62" name="Organigramme : Connecteur 61"/>
                    <p:cNvSpPr/>
                    <p:nvPr/>
                  </p:nvSpPr>
                  <p:spPr>
                    <a:xfrm>
                      <a:off x="5508104" y="2799047"/>
                      <a:ext cx="45719" cy="45719"/>
                    </a:xfrm>
                    <a:prstGeom prst="flowChartConnector">
                      <a:avLst/>
                    </a:prstGeom>
                  </p:spPr>
                  <p:style>
                    <a:lnRef idx="0">
                      <a:schemeClr val="accent5"/>
                    </a:lnRef>
                    <a:fillRef idx="3">
                      <a:schemeClr val="accent5"/>
                    </a:fillRef>
                    <a:effectRef idx="3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grpSp>
                <p:nvGrpSpPr>
                  <p:cNvPr id="75" name="Groupe 74"/>
                  <p:cNvGrpSpPr/>
                  <p:nvPr/>
                </p:nvGrpSpPr>
                <p:grpSpPr>
                  <a:xfrm>
                    <a:off x="5408504" y="2508972"/>
                    <a:ext cx="516190" cy="127031"/>
                    <a:chOff x="2879129" y="4458000"/>
                    <a:chExt cx="704405" cy="480042"/>
                  </a:xfrm>
                </p:grpSpPr>
                <p:sp>
                  <p:nvSpPr>
                    <p:cNvPr id="69" name="Forme libre 68"/>
                    <p:cNvSpPr/>
                    <p:nvPr/>
                  </p:nvSpPr>
                  <p:spPr>
                    <a:xfrm>
                      <a:off x="2880052" y="4571205"/>
                      <a:ext cx="350425" cy="329662"/>
                    </a:xfrm>
                    <a:custGeom>
                      <a:avLst/>
                      <a:gdLst>
                        <a:gd name="connsiteX0" fmla="*/ 0 w 734731"/>
                        <a:gd name="connsiteY0" fmla="*/ 50108 h 616147"/>
                        <a:gd name="connsiteX1" fmla="*/ 244444 w 734731"/>
                        <a:gd name="connsiteY1" fmla="*/ 32001 h 616147"/>
                        <a:gd name="connsiteX2" fmla="*/ 407406 w 734731"/>
                        <a:gd name="connsiteY2" fmla="*/ 421300 h 616147"/>
                        <a:gd name="connsiteX3" fmla="*/ 615636 w 734731"/>
                        <a:gd name="connsiteY3" fmla="*/ 194964 h 616147"/>
                        <a:gd name="connsiteX4" fmla="*/ 724278 w 734731"/>
                        <a:gd name="connsiteY4" fmla="*/ 557102 h 616147"/>
                        <a:gd name="connsiteX5" fmla="*/ 724278 w 734731"/>
                        <a:gd name="connsiteY5" fmla="*/ 611423 h 6161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4731" h="616147">
                          <a:moveTo>
                            <a:pt x="0" y="50108"/>
                          </a:moveTo>
                          <a:cubicBezTo>
                            <a:pt x="88271" y="10122"/>
                            <a:pt x="176543" y="-29864"/>
                            <a:pt x="244444" y="32001"/>
                          </a:cubicBezTo>
                          <a:cubicBezTo>
                            <a:pt x="312345" y="93866"/>
                            <a:pt x="345541" y="394140"/>
                            <a:pt x="407406" y="421300"/>
                          </a:cubicBezTo>
                          <a:cubicBezTo>
                            <a:pt x="469271" y="448461"/>
                            <a:pt x="562824" y="172330"/>
                            <a:pt x="615636" y="194964"/>
                          </a:cubicBezTo>
                          <a:cubicBezTo>
                            <a:pt x="668448" y="217598"/>
                            <a:pt x="706171" y="487692"/>
                            <a:pt x="724278" y="557102"/>
                          </a:cubicBezTo>
                          <a:cubicBezTo>
                            <a:pt x="742385" y="626512"/>
                            <a:pt x="733331" y="618967"/>
                            <a:pt x="724278" y="611423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grpSp>
                  <p:nvGrpSpPr>
                    <p:cNvPr id="74" name="Groupe 73"/>
                    <p:cNvGrpSpPr/>
                    <p:nvPr/>
                  </p:nvGrpSpPr>
                  <p:grpSpPr>
                    <a:xfrm>
                      <a:off x="2879129" y="4458000"/>
                      <a:ext cx="704405" cy="480042"/>
                      <a:chOff x="2775122" y="3985394"/>
                      <a:chExt cx="1121040" cy="775456"/>
                    </a:xfrm>
                  </p:grpSpPr>
                  <p:sp>
                    <p:nvSpPr>
                      <p:cNvPr id="65" name="Forme libre 64"/>
                      <p:cNvSpPr/>
                      <p:nvPr/>
                    </p:nvSpPr>
                    <p:spPr>
                      <a:xfrm>
                        <a:off x="2775122" y="4147335"/>
                        <a:ext cx="1072651" cy="548031"/>
                      </a:xfrm>
                      <a:custGeom>
                        <a:avLst/>
                        <a:gdLst>
                          <a:gd name="connsiteX0" fmla="*/ 0 w 734731"/>
                          <a:gd name="connsiteY0" fmla="*/ 50108 h 616147"/>
                          <a:gd name="connsiteX1" fmla="*/ 244444 w 734731"/>
                          <a:gd name="connsiteY1" fmla="*/ 32001 h 616147"/>
                          <a:gd name="connsiteX2" fmla="*/ 407406 w 734731"/>
                          <a:gd name="connsiteY2" fmla="*/ 421300 h 616147"/>
                          <a:gd name="connsiteX3" fmla="*/ 615636 w 734731"/>
                          <a:gd name="connsiteY3" fmla="*/ 194964 h 616147"/>
                          <a:gd name="connsiteX4" fmla="*/ 724278 w 734731"/>
                          <a:gd name="connsiteY4" fmla="*/ 557102 h 616147"/>
                          <a:gd name="connsiteX5" fmla="*/ 724278 w 734731"/>
                          <a:gd name="connsiteY5" fmla="*/ 611423 h 6161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34731" h="616147">
                            <a:moveTo>
                              <a:pt x="0" y="50108"/>
                            </a:moveTo>
                            <a:cubicBezTo>
                              <a:pt x="88271" y="10122"/>
                              <a:pt x="176543" y="-29864"/>
                              <a:pt x="244444" y="32001"/>
                            </a:cubicBezTo>
                            <a:cubicBezTo>
                              <a:pt x="312345" y="93866"/>
                              <a:pt x="345541" y="394140"/>
                              <a:pt x="407406" y="421300"/>
                            </a:cubicBezTo>
                            <a:cubicBezTo>
                              <a:pt x="469271" y="448461"/>
                              <a:pt x="562824" y="172330"/>
                              <a:pt x="615636" y="194964"/>
                            </a:cubicBezTo>
                            <a:cubicBezTo>
                              <a:pt x="668448" y="217598"/>
                              <a:pt x="706171" y="487692"/>
                              <a:pt x="724278" y="557102"/>
                            </a:cubicBezTo>
                            <a:cubicBezTo>
                              <a:pt x="742385" y="626512"/>
                              <a:pt x="733331" y="618967"/>
                              <a:pt x="724278" y="611423"/>
                            </a:cubicBezTo>
                          </a:path>
                        </a:pathLst>
                      </a:custGeom>
                    </p:spPr>
                    <p:style>
                      <a:lnRef idx="1">
                        <a:schemeClr val="accent3"/>
                      </a:lnRef>
                      <a:fillRef idx="0">
                        <a:schemeClr val="accent3"/>
                      </a:fillRef>
                      <a:effectRef idx="0">
                        <a:schemeClr val="accent3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67" name="Forme libre 66"/>
                      <p:cNvSpPr/>
                      <p:nvPr/>
                    </p:nvSpPr>
                    <p:spPr>
                      <a:xfrm>
                        <a:off x="2823511" y="4003608"/>
                        <a:ext cx="1072651" cy="548031"/>
                      </a:xfrm>
                      <a:custGeom>
                        <a:avLst/>
                        <a:gdLst>
                          <a:gd name="connsiteX0" fmla="*/ 0 w 734731"/>
                          <a:gd name="connsiteY0" fmla="*/ 50108 h 616147"/>
                          <a:gd name="connsiteX1" fmla="*/ 244444 w 734731"/>
                          <a:gd name="connsiteY1" fmla="*/ 32001 h 616147"/>
                          <a:gd name="connsiteX2" fmla="*/ 407406 w 734731"/>
                          <a:gd name="connsiteY2" fmla="*/ 421300 h 616147"/>
                          <a:gd name="connsiteX3" fmla="*/ 615636 w 734731"/>
                          <a:gd name="connsiteY3" fmla="*/ 194964 h 616147"/>
                          <a:gd name="connsiteX4" fmla="*/ 724278 w 734731"/>
                          <a:gd name="connsiteY4" fmla="*/ 557102 h 616147"/>
                          <a:gd name="connsiteX5" fmla="*/ 724278 w 734731"/>
                          <a:gd name="connsiteY5" fmla="*/ 611423 h 6161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34731" h="616147">
                            <a:moveTo>
                              <a:pt x="0" y="50108"/>
                            </a:moveTo>
                            <a:cubicBezTo>
                              <a:pt x="88271" y="10122"/>
                              <a:pt x="176543" y="-29864"/>
                              <a:pt x="244444" y="32001"/>
                            </a:cubicBezTo>
                            <a:cubicBezTo>
                              <a:pt x="312345" y="93866"/>
                              <a:pt x="345541" y="394140"/>
                              <a:pt x="407406" y="421300"/>
                            </a:cubicBezTo>
                            <a:cubicBezTo>
                              <a:pt x="469271" y="448461"/>
                              <a:pt x="562824" y="172330"/>
                              <a:pt x="615636" y="194964"/>
                            </a:cubicBezTo>
                            <a:cubicBezTo>
                              <a:pt x="668448" y="217598"/>
                              <a:pt x="706171" y="487692"/>
                              <a:pt x="724278" y="557102"/>
                            </a:cubicBezTo>
                            <a:cubicBezTo>
                              <a:pt x="742385" y="626512"/>
                              <a:pt x="733331" y="618967"/>
                              <a:pt x="724278" y="611423"/>
                            </a:cubicBezTo>
                          </a:path>
                        </a:pathLst>
                      </a:cu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70" name="Forme libre 69"/>
                      <p:cNvSpPr/>
                      <p:nvPr/>
                    </p:nvSpPr>
                    <p:spPr>
                      <a:xfrm>
                        <a:off x="2951650" y="3985394"/>
                        <a:ext cx="515830" cy="751299"/>
                      </a:xfrm>
                      <a:custGeom>
                        <a:avLst/>
                        <a:gdLst>
                          <a:gd name="connsiteX0" fmla="*/ 454218 w 700621"/>
                          <a:gd name="connsiteY0" fmla="*/ 95828 h 1490062"/>
                          <a:gd name="connsiteX1" fmla="*/ 680554 w 700621"/>
                          <a:gd name="connsiteY1" fmla="*/ 95828 h 1490062"/>
                          <a:gd name="connsiteX2" fmla="*/ 1544 w 700621"/>
                          <a:gd name="connsiteY2" fmla="*/ 1091709 h 1490062"/>
                          <a:gd name="connsiteX3" fmla="*/ 481378 w 700621"/>
                          <a:gd name="connsiteY3" fmla="*/ 1490062 h 1490062"/>
                          <a:gd name="connsiteX4" fmla="*/ 481378 w 700621"/>
                          <a:gd name="connsiteY4" fmla="*/ 1490062 h 14900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00621" h="1490062">
                            <a:moveTo>
                              <a:pt x="454218" y="95828"/>
                            </a:moveTo>
                            <a:cubicBezTo>
                              <a:pt x="605109" y="12838"/>
                              <a:pt x="756000" y="-70152"/>
                              <a:pt x="680554" y="95828"/>
                            </a:cubicBezTo>
                            <a:cubicBezTo>
                              <a:pt x="605108" y="261808"/>
                              <a:pt x="34740" y="859337"/>
                              <a:pt x="1544" y="1091709"/>
                            </a:cubicBezTo>
                            <a:cubicBezTo>
                              <a:pt x="-31652" y="1324081"/>
                              <a:pt x="481378" y="1490062"/>
                              <a:pt x="481378" y="1490062"/>
                            </a:cubicBezTo>
                            <a:lnTo>
                              <a:pt x="481378" y="1490062"/>
                            </a:lnTo>
                          </a:path>
                        </a:pathLst>
                      </a:cu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71" name="Forme libre 70"/>
                      <p:cNvSpPr/>
                      <p:nvPr/>
                    </p:nvSpPr>
                    <p:spPr>
                      <a:xfrm>
                        <a:off x="3089037" y="4009551"/>
                        <a:ext cx="515830" cy="751299"/>
                      </a:xfrm>
                      <a:custGeom>
                        <a:avLst/>
                        <a:gdLst>
                          <a:gd name="connsiteX0" fmla="*/ 454218 w 700621"/>
                          <a:gd name="connsiteY0" fmla="*/ 95828 h 1490062"/>
                          <a:gd name="connsiteX1" fmla="*/ 680554 w 700621"/>
                          <a:gd name="connsiteY1" fmla="*/ 95828 h 1490062"/>
                          <a:gd name="connsiteX2" fmla="*/ 1544 w 700621"/>
                          <a:gd name="connsiteY2" fmla="*/ 1091709 h 1490062"/>
                          <a:gd name="connsiteX3" fmla="*/ 481378 w 700621"/>
                          <a:gd name="connsiteY3" fmla="*/ 1490062 h 1490062"/>
                          <a:gd name="connsiteX4" fmla="*/ 481378 w 700621"/>
                          <a:gd name="connsiteY4" fmla="*/ 1490062 h 14900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00621" h="1490062">
                            <a:moveTo>
                              <a:pt x="454218" y="95828"/>
                            </a:moveTo>
                            <a:cubicBezTo>
                              <a:pt x="605109" y="12838"/>
                              <a:pt x="756000" y="-70152"/>
                              <a:pt x="680554" y="95828"/>
                            </a:cubicBezTo>
                            <a:cubicBezTo>
                              <a:pt x="605108" y="261808"/>
                              <a:pt x="34740" y="859337"/>
                              <a:pt x="1544" y="1091709"/>
                            </a:cubicBezTo>
                            <a:cubicBezTo>
                              <a:pt x="-31652" y="1324081"/>
                              <a:pt x="481378" y="1490062"/>
                              <a:pt x="481378" y="1490062"/>
                            </a:cubicBezTo>
                            <a:lnTo>
                              <a:pt x="481378" y="1490062"/>
                            </a:lnTo>
                          </a:path>
                        </a:pathLst>
                      </a:cu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</p:grpSp>
            </p:grpSp>
            <p:sp>
              <p:nvSpPr>
                <p:cNvPr id="76" name="ZoneTexte 75"/>
                <p:cNvSpPr txBox="1"/>
                <p:nvPr/>
              </p:nvSpPr>
              <p:spPr>
                <a:xfrm>
                  <a:off x="2865749" y="2952862"/>
                  <a:ext cx="149865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100" dirty="0" smtClean="0"/>
                    <a:t>Rajout de fibres de lins et agitation</a:t>
                  </a:r>
                </a:p>
              </p:txBody>
            </p:sp>
            <p:cxnSp>
              <p:nvCxnSpPr>
                <p:cNvPr id="83" name="Connecteur droit avec flèche 82"/>
                <p:cNvCxnSpPr/>
                <p:nvPr/>
              </p:nvCxnSpPr>
              <p:spPr>
                <a:xfrm>
                  <a:off x="4074953" y="2624753"/>
                  <a:ext cx="1157776" cy="1632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85" name="ZoneTexte 84"/>
                <p:cNvSpPr txBox="1"/>
                <p:nvPr/>
              </p:nvSpPr>
              <p:spPr>
                <a:xfrm>
                  <a:off x="4095952" y="2308060"/>
                  <a:ext cx="980776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100" dirty="0" smtClean="0"/>
                    <a:t>Filtrer à</a:t>
                  </a:r>
                </a:p>
                <a:p>
                  <a:pPr algn="ctr"/>
                  <a:endParaRPr lang="fr-FR" sz="1100" dirty="0"/>
                </a:p>
                <a:p>
                  <a:pPr algn="ctr"/>
                  <a:r>
                    <a:rPr lang="fr-FR" sz="1100" dirty="0" smtClean="0"/>
                    <a:t> 0,45µm</a:t>
                  </a:r>
                </a:p>
              </p:txBody>
            </p:sp>
            <p:pic>
              <p:nvPicPr>
                <p:cNvPr id="86" name="Image 85"/>
                <p:cNvPicPr>
                  <a:picLocks noChangeAspect="1"/>
                </p:cNvPicPr>
                <p:nvPr/>
              </p:nvPicPr>
              <p:blipFill rotWithShape="1">
                <a:blip r:embed="rId5" cstate="print"/>
                <a:srcRect r="33437"/>
                <a:stretch/>
              </p:blipFill>
              <p:spPr>
                <a:xfrm>
                  <a:off x="5292884" y="2016592"/>
                  <a:ext cx="1075412" cy="742754"/>
                </a:xfrm>
                <a:prstGeom prst="rect">
                  <a:avLst/>
                </a:prstGeom>
              </p:spPr>
            </p:pic>
            <p:sp>
              <p:nvSpPr>
                <p:cNvPr id="87" name="ZoneTexte 86"/>
                <p:cNvSpPr txBox="1"/>
                <p:nvPr/>
              </p:nvSpPr>
              <p:spPr>
                <a:xfrm>
                  <a:off x="5086945" y="2829958"/>
                  <a:ext cx="149865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100" dirty="0" smtClean="0"/>
                    <a:t>Récupération des échantillons </a:t>
                  </a:r>
                </a:p>
              </p:txBody>
            </p:sp>
            <p:sp>
              <p:nvSpPr>
                <p:cNvPr id="100" name="ZoneTexte 99"/>
                <p:cNvSpPr txBox="1"/>
                <p:nvPr/>
              </p:nvSpPr>
              <p:spPr>
                <a:xfrm>
                  <a:off x="6504405" y="2314667"/>
                  <a:ext cx="1171641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100" dirty="0" smtClean="0"/>
                    <a:t>Acidifier les </a:t>
                  </a:r>
                </a:p>
                <a:p>
                  <a:pPr algn="ctr"/>
                  <a:endParaRPr lang="fr-FR" sz="1100" dirty="0" smtClean="0"/>
                </a:p>
                <a:p>
                  <a:pPr algn="ctr"/>
                  <a:r>
                    <a:rPr lang="fr-FR" sz="1100" dirty="0" smtClean="0"/>
                    <a:t>échantillons</a:t>
                  </a:r>
                </a:p>
              </p:txBody>
            </p:sp>
            <p:sp>
              <p:nvSpPr>
                <p:cNvPr id="101" name="Rectangle à coins arrondis 100"/>
                <p:cNvSpPr/>
                <p:nvPr/>
              </p:nvSpPr>
              <p:spPr>
                <a:xfrm>
                  <a:off x="7672144" y="2081617"/>
                  <a:ext cx="1326824" cy="1018355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400" dirty="0" smtClean="0"/>
                    <a:t>Analyse avec l’</a:t>
                  </a:r>
                  <a:r>
                    <a:rPr lang="fr-FR" sz="1400" b="1" dirty="0" smtClean="0"/>
                    <a:t>ICP-OES</a:t>
                  </a:r>
                  <a:r>
                    <a:rPr lang="fr-FR" sz="1400" dirty="0" smtClean="0"/>
                    <a:t>, au laboratoire COBRA</a:t>
                  </a:r>
                  <a:endParaRPr lang="fr-FR" sz="1400" dirty="0"/>
                </a:p>
              </p:txBody>
            </p:sp>
          </p:grpSp>
          <p:cxnSp>
            <p:nvCxnSpPr>
              <p:cNvPr id="13" name="Connecteur droit 12"/>
              <p:cNvCxnSpPr/>
              <p:nvPr/>
            </p:nvCxnSpPr>
            <p:spPr>
              <a:xfrm>
                <a:off x="1259632" y="2554154"/>
                <a:ext cx="3600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e 8"/>
              <p:cNvGrpSpPr/>
              <p:nvPr/>
            </p:nvGrpSpPr>
            <p:grpSpPr>
              <a:xfrm>
                <a:off x="1331640" y="2390050"/>
                <a:ext cx="2862570" cy="1519571"/>
                <a:chOff x="1331640" y="2390050"/>
                <a:chExt cx="2862570" cy="1519571"/>
              </a:xfrm>
            </p:grpSpPr>
            <p:cxnSp>
              <p:nvCxnSpPr>
                <p:cNvPr id="10" name="Connecteur droit avec flèche 9"/>
                <p:cNvCxnSpPr>
                  <a:endCxn id="67" idx="3"/>
                </p:cNvCxnSpPr>
                <p:nvPr/>
              </p:nvCxnSpPr>
              <p:spPr>
                <a:xfrm flipH="1" flipV="1">
                  <a:off x="3737214" y="2546919"/>
                  <a:ext cx="456996" cy="136270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grpSp>
              <p:nvGrpSpPr>
                <p:cNvPr id="5" name="Groupe 4"/>
                <p:cNvGrpSpPr/>
                <p:nvPr/>
              </p:nvGrpSpPr>
              <p:grpSpPr>
                <a:xfrm>
                  <a:off x="1331640" y="2390050"/>
                  <a:ext cx="1838761" cy="269812"/>
                  <a:chOff x="1331640" y="2390050"/>
                  <a:chExt cx="1838761" cy="269812"/>
                </a:xfrm>
              </p:grpSpPr>
              <p:sp>
                <p:nvSpPr>
                  <p:cNvPr id="80" name="ZoneTexte 79"/>
                  <p:cNvSpPr txBox="1"/>
                  <p:nvPr/>
                </p:nvSpPr>
                <p:spPr>
                  <a:xfrm>
                    <a:off x="2068177" y="2390050"/>
                    <a:ext cx="980776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100" dirty="0" smtClean="0"/>
                      <a:t>Ajuster le pH</a:t>
                    </a:r>
                  </a:p>
                </p:txBody>
              </p:sp>
              <p:cxnSp>
                <p:nvCxnSpPr>
                  <p:cNvPr id="97" name="Connecteur droit avec flèche 96"/>
                  <p:cNvCxnSpPr/>
                  <p:nvPr/>
                </p:nvCxnSpPr>
                <p:spPr>
                  <a:xfrm>
                    <a:off x="2012625" y="2658230"/>
                    <a:ext cx="1157776" cy="1632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Connecteur droit 15"/>
                  <p:cNvCxnSpPr/>
                  <p:nvPr/>
                </p:nvCxnSpPr>
                <p:spPr>
                  <a:xfrm>
                    <a:off x="1331640" y="2580682"/>
                    <a:ext cx="216024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61" name="Espace réservé du numéro de diapositive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790-9E12-4089-9789-40FB44934FA9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101515" y="5983397"/>
            <a:ext cx="1604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Agitateur magnétique</a:t>
            </a:r>
            <a:endParaRPr lang="fr-FR" sz="1200" dirty="0"/>
          </a:p>
        </p:txBody>
      </p:sp>
      <p:sp>
        <p:nvSpPr>
          <p:cNvPr id="77" name="ZoneTexte 76"/>
          <p:cNvSpPr txBox="1"/>
          <p:nvPr/>
        </p:nvSpPr>
        <p:spPr>
          <a:xfrm>
            <a:off x="3307948" y="6121896"/>
            <a:ext cx="19992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a/ Fibres de lin coupées </a:t>
            </a:r>
          </a:p>
          <a:p>
            <a:r>
              <a:rPr lang="fr-FR" sz="1100" dirty="0" smtClean="0"/>
              <a:t>b/ Flacons d’échantillons</a:t>
            </a:r>
            <a:endParaRPr lang="fr-FR" sz="1100" dirty="0"/>
          </a:p>
        </p:txBody>
      </p:sp>
      <p:sp>
        <p:nvSpPr>
          <p:cNvPr id="3" name="ZoneTexte 2"/>
          <p:cNvSpPr txBox="1"/>
          <p:nvPr/>
        </p:nvSpPr>
        <p:spPr>
          <a:xfrm>
            <a:off x="3289467" y="4299040"/>
            <a:ext cx="32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78" name="ZoneTexte 77"/>
          <p:cNvSpPr txBox="1"/>
          <p:nvPr/>
        </p:nvSpPr>
        <p:spPr>
          <a:xfrm>
            <a:off x="3298452" y="5715429"/>
            <a:ext cx="32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</a:t>
            </a:r>
          </a:p>
        </p:txBody>
      </p:sp>
      <p:grpSp>
        <p:nvGrpSpPr>
          <p:cNvPr id="79" name="Groupe 78"/>
          <p:cNvGrpSpPr/>
          <p:nvPr/>
        </p:nvGrpSpPr>
        <p:grpSpPr>
          <a:xfrm>
            <a:off x="827577" y="157869"/>
            <a:ext cx="7859223" cy="508502"/>
            <a:chOff x="921766" y="227067"/>
            <a:chExt cx="7859223" cy="508502"/>
          </a:xfrm>
        </p:grpSpPr>
        <p:sp>
          <p:nvSpPr>
            <p:cNvPr id="82" name="Pentagone 81"/>
            <p:cNvSpPr/>
            <p:nvPr/>
          </p:nvSpPr>
          <p:spPr>
            <a:xfrm>
              <a:off x="921766" y="227067"/>
              <a:ext cx="1607523" cy="499056"/>
            </a:xfrm>
            <a:prstGeom prst="homePlat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Introduction</a:t>
              </a:r>
              <a:endParaRPr lang="fr-FR" sz="1200" b="1" dirty="0"/>
            </a:p>
          </p:txBody>
        </p:sp>
        <p:sp>
          <p:nvSpPr>
            <p:cNvPr id="84" name="Chevron 83"/>
            <p:cNvSpPr/>
            <p:nvPr/>
          </p:nvSpPr>
          <p:spPr>
            <a:xfrm>
              <a:off x="2616625" y="228310"/>
              <a:ext cx="2175846" cy="496569"/>
            </a:xfrm>
            <a:prstGeom prst="chevron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Matériel et méthode</a:t>
              </a:r>
              <a:endParaRPr lang="fr-FR" sz="1600" b="1" dirty="0"/>
            </a:p>
          </p:txBody>
        </p:sp>
        <p:sp>
          <p:nvSpPr>
            <p:cNvPr id="88" name="Chevron 87"/>
            <p:cNvSpPr/>
            <p:nvPr/>
          </p:nvSpPr>
          <p:spPr>
            <a:xfrm>
              <a:off x="4879807" y="245290"/>
              <a:ext cx="1825372" cy="490279"/>
            </a:xfrm>
            <a:prstGeom prst="chevr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Premiers résultats</a:t>
              </a:r>
              <a:endParaRPr lang="fr-FR" sz="1600" b="1" dirty="0"/>
            </a:p>
          </p:txBody>
        </p:sp>
        <p:sp>
          <p:nvSpPr>
            <p:cNvPr id="89" name="Chevron 88"/>
            <p:cNvSpPr/>
            <p:nvPr/>
          </p:nvSpPr>
          <p:spPr>
            <a:xfrm>
              <a:off x="6777522" y="235844"/>
              <a:ext cx="2003467" cy="485307"/>
            </a:xfrm>
            <a:prstGeom prst="chevr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Conclusion et perspectives</a:t>
              </a:r>
              <a:endParaRPr lang="fr-FR" sz="1600" b="1" dirty="0"/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76"/>
          <a:stretch/>
        </p:blipFill>
        <p:spPr>
          <a:xfrm>
            <a:off x="5855620" y="3351134"/>
            <a:ext cx="2780198" cy="2724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41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510420"/>
              </p:ext>
            </p:extLst>
          </p:nvPr>
        </p:nvGraphicFramePr>
        <p:xfrm>
          <a:off x="1207399" y="1697593"/>
          <a:ext cx="7344816" cy="21945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16329">
                  <a:extLst>
                    <a:ext uri="{9D8B030D-6E8A-4147-A177-3AD203B41FA5}">
                      <a16:colId xmlns:a16="http://schemas.microsoft.com/office/drawing/2014/main" val="391542946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5235434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77116838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042534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83064322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710347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8587234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701444865"/>
                    </a:ext>
                  </a:extLst>
                </a:gridCol>
                <a:gridCol w="1171903">
                  <a:extLst>
                    <a:ext uri="{9D8B030D-6E8A-4147-A177-3AD203B41FA5}">
                      <a16:colId xmlns:a16="http://schemas.microsoft.com/office/drawing/2014/main" val="3024851774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Temps</a:t>
                      </a:r>
                      <a:r>
                        <a:rPr lang="fr-FR" sz="1200" baseline="0" dirty="0" smtClean="0"/>
                        <a:t> d’essais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pH</a:t>
                      </a:r>
                      <a:endParaRPr lang="fr-FR" sz="12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Concentrations</a:t>
                      </a:r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Concentration d’adsorbant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188818"/>
                  </a:ext>
                </a:extLst>
              </a:tr>
              <a:tr h="334887"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5min</a:t>
                      </a:r>
                    </a:p>
                    <a:p>
                      <a:pPr algn="ctr"/>
                      <a:r>
                        <a:rPr lang="fr-FR" sz="1200" dirty="0" smtClean="0"/>
                        <a:t>15min</a:t>
                      </a:r>
                    </a:p>
                    <a:p>
                      <a:pPr algn="ctr"/>
                      <a:r>
                        <a:rPr lang="fr-FR" sz="1200" dirty="0" smtClean="0"/>
                        <a:t>30min</a:t>
                      </a:r>
                    </a:p>
                    <a:p>
                      <a:pPr algn="ctr"/>
                      <a:r>
                        <a:rPr lang="fr-FR" sz="1200" dirty="0" smtClean="0"/>
                        <a:t>1h</a:t>
                      </a:r>
                    </a:p>
                    <a:p>
                      <a:pPr algn="ctr"/>
                      <a:r>
                        <a:rPr lang="fr-FR" sz="1200" dirty="0" smtClean="0"/>
                        <a:t>2h</a:t>
                      </a:r>
                    </a:p>
                    <a:p>
                      <a:pPr algn="ctr"/>
                      <a:r>
                        <a:rPr lang="fr-FR" sz="1200" dirty="0" smtClean="0"/>
                        <a:t>4h</a:t>
                      </a:r>
                    </a:p>
                    <a:p>
                      <a:pPr algn="ctr"/>
                      <a:r>
                        <a:rPr lang="fr-FR" sz="1200" dirty="0" smtClean="0"/>
                        <a:t>6h</a:t>
                      </a:r>
                    </a:p>
                    <a:p>
                      <a:pPr algn="ctr"/>
                      <a:r>
                        <a:rPr lang="fr-FR" sz="1200" dirty="0" smtClean="0"/>
                        <a:t>8h</a:t>
                      </a:r>
                    </a:p>
                    <a:p>
                      <a:pPr algn="ctr"/>
                      <a:r>
                        <a:rPr lang="fr-FR" sz="1200" dirty="0" smtClean="0"/>
                        <a:t>10h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fr-FR" sz="1200" dirty="0" smtClean="0"/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sz="1200" dirty="0" smtClean="0"/>
                        <a:t>6,8</a:t>
                      </a:r>
                      <a:endParaRPr lang="fr-FR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Zn</a:t>
                      </a:r>
                      <a:r>
                        <a:rPr lang="fr-FR" sz="1200" baseline="30000" dirty="0" smtClean="0"/>
                        <a:t>2+</a:t>
                      </a:r>
                      <a:endParaRPr lang="fr-F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Cu</a:t>
                      </a:r>
                      <a:r>
                        <a:rPr lang="fr-FR" sz="1200" baseline="30000" dirty="0" smtClean="0"/>
                        <a:t>2+</a:t>
                      </a:r>
                      <a:endParaRPr lang="fr-F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Pb</a:t>
                      </a:r>
                      <a:r>
                        <a:rPr lang="fr-FR" sz="1200" baseline="30000" dirty="0" smtClean="0"/>
                        <a:t>2+</a:t>
                      </a:r>
                      <a:endParaRPr lang="fr-F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2g/l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044941"/>
                  </a:ext>
                </a:extLst>
              </a:tr>
              <a:tr h="753235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Tri:</a:t>
                      </a:r>
                    </a:p>
                    <a:p>
                      <a:pPr algn="ctr"/>
                      <a:r>
                        <a:rPr lang="fr-FR" sz="1200" dirty="0" smtClean="0"/>
                        <a:t>2,7mg/l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Mono:</a:t>
                      </a:r>
                    </a:p>
                    <a:p>
                      <a:pPr algn="ctr"/>
                      <a:r>
                        <a:rPr lang="fr-FR" sz="1200" dirty="0" smtClean="0"/>
                        <a:t>2,8mg/l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Tri: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2,8mg/l</a:t>
                      </a:r>
                    </a:p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Mono:</a:t>
                      </a:r>
                    </a:p>
                    <a:p>
                      <a:pPr algn="ctr"/>
                      <a:r>
                        <a:rPr lang="fr-FR" sz="1200" dirty="0" smtClean="0"/>
                        <a:t>2,7mg/l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Tri: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5,1mg/l</a:t>
                      </a:r>
                    </a:p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Mono:</a:t>
                      </a:r>
                    </a:p>
                    <a:p>
                      <a:pPr algn="ctr"/>
                      <a:r>
                        <a:rPr lang="fr-FR" sz="1200" dirty="0" smtClean="0"/>
                        <a:t>5,1mg/l</a:t>
                      </a:r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415442"/>
                  </a:ext>
                </a:extLst>
              </a:tr>
            </a:tbl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55576" y="94980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II- Essais de cinétique:</a:t>
            </a:r>
            <a:endParaRPr lang="fr-FR" b="1" u="sng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3717"/>
          <a:stretch/>
        </p:blipFill>
        <p:spPr>
          <a:xfrm>
            <a:off x="2818466" y="4142737"/>
            <a:ext cx="362657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ZoneTexte 1"/>
          <p:cNvSpPr txBox="1"/>
          <p:nvPr/>
        </p:nvSpPr>
        <p:spPr>
          <a:xfrm>
            <a:off x="1163490" y="1246618"/>
            <a:ext cx="7617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Des essais de cinétique ont été conduits sur des solutions </a:t>
            </a:r>
            <a:r>
              <a:rPr lang="fr-FR" sz="1200" b="1" dirty="0" err="1" smtClean="0"/>
              <a:t>tri</a:t>
            </a:r>
            <a:r>
              <a:rPr lang="fr-FR" sz="1200" dirty="0" err="1" smtClean="0"/>
              <a:t>métalliques</a:t>
            </a:r>
            <a:r>
              <a:rPr lang="fr-FR" sz="1200" dirty="0" smtClean="0"/>
              <a:t> (Zn, Cu, Pb) et </a:t>
            </a:r>
            <a:r>
              <a:rPr lang="fr-FR" sz="1200" b="1" dirty="0" smtClean="0"/>
              <a:t>mono</a:t>
            </a:r>
            <a:r>
              <a:rPr lang="fr-FR" sz="1200" dirty="0" smtClean="0"/>
              <a:t>métalliques, selon les paramètres ci-dessous, dans l’objectif d’étudier l’effet de compétition.</a:t>
            </a:r>
            <a:endParaRPr lang="fr-FR" sz="1200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790-9E12-4089-9789-40FB44934FA9}" type="slidenum">
              <a:rPr lang="fr-FR" smtClean="0"/>
              <a:pPr/>
              <a:t>7</a:t>
            </a:fld>
            <a:endParaRPr lang="fr-FR"/>
          </a:p>
        </p:txBody>
      </p:sp>
      <p:grpSp>
        <p:nvGrpSpPr>
          <p:cNvPr id="15" name="Groupe 14"/>
          <p:cNvGrpSpPr/>
          <p:nvPr/>
        </p:nvGrpSpPr>
        <p:grpSpPr>
          <a:xfrm>
            <a:off x="921766" y="227067"/>
            <a:ext cx="7859223" cy="508502"/>
            <a:chOff x="921766" y="227067"/>
            <a:chExt cx="7859223" cy="508502"/>
          </a:xfrm>
        </p:grpSpPr>
        <p:sp>
          <p:nvSpPr>
            <p:cNvPr id="16" name="Pentagone 15"/>
            <p:cNvSpPr/>
            <p:nvPr/>
          </p:nvSpPr>
          <p:spPr>
            <a:xfrm>
              <a:off x="921766" y="227067"/>
              <a:ext cx="1607523" cy="499056"/>
            </a:xfrm>
            <a:prstGeom prst="homePlat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/>
                <a:t>Introduction</a:t>
              </a:r>
              <a:endParaRPr lang="fr-FR" sz="1200" b="1" dirty="0"/>
            </a:p>
          </p:txBody>
        </p:sp>
        <p:sp>
          <p:nvSpPr>
            <p:cNvPr id="17" name="Chevron 16"/>
            <p:cNvSpPr/>
            <p:nvPr/>
          </p:nvSpPr>
          <p:spPr>
            <a:xfrm>
              <a:off x="2616625" y="228310"/>
              <a:ext cx="2175846" cy="496569"/>
            </a:xfrm>
            <a:prstGeom prst="chevron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1" dirty="0" smtClean="0"/>
            </a:p>
            <a:p>
              <a:pPr algn="ctr"/>
              <a:r>
                <a:rPr lang="fr-FR" sz="1600" b="1" dirty="0" smtClean="0"/>
                <a:t>Matériel </a:t>
              </a:r>
              <a:r>
                <a:rPr lang="fr-FR" sz="1600" b="1" dirty="0"/>
                <a:t>et méthode</a:t>
              </a:r>
            </a:p>
            <a:p>
              <a:pPr algn="ctr"/>
              <a:endParaRPr lang="fr-FR" sz="1600" b="1" dirty="0"/>
            </a:p>
          </p:txBody>
        </p:sp>
        <p:sp>
          <p:nvSpPr>
            <p:cNvPr id="18" name="Chevron 17"/>
            <p:cNvSpPr/>
            <p:nvPr/>
          </p:nvSpPr>
          <p:spPr>
            <a:xfrm>
              <a:off x="4879807" y="245290"/>
              <a:ext cx="1825372" cy="490279"/>
            </a:xfrm>
            <a:prstGeom prst="chevr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Premiers résultats</a:t>
              </a:r>
              <a:endParaRPr lang="fr-FR" sz="1600" b="1" dirty="0"/>
            </a:p>
          </p:txBody>
        </p:sp>
        <p:sp>
          <p:nvSpPr>
            <p:cNvPr id="19" name="Chevron 18"/>
            <p:cNvSpPr/>
            <p:nvPr/>
          </p:nvSpPr>
          <p:spPr>
            <a:xfrm>
              <a:off x="6777522" y="235844"/>
              <a:ext cx="2003467" cy="485307"/>
            </a:xfrm>
            <a:prstGeom prst="chevr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Conclusion et perspectives</a:t>
              </a:r>
              <a:endParaRPr lang="fr-FR" sz="1600" b="1" dirty="0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2423251" y="6550223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Essais d’adsorption sur les fibres de lin</a:t>
            </a:r>
            <a:endParaRPr lang="fr-FR" sz="1400" dirty="0"/>
          </a:p>
        </p:txBody>
      </p:sp>
      <p:sp>
        <p:nvSpPr>
          <p:cNvPr id="4" name="ZoneTexte 3"/>
          <p:cNvSpPr txBox="1"/>
          <p:nvPr/>
        </p:nvSpPr>
        <p:spPr>
          <a:xfrm>
            <a:off x="3933814" y="3834960"/>
            <a:ext cx="1891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Paramètres d’essais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3021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790-9E12-4089-9789-40FB44934FA9}" type="slidenum">
              <a:rPr lang="fr-FR" smtClean="0"/>
              <a:pPr/>
              <a:t>8</a:t>
            </a:fld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" name="Groupe 3"/>
          <p:cNvGrpSpPr/>
          <p:nvPr/>
        </p:nvGrpSpPr>
        <p:grpSpPr>
          <a:xfrm>
            <a:off x="921766" y="227067"/>
            <a:ext cx="7859223" cy="508502"/>
            <a:chOff x="921766" y="227067"/>
            <a:chExt cx="7859223" cy="508502"/>
          </a:xfrm>
        </p:grpSpPr>
        <p:sp>
          <p:nvSpPr>
            <p:cNvPr id="5" name="Pentagone 4"/>
            <p:cNvSpPr/>
            <p:nvPr/>
          </p:nvSpPr>
          <p:spPr>
            <a:xfrm>
              <a:off x="921766" y="227067"/>
              <a:ext cx="1607523" cy="499056"/>
            </a:xfrm>
            <a:prstGeom prst="homePlat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Introduction</a:t>
              </a:r>
              <a:endParaRPr lang="fr-FR" sz="1200" b="1" dirty="0"/>
            </a:p>
          </p:txBody>
        </p:sp>
        <p:sp>
          <p:nvSpPr>
            <p:cNvPr id="6" name="Chevron 5"/>
            <p:cNvSpPr/>
            <p:nvPr/>
          </p:nvSpPr>
          <p:spPr>
            <a:xfrm>
              <a:off x="2616625" y="228310"/>
              <a:ext cx="2175846" cy="496569"/>
            </a:xfrm>
            <a:prstGeom prst="chevron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/>
                <a:t>Matériel et méthode</a:t>
              </a:r>
            </a:p>
          </p:txBody>
        </p:sp>
        <p:sp>
          <p:nvSpPr>
            <p:cNvPr id="7" name="Chevron 6"/>
            <p:cNvSpPr/>
            <p:nvPr/>
          </p:nvSpPr>
          <p:spPr>
            <a:xfrm>
              <a:off x="4879807" y="245290"/>
              <a:ext cx="1825372" cy="490279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Premiers résultats</a:t>
              </a:r>
              <a:endParaRPr lang="fr-FR" sz="1600" b="1" dirty="0"/>
            </a:p>
          </p:txBody>
        </p:sp>
        <p:sp>
          <p:nvSpPr>
            <p:cNvPr id="8" name="Chevron 7"/>
            <p:cNvSpPr/>
            <p:nvPr/>
          </p:nvSpPr>
          <p:spPr>
            <a:xfrm>
              <a:off x="6777522" y="235844"/>
              <a:ext cx="2003467" cy="485307"/>
            </a:xfrm>
            <a:prstGeom prst="chevr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Conclusion et perspectives</a:t>
              </a:r>
              <a:endParaRPr lang="fr-FR" sz="1600" b="1" dirty="0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6169551" y="1457008"/>
            <a:ext cx="2783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Le </a:t>
            </a:r>
            <a:r>
              <a:rPr lang="fr-FR" sz="1200" b="1" dirty="0" smtClean="0"/>
              <a:t>taux d’adsorption </a:t>
            </a:r>
            <a:r>
              <a:rPr lang="fr-FR" sz="1200" dirty="0" smtClean="0"/>
              <a:t>à chaque instant ‘t’ est calculé avec la formule suivante: </a:t>
            </a:r>
            <a:endParaRPr lang="fr-F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6621844" y="1925757"/>
                <a:ext cx="1996311" cy="426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400" b="0" i="0" smtClean="0">
                        <a:latin typeface="Cambria Math" panose="02040503050406030204" pitchFamily="18" charset="0"/>
                      </a:rPr>
                      <m:t>TA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0" smtClean="0">
                            <a:latin typeface="Cambria Math" panose="02040503050406030204" pitchFamily="18" charset="0"/>
                          </a:rPr>
                          <m:t>%</m:t>
                        </m:r>
                      </m:e>
                    </m:d>
                    <m:r>
                      <a:rPr lang="fr-FR" sz="1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.100</m:t>
                    </m:r>
                  </m:oMath>
                </a14:m>
                <a:endParaRPr lang="fr-FR" sz="14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844" y="1925757"/>
                <a:ext cx="1996311" cy="4261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6326074" y="2299228"/>
                <a:ext cx="25878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Où: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1200" dirty="0" smtClean="0"/>
                  <a:t>La concentration initiale du polluant </a:t>
                </a:r>
              </a:p>
              <a:p>
                <a:r>
                  <a:rPr lang="fr-FR" sz="1200" dirty="0" smtClean="0"/>
                  <a:t>Et :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r-FR" sz="1200" dirty="0" smtClean="0"/>
                  <a:t> la concentration du métal à l’instant ‘t’</a:t>
                </a:r>
                <a:endParaRPr lang="fr-FR" sz="1200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074" y="2299228"/>
                <a:ext cx="2587850" cy="830997"/>
              </a:xfrm>
              <a:prstGeom prst="rect">
                <a:avLst/>
              </a:prstGeom>
              <a:blipFill>
                <a:blip r:embed="rId3"/>
                <a:stretch>
                  <a:fillRect l="-236" b="-51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1187624" y="5236052"/>
                <a:ext cx="171824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𝑇𝐴</m:t>
                      </m:r>
                      <m:d>
                        <m:d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𝑃𝐵</m:t>
                          </m:r>
                        </m:e>
                      </m:d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=96,6%</m:t>
                      </m:r>
                    </m:oMath>
                  </m:oMathPara>
                </a14:m>
                <a:endParaRPr lang="fr-FR" sz="1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𝑇𝐴</m:t>
                      </m:r>
                      <m:d>
                        <m:d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</m:d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=82,1%</m:t>
                      </m:r>
                    </m:oMath>
                  </m:oMathPara>
                </a14:m>
                <a:endParaRPr lang="fr-FR" sz="1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𝑇𝐴</m:t>
                      </m:r>
                      <m:d>
                        <m:d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𝑍𝑛</m:t>
                          </m:r>
                        </m:e>
                      </m:d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=76,0%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236052"/>
                <a:ext cx="1718244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47664" y="4723005"/>
            <a:ext cx="4178553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[Zn</a:t>
            </a:r>
            <a:r>
              <a:rPr kumimoji="0" lang="fr-FR" sz="1200" b="0" i="0" u="none" strike="noStrike" cap="none" normalizeH="0" baseline="3000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2+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] =</a:t>
            </a:r>
            <a:r>
              <a:rPr lang="fr-FR" sz="1200" dirty="0" smtClean="0">
                <a:solidFill>
                  <a:srgbClr val="21212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2,7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mg/l</a:t>
            </a:r>
            <a:r>
              <a:rPr lang="fr-FR" sz="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b="1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fr-FR" sz="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[Cu</a:t>
            </a:r>
            <a:r>
              <a:rPr kumimoji="0" lang="fr-FR" sz="1200" b="0" i="0" u="none" strike="noStrike" cap="none" normalizeH="0" baseline="3000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2+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] =</a:t>
            </a:r>
            <a:r>
              <a:rPr lang="fr-FR" sz="1200" dirty="0" smtClean="0">
                <a:solidFill>
                  <a:srgbClr val="21212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2,8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mg/l</a:t>
            </a:r>
            <a:r>
              <a:rPr lang="fr-FR" sz="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b="1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fr-FR" sz="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[Pb</a:t>
            </a:r>
            <a:r>
              <a:rPr kumimoji="0" lang="fr-FR" sz="1200" b="0" i="0" u="none" strike="noStrike" cap="none" normalizeH="0" baseline="3000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2+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] =</a:t>
            </a:r>
            <a:r>
              <a:rPr lang="fr-FR" sz="1200" dirty="0" smtClean="0">
                <a:solidFill>
                  <a:srgbClr val="21212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5,1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mg/l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09848" y="5722398"/>
            <a:ext cx="2765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Ordre de sélectivité d’adsorption</a:t>
            </a:r>
            <a:r>
              <a:rPr lang="fr-FR" sz="1400" dirty="0"/>
              <a:t>:</a:t>
            </a:r>
            <a:endParaRPr lang="fr-FR" sz="1400" dirty="0" smtClean="0"/>
          </a:p>
          <a:p>
            <a:pPr algn="ctr"/>
            <a:r>
              <a:rPr lang="fr-FR" sz="1400" b="1" dirty="0" smtClean="0"/>
              <a:t>Pb&gt;Cu&gt;Zn</a:t>
            </a:r>
            <a:endParaRPr lang="fr-FR" sz="14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482" y="1309584"/>
            <a:ext cx="5386124" cy="31773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2987823" y="5236052"/>
                <a:ext cx="189198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err="1" smtClean="0"/>
                  <a:t>q</a:t>
                </a:r>
                <a:r>
                  <a:rPr lang="fr-FR" sz="1400" baseline="-25000" dirty="0" err="1" smtClean="0"/>
                  <a:t>tri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𝑃𝐵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=2,47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fr-FR" sz="1400" b="0" dirty="0" smtClean="0"/>
              </a:p>
              <a:p>
                <a:r>
                  <a:rPr lang="fr-FR" sz="1400" dirty="0" err="1" smtClean="0"/>
                  <a:t>q</a:t>
                </a:r>
                <a:r>
                  <a:rPr lang="fr-FR" sz="1400" baseline="-25000" dirty="0" err="1" smtClean="0"/>
                  <a:t>tri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=1,12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fr-FR" sz="1400" b="0" dirty="0" smtClean="0"/>
              </a:p>
              <a:p>
                <a:r>
                  <a:rPr lang="fr-FR" sz="1400" dirty="0" err="1" smtClean="0"/>
                  <a:t>q</a:t>
                </a:r>
                <a:r>
                  <a:rPr lang="fr-FR" sz="1400" baseline="-25000" dirty="0" err="1" smtClean="0"/>
                  <a:t>tri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𝑍𝑛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=1,03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fr-FR" sz="1400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3" y="5236052"/>
                <a:ext cx="1891983" cy="738664"/>
              </a:xfrm>
              <a:prstGeom prst="rect">
                <a:avLst/>
              </a:prstGeom>
              <a:blipFill>
                <a:blip r:embed="rId6"/>
                <a:stretch>
                  <a:fillRect l="-968" t="-1653" b="-74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e 16"/>
          <p:cNvGrpSpPr/>
          <p:nvPr/>
        </p:nvGrpSpPr>
        <p:grpSpPr>
          <a:xfrm>
            <a:off x="6169551" y="3636713"/>
            <a:ext cx="2783299" cy="1434823"/>
            <a:chOff x="6167419" y="3323883"/>
            <a:chExt cx="2783299" cy="14348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ZoneTexte 18"/>
                <p:cNvSpPr txBox="1"/>
                <p:nvPr/>
              </p:nvSpPr>
              <p:spPr>
                <a:xfrm>
                  <a:off x="6493600" y="4297041"/>
                  <a:ext cx="2252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/>
                    <a:t>Où: </a:t>
                  </a:r>
                  <a14:m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le</m:t>
                      </m:r>
                      <m:r>
                        <a:rPr lang="fr-FR" sz="1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volume</m:t>
                      </m:r>
                      <m:r>
                        <a:rPr lang="fr-FR" sz="1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fr-FR" sz="1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la</m:t>
                      </m:r>
                      <m:r>
                        <a:rPr lang="fr-FR" sz="1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solution</m:t>
                      </m:r>
                    </m:oMath>
                  </a14:m>
                  <a:endParaRPr lang="fr-FR" sz="1200" b="0" dirty="0" smtClean="0"/>
                </a:p>
                <a:p>
                  <a:r>
                    <a:rPr lang="fr-FR" sz="1200" dirty="0" smtClean="0"/>
                    <a:t>Et : </a:t>
                  </a:r>
                  <a14:m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fr-FR" sz="1200" dirty="0" smtClean="0"/>
                    <a:t> la masse d’adsorbant</a:t>
                  </a:r>
                  <a:endParaRPr lang="fr-FR" sz="1200" dirty="0"/>
                </a:p>
              </p:txBody>
            </p:sp>
          </mc:Choice>
          <mc:Fallback xmlns="">
            <p:sp>
              <p:nvSpPr>
                <p:cNvPr id="24" name="ZoneTexte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3600" y="4297041"/>
                  <a:ext cx="2252800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9"/>
                <p:cNvSpPr txBox="1"/>
                <p:nvPr/>
              </p:nvSpPr>
              <p:spPr>
                <a:xfrm>
                  <a:off x="6437857" y="3792765"/>
                  <a:ext cx="2364286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fr-FR" sz="1400" dirty="0" smtClean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mg</m:t>
                        </m:r>
                        <m: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fr-FR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fr-FR" sz="14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fr-FR" sz="140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20" name="ZoneTexte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7857" y="3792765"/>
                  <a:ext cx="2364286" cy="49705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ZoneTexte 20"/>
            <p:cNvSpPr txBox="1"/>
            <p:nvPr/>
          </p:nvSpPr>
          <p:spPr>
            <a:xfrm>
              <a:off x="6167419" y="3323883"/>
              <a:ext cx="2783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La </a:t>
              </a:r>
              <a:r>
                <a:rPr lang="fr-FR" sz="1200" b="1" dirty="0" smtClean="0"/>
                <a:t>capacité d’adsorption </a:t>
              </a:r>
              <a:r>
                <a:rPr lang="fr-FR" sz="1200" dirty="0" smtClean="0"/>
                <a:t>à chaque instant ‘t’ est calculé avec la formule suivante: 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59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790-9E12-4089-9789-40FB44934FA9}" type="slidenum">
              <a:rPr lang="fr-FR" smtClean="0"/>
              <a:pPr/>
              <a:t>9</a:t>
            </a:fld>
            <a:endParaRPr lang="fr-FR" dirty="0"/>
          </a:p>
        </p:txBody>
      </p:sp>
      <p:cxnSp>
        <p:nvCxnSpPr>
          <p:cNvPr id="3" name="Connecteur droit 2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" name="Groupe 3"/>
          <p:cNvGrpSpPr/>
          <p:nvPr/>
        </p:nvGrpSpPr>
        <p:grpSpPr>
          <a:xfrm>
            <a:off x="921766" y="227067"/>
            <a:ext cx="7859223" cy="508502"/>
            <a:chOff x="921766" y="227067"/>
            <a:chExt cx="7859223" cy="508502"/>
          </a:xfrm>
        </p:grpSpPr>
        <p:sp>
          <p:nvSpPr>
            <p:cNvPr id="5" name="Pentagone 4"/>
            <p:cNvSpPr/>
            <p:nvPr/>
          </p:nvSpPr>
          <p:spPr>
            <a:xfrm>
              <a:off x="921766" y="227067"/>
              <a:ext cx="1607523" cy="499056"/>
            </a:xfrm>
            <a:prstGeom prst="homePlat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/>
                <a:t>Introduction</a:t>
              </a:r>
              <a:endParaRPr lang="fr-FR" sz="1200" b="1" dirty="0"/>
            </a:p>
          </p:txBody>
        </p:sp>
        <p:sp>
          <p:nvSpPr>
            <p:cNvPr id="6" name="Chevron 5"/>
            <p:cNvSpPr/>
            <p:nvPr/>
          </p:nvSpPr>
          <p:spPr>
            <a:xfrm>
              <a:off x="2616625" y="228310"/>
              <a:ext cx="2175846" cy="496569"/>
            </a:xfrm>
            <a:prstGeom prst="chevron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/>
                <a:t>Matériel et méthode</a:t>
              </a:r>
            </a:p>
          </p:txBody>
        </p:sp>
        <p:sp>
          <p:nvSpPr>
            <p:cNvPr id="7" name="Chevron 6"/>
            <p:cNvSpPr/>
            <p:nvPr/>
          </p:nvSpPr>
          <p:spPr>
            <a:xfrm>
              <a:off x="4879807" y="245290"/>
              <a:ext cx="1825372" cy="490279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Premiers résultats</a:t>
              </a:r>
              <a:endParaRPr lang="fr-FR" sz="1600" b="1" dirty="0"/>
            </a:p>
          </p:txBody>
        </p:sp>
        <p:sp>
          <p:nvSpPr>
            <p:cNvPr id="8" name="Chevron 7"/>
            <p:cNvSpPr/>
            <p:nvPr/>
          </p:nvSpPr>
          <p:spPr>
            <a:xfrm>
              <a:off x="6777522" y="235844"/>
              <a:ext cx="2003467" cy="485307"/>
            </a:xfrm>
            <a:prstGeom prst="chevr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Conclusion et perspectives</a:t>
              </a:r>
              <a:endParaRPr lang="fr-FR" sz="1600" b="1" dirty="0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331639" y="1171455"/>
            <a:ext cx="7449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Modèle de cinétique d’adsorption suivi: </a:t>
            </a:r>
          </a:p>
          <a:p>
            <a:r>
              <a:rPr lang="fr-FR" sz="1400" b="1" dirty="0" smtClean="0"/>
              <a:t>  Modèle cinétique pseudo deuxième ordre, appliqué aux résultats de la solution trimétallique</a:t>
            </a:r>
            <a:endParaRPr lang="fr-FR" sz="1400" b="1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816992" y="1340768"/>
            <a:ext cx="43204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475656" y="5471283"/>
                <a:ext cx="1682768" cy="524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𝑡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fr-F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𝑡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𝑎𝑑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𝑒</m:t>
                            </m:r>
                          </m:sub>
                          <m:sup>
                            <m:r>
                              <a:rPr lang="fr-FR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dirty="0"/>
                  <a:t> 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471283"/>
                <a:ext cx="1682768" cy="5246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51" y="1856504"/>
            <a:ext cx="5866183" cy="34991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6100331" y="5076135"/>
                <a:ext cx="189198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err="1" smtClean="0"/>
                  <a:t>q</a:t>
                </a:r>
                <a:r>
                  <a:rPr lang="fr-FR" sz="1400" baseline="-25000" dirty="0" err="1" smtClean="0"/>
                  <a:t>tri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𝑃𝐵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=2,48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fr-FR" sz="1400" b="0" dirty="0" smtClean="0"/>
              </a:p>
              <a:p>
                <a:r>
                  <a:rPr lang="fr-FR" sz="1400" dirty="0" err="1" smtClean="0"/>
                  <a:t>q</a:t>
                </a:r>
                <a:r>
                  <a:rPr lang="fr-FR" sz="1400" baseline="-25000" dirty="0" err="1" smtClean="0"/>
                  <a:t>tri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=1,15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fr-FR" sz="1400" b="0" dirty="0" smtClean="0"/>
              </a:p>
              <a:p>
                <a:r>
                  <a:rPr lang="fr-FR" sz="1400" dirty="0" err="1" smtClean="0"/>
                  <a:t>q</a:t>
                </a:r>
                <a:r>
                  <a:rPr lang="fr-FR" sz="1400" baseline="-25000" dirty="0" err="1" smtClean="0"/>
                  <a:t>tri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𝑍𝑛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=1,05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fr-FR" sz="1400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331" y="5076135"/>
                <a:ext cx="1891983" cy="738664"/>
              </a:xfrm>
              <a:prstGeom prst="rect">
                <a:avLst/>
              </a:prstGeom>
              <a:blipFill>
                <a:blip r:embed="rId6"/>
                <a:stretch>
                  <a:fillRect l="-968" t="-1653" b="-74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en arc 11"/>
          <p:cNvCxnSpPr/>
          <p:nvPr/>
        </p:nvCxnSpPr>
        <p:spPr>
          <a:xfrm>
            <a:off x="5403630" y="4707559"/>
            <a:ext cx="792088" cy="64807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1187624" y="6165304"/>
                <a:ext cx="3888432" cy="477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r-FR" sz="1200" dirty="0" smtClean="0"/>
                  <a:t>= la capacité d’adsorption à l’instant ‘t’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</m:sub>
                    </m:sSub>
                  </m:oMath>
                </a14:m>
                <a:r>
                  <a:rPr lang="fr-FR" sz="1200" dirty="0" smtClean="0"/>
                  <a:t>= La constante de vitesse d’adsorption (g.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200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6165304"/>
                <a:ext cx="3888432" cy="477503"/>
              </a:xfrm>
              <a:prstGeom prst="rect">
                <a:avLst/>
              </a:prstGeom>
              <a:blipFill>
                <a:blip r:embed="rId7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ccolade fermante 9"/>
          <p:cNvSpPr/>
          <p:nvPr/>
        </p:nvSpPr>
        <p:spPr>
          <a:xfrm>
            <a:off x="7776290" y="5058204"/>
            <a:ext cx="216024" cy="7386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7817232" y="5045358"/>
            <a:ext cx="1325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Courier New" panose="02070309020205020404" pitchFamily="49" charset="0"/>
              <a:buChar char="o"/>
            </a:pPr>
            <a:r>
              <a:rPr lang="fr-FR" sz="1100" dirty="0" smtClean="0"/>
              <a:t>Très proches des valeurs </a:t>
            </a:r>
            <a:r>
              <a:rPr lang="fr-FR" sz="1100" dirty="0" smtClean="0"/>
              <a:t>expérimentales </a:t>
            </a:r>
            <a:r>
              <a:rPr lang="fr-FR" sz="1100" dirty="0" smtClean="0"/>
              <a:t>(Diapo8)</a:t>
            </a:r>
            <a:endParaRPr lang="fr-FR" sz="1100" dirty="0"/>
          </a:p>
        </p:txBody>
      </p:sp>
      <p:sp>
        <p:nvSpPr>
          <p:cNvPr id="19" name="ZoneTexte 18"/>
          <p:cNvSpPr txBox="1"/>
          <p:nvPr/>
        </p:nvSpPr>
        <p:spPr>
          <a:xfrm>
            <a:off x="6258945" y="4762904"/>
            <a:ext cx="1675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 partir du graphe:</a:t>
            </a:r>
            <a:endParaRPr lang="fr-FR" sz="1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6884614" y="3305985"/>
            <a:ext cx="17833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fr-FR" sz="1100" dirty="0" smtClean="0"/>
              <a:t>Les coefficients de corrélation très proches de 1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72627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10943</TotalTime>
  <Words>771</Words>
  <Application>Microsoft Office PowerPoint</Application>
  <PresentationFormat>Affichage à l'écran (4:3)</PresentationFormat>
  <Paragraphs>232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Courier New</vt:lpstr>
      <vt:lpstr>Times New Roman</vt:lpstr>
      <vt:lpstr>Wingdings</vt:lpstr>
      <vt:lpstr>Thème Office</vt:lpstr>
      <vt:lpstr>Epuration des eaux de ruissellement par du bioadsorbant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Epuration des eaux par du bioadsorbant</dc:title>
  <dc:creator>AzComputer</dc:creator>
  <cp:lastModifiedBy>Meriem Kajeiou</cp:lastModifiedBy>
  <cp:revision>313</cp:revision>
  <dcterms:created xsi:type="dcterms:W3CDTF">2018-06-18T19:30:03Z</dcterms:created>
  <dcterms:modified xsi:type="dcterms:W3CDTF">2018-11-23T15:38:06Z</dcterms:modified>
</cp:coreProperties>
</file>