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EF61-9EBD-440A-81DF-A6F6E9EAC949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E319-4B85-4771-9A64-E8998AF2A8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76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527D-FCCB-4923-A55E-FD6BF3522A30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C97F5-A84B-4511-8989-CB6F939A9E6D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20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F7C-41C0-4144-9514-FF503565BC5E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0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CE26-4684-407F-8976-9D6FAA77F113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37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06B4-7F1B-4675-9BCD-C67A07BFFABC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98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4B6-39DA-4BAA-B85A-F8E3FB1B85D0}" type="datetime1">
              <a:rPr lang="fr-FR" smtClean="0"/>
              <a:t>08/11/2018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83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4A3DF-3375-4DB4-95D6-62C0D2FC8A76}" type="datetime1">
              <a:rPr lang="fr-FR" smtClean="0"/>
              <a:t>08/11/2018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2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C768-5AA6-4A52-B1D8-47A2BBFCBAB2}" type="datetime1">
              <a:rPr lang="fr-FR" smtClean="0"/>
              <a:t>08/11/2018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68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CF60-7D6E-45E2-9B89-25CC41C9EA72}" type="datetime1">
              <a:rPr lang="fr-FR" smtClean="0"/>
              <a:t>08/11/2018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96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4BD1-2424-406A-872F-3CAB9D58F285}" type="datetime1">
              <a:rPr lang="fr-FR" smtClean="0"/>
              <a:t>08/11/2018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49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3884E-310E-44F8-B8E0-BCB2B67A003E}" type="datetime1">
              <a:rPr lang="fr-FR" smtClean="0"/>
              <a:t>08/11/2018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3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EF14-9E18-4D52-B815-B8DC62E0FBDD}" type="datetime1">
              <a:rPr lang="fr-FR" smtClean="0"/>
              <a:t>08/11/2018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F8F62-82BE-4AF3-A243-44CC3B37B4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08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46" y="2224584"/>
            <a:ext cx="9144000" cy="1686309"/>
          </a:xfrm>
        </p:spPr>
        <p:txBody>
          <a:bodyPr>
            <a:noAutofit/>
          </a:bodyPr>
          <a:lstStyle/>
          <a:p>
            <a:r>
              <a:rPr lang="fr-FR" sz="3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Expérimentale sur Colonnes de Parkings Perméables Végétalises pour une Maîtrise </a:t>
            </a:r>
            <a:r>
              <a:rPr lang="fr-FR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Polluants à </a:t>
            </a:r>
            <a:r>
              <a:rPr lang="fr-FR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Source</a:t>
            </a:r>
            <a:endParaRPr lang="fr-FR" sz="3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71946" y="4344333"/>
            <a:ext cx="6858000" cy="1655762"/>
          </a:xfrm>
        </p:spPr>
        <p:txBody>
          <a:bodyPr>
            <a:normAutofit/>
          </a:bodyPr>
          <a:lstStyle/>
          <a:p>
            <a:r>
              <a:rPr lang="fr-FR" sz="2800" b="1" u="sng" dirty="0"/>
              <a:t>Varnède </a:t>
            </a:r>
            <a:r>
              <a:rPr lang="fr-FR" sz="2800" b="1" u="sng" dirty="0" smtClean="0"/>
              <a:t>Lucie</a:t>
            </a:r>
            <a:r>
              <a:rPr lang="fr-FR" sz="2800" b="1" dirty="0" smtClean="0"/>
              <a:t>, </a:t>
            </a:r>
            <a:r>
              <a:rPr lang="fr-FR" sz="2800" b="1" dirty="0"/>
              <a:t>Ramier </a:t>
            </a:r>
            <a:r>
              <a:rPr lang="fr-FR" sz="2800" b="1" dirty="0" smtClean="0"/>
              <a:t>David, </a:t>
            </a:r>
            <a:r>
              <a:rPr lang="fr-FR" sz="2800" b="1" dirty="0"/>
              <a:t>Georgel </a:t>
            </a:r>
            <a:r>
              <a:rPr lang="fr-FR" sz="2800" b="1" dirty="0" smtClean="0"/>
              <a:t>Pierre, </a:t>
            </a:r>
            <a:r>
              <a:rPr lang="fr-FR" sz="2800" b="1" dirty="0"/>
              <a:t>Gromaire </a:t>
            </a:r>
            <a:r>
              <a:rPr lang="fr-FR" sz="2800" b="1" dirty="0" smtClean="0"/>
              <a:t>Marie-Christine</a:t>
            </a:r>
            <a:endParaRPr lang="fr-FR" sz="28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0" y="5530728"/>
            <a:ext cx="1972022" cy="9860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66" y="5530729"/>
            <a:ext cx="1810121" cy="10145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62" y="5707002"/>
            <a:ext cx="2498646" cy="7991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849" y="5530729"/>
            <a:ext cx="2141099" cy="11384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1031"/>
          <a:stretch/>
        </p:blipFill>
        <p:spPr>
          <a:xfrm>
            <a:off x="0" y="0"/>
            <a:ext cx="9172946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497684" cy="365684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10</a:t>
            </a:fld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664119" y="5151638"/>
            <a:ext cx="8308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Signature de la structure en acier inoxydable des colonnes pour 9 éléments :  </a:t>
            </a:r>
            <a:r>
              <a:rPr lang="fr-FR" sz="2200" dirty="0">
                <a:solidFill>
                  <a:srgbClr val="002060"/>
                </a:solidFill>
              </a:rPr>
              <a:t>Al, Cd, Cr, Fe, Mn, Ni, Pb, Ti et Zn</a:t>
            </a: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58838" y="489086"/>
            <a:ext cx="7919402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des eaux des colonnes – Premiers résultats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88" y="1306391"/>
            <a:ext cx="5715824" cy="37346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7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513726" cy="486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11</a:t>
            </a:fld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400863" y="4771009"/>
            <a:ext cx="8605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Emission de 12 éléments : </a:t>
            </a:r>
            <a:r>
              <a:rPr lang="fr-FR" sz="2200" dirty="0">
                <a:solidFill>
                  <a:srgbClr val="002060"/>
                </a:solidFill>
              </a:rPr>
              <a:t>As, Ba, Ca, Co, Cu, K, Mg, Mo, Na, P, Sr et </a:t>
            </a:r>
            <a:r>
              <a:rPr lang="fr-FR" sz="2200" dirty="0" smtClean="0">
                <a:solidFill>
                  <a:srgbClr val="002060"/>
                </a:solidFill>
              </a:rPr>
              <a:t>V </a:t>
            </a: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par les substrats ou les graves drainantes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Valeurs dans la zone basse de ce qui est trouvé dans la littérature : </a:t>
            </a:r>
          </a:p>
          <a:p>
            <a:pPr marL="355600">
              <a:buClr>
                <a:schemeClr val="accent2"/>
              </a:buClr>
              <a:tabLst>
                <a:tab pos="355600" algn="l"/>
              </a:tabLst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Ex cuivre : Gromaire </a:t>
            </a:r>
            <a:r>
              <a:rPr lang="fr-FR" altLang="fr-FR" sz="22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et al.</a:t>
            </a: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 2013: 6 – 80 µg/l, colonnes : 11 – 23 µg/l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58838" y="489086"/>
            <a:ext cx="7919402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des eaux des colonnes – Premiers résultats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58838" y="6372000"/>
            <a:ext cx="814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smtClean="0"/>
              <a:t>Gromaire M-C., </a:t>
            </a:r>
            <a:r>
              <a:rPr lang="fr-FR" sz="1200" dirty="0" err="1" smtClean="0"/>
              <a:t>Veiga</a:t>
            </a:r>
            <a:r>
              <a:rPr lang="fr-FR" sz="1200" dirty="0" smtClean="0"/>
              <a:t> L., Grimaldi M., Aires N. (2013). Outils de bonne gestion des eaux de ruissellement en zones urbaines. </a:t>
            </a:r>
            <a:r>
              <a:rPr lang="fr-FR" sz="1200" i="1" dirty="0" smtClean="0"/>
              <a:t>Agence de l’Eau Seine-Normandie. </a:t>
            </a:r>
            <a:r>
              <a:rPr lang="fr-FR" sz="1200" dirty="0" smtClean="0"/>
              <a:t>63p. 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82" y="1281470"/>
            <a:ext cx="5215236" cy="3403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0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7919402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et perspectives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513726" cy="301516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12</a:t>
            </a:fld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468001" y="1689881"/>
            <a:ext cx="83102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Taux d’abattements des pluies : </a:t>
            </a:r>
          </a:p>
          <a:p>
            <a:pPr marL="695325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Abattement important des pluies par les colonnes (&gt; 80 %)</a:t>
            </a:r>
          </a:p>
          <a:p>
            <a:pPr marL="695325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Qualité des eaux rejetées :</a:t>
            </a:r>
          </a:p>
          <a:p>
            <a:pPr marL="695325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altLang="fr-FR" sz="2200" dirty="0">
                <a:solidFill>
                  <a:srgbClr val="002060"/>
                </a:solidFill>
                <a:cs typeface="Arial" panose="020B0604020202020204" pitchFamily="34" charset="0"/>
              </a:rPr>
              <a:t>E</a:t>
            </a: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mission de 12 éléments par les substrats ou les graves -&gt; analyses des substrat prévues</a:t>
            </a:r>
          </a:p>
          <a:p>
            <a:pPr marL="695325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52425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Pas de comportement différent entre les colonnes (quantité et qualité)</a:t>
            </a:r>
            <a:endParaRPr lang="fr-FR" altLang="fr-FR" sz="2200" dirty="0">
              <a:solidFill>
                <a:srgbClr val="00206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22313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Continuer le suivi </a:t>
            </a:r>
          </a:p>
          <a:p>
            <a:pPr marL="379413">
              <a:buClr>
                <a:schemeClr val="accent2"/>
              </a:buClr>
            </a:pPr>
            <a:endParaRPr lang="fr-FR" altLang="fr-FR" sz="2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52425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Analyser </a:t>
            </a:r>
            <a:r>
              <a:rPr lang="fr-FR" altLang="fr-FR" sz="2200" smtClean="0">
                <a:solidFill>
                  <a:srgbClr val="002060"/>
                </a:solidFill>
                <a:cs typeface="Arial" panose="020B0604020202020204" pitchFamily="34" charset="0"/>
              </a:rPr>
              <a:t>les substrats</a:t>
            </a: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722313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52425" indent="-342900">
              <a:buClr>
                <a:schemeClr val="accent2"/>
              </a:buClr>
              <a:buFont typeface="Wingdings" panose="05000000000000000000" pitchFamily="2" charset="2"/>
              <a:buChar char="à"/>
            </a:pP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</p:spTree>
    <p:extLst>
      <p:ext uri="{BB962C8B-B14F-4D97-AF65-F5344CB8AC3E}">
        <p14:creationId xmlns:p14="http://schemas.microsoft.com/office/powerpoint/2010/main" val="7042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5999" y="1422949"/>
            <a:ext cx="6255221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200" b="1" dirty="0" smtClean="0">
                <a:solidFill>
                  <a:srgbClr val="002060"/>
                </a:solidFill>
              </a:rPr>
              <a:t>Projet Roulépur : </a:t>
            </a:r>
            <a:r>
              <a:rPr lang="fr-FR" sz="2200" dirty="0" smtClean="0">
                <a:solidFill>
                  <a:srgbClr val="002060"/>
                </a:solidFill>
              </a:rPr>
              <a:t>Évaluation de solutions de maîtrise des micropolluants à la source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6426200" cy="541338"/>
          </a:xfrm>
        </p:spPr>
        <p:txBody>
          <a:bodyPr>
            <a:normAutofit fontScale="90000"/>
          </a:bodyPr>
          <a:lstStyle/>
          <a:p>
            <a:r>
              <a:rPr lang="fr-FR" altLang="fr-F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objectifs</a:t>
            </a:r>
            <a:endParaRPr lang="fr-FR" altLang="fr-F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5125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2</a:t>
            </a:fld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305999" y="2158484"/>
            <a:ext cx="6137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2"/>
              </a:buClr>
              <a:buFont typeface="Century Gothic" panose="020B0502020202020204" pitchFamily="34" charset="0"/>
              <a:buChar char="→"/>
            </a:pPr>
            <a:r>
              <a:rPr lang="fr-FR" sz="2200" dirty="0" smtClean="0">
                <a:solidFill>
                  <a:srgbClr val="002060"/>
                </a:solidFill>
              </a:rPr>
              <a:t>Une des solutions : les parkings perméables végétalisés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757" y="1394761"/>
            <a:ext cx="1816940" cy="966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81" y="2525979"/>
            <a:ext cx="2127594" cy="14196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5999" y="3026490"/>
            <a:ext cx="6255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dirty="0" smtClean="0">
                <a:solidFill>
                  <a:srgbClr val="002060"/>
                </a:solidFill>
              </a:rPr>
              <a:t>Systèmes avec revêtements perméables : efficaces pour l’abattement des flux d’eau et de certains polluants (Bean, 2005, Brattebo </a:t>
            </a:r>
            <a:r>
              <a:rPr lang="fr-FR" sz="2200" i="1" dirty="0" smtClean="0">
                <a:solidFill>
                  <a:srgbClr val="002060"/>
                </a:solidFill>
              </a:rPr>
              <a:t>et al.</a:t>
            </a:r>
            <a:r>
              <a:rPr lang="fr-FR" sz="2200" dirty="0" smtClean="0">
                <a:solidFill>
                  <a:srgbClr val="002060"/>
                </a:solidFill>
              </a:rPr>
              <a:t>, 2003)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6912" y="4272887"/>
            <a:ext cx="8550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b="1" dirty="0" smtClean="0">
                <a:solidFill>
                  <a:srgbClr val="002060"/>
                </a:solidFill>
              </a:rPr>
              <a:t>MAIS</a:t>
            </a:r>
            <a:r>
              <a:rPr lang="fr-FR" sz="2200" dirty="0">
                <a:solidFill>
                  <a:srgbClr val="002060"/>
                </a:solidFill>
              </a:rPr>
              <a:t> </a:t>
            </a:r>
            <a:r>
              <a:rPr lang="fr-FR" sz="2200" dirty="0" smtClean="0">
                <a:solidFill>
                  <a:srgbClr val="002060"/>
                </a:solidFill>
              </a:rPr>
              <a:t>revêtements perméables</a:t>
            </a:r>
            <a:r>
              <a:rPr lang="fr-FR" sz="2200" b="1" dirty="0" smtClean="0">
                <a:solidFill>
                  <a:srgbClr val="002060"/>
                </a:solidFill>
              </a:rPr>
              <a:t> végétalisés</a:t>
            </a:r>
            <a:r>
              <a:rPr lang="fr-FR" sz="2200" dirty="0" smtClean="0">
                <a:solidFill>
                  <a:srgbClr val="002060"/>
                </a:solidFill>
              </a:rPr>
              <a:t> </a:t>
            </a:r>
            <a:r>
              <a:rPr lang="fr-FR" sz="2200" u="sng" dirty="0" smtClean="0">
                <a:solidFill>
                  <a:srgbClr val="002060"/>
                </a:solidFill>
              </a:rPr>
              <a:t>négligés</a:t>
            </a:r>
            <a:r>
              <a:rPr lang="fr-FR" sz="2200" dirty="0" smtClean="0">
                <a:solidFill>
                  <a:srgbClr val="002060"/>
                </a:solidFill>
              </a:rPr>
              <a:t> dans la littérature </a:t>
            </a:r>
            <a:r>
              <a:rPr lang="fr-FR" sz="2200" b="1" dirty="0" smtClean="0">
                <a:solidFill>
                  <a:srgbClr val="002060"/>
                </a:solidFill>
              </a:rPr>
              <a:t>alors que </a:t>
            </a:r>
            <a:r>
              <a:rPr lang="fr-FR" sz="2200" dirty="0" smtClean="0">
                <a:solidFill>
                  <a:srgbClr val="002060"/>
                </a:solidFill>
              </a:rPr>
              <a:t>la végétation nécessite dans certains cas des substrats </a:t>
            </a:r>
          </a:p>
          <a:p>
            <a:pPr marL="722313" indent="-369888" algn="just">
              <a:buClr>
                <a:schemeClr val="accent2"/>
              </a:buClr>
            </a:pPr>
            <a:r>
              <a:rPr lang="fr-FR" sz="2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Comportement différent vis-à-vis de la rétention d’eau et des polluants</a:t>
            </a:r>
            <a:endParaRPr lang="fr-FR" sz="2200" dirty="0" smtClean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8162" y="6005058"/>
            <a:ext cx="8449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Bean </a:t>
            </a:r>
            <a:r>
              <a:rPr lang="en-US" sz="1200" dirty="0"/>
              <a:t>E.Z</a:t>
            </a:r>
            <a:r>
              <a:rPr lang="en-US" sz="1200" dirty="0" smtClean="0"/>
              <a:t>. (2005). A Field Study to Evaluate Permeable Pavement Surface Infiltration Rates, Runoff Quantity, Runoff Quality, and Exfiltrate Quality. Master </a:t>
            </a:r>
            <a:r>
              <a:rPr lang="en-US" sz="1200" dirty="0"/>
              <a:t>of Science </a:t>
            </a:r>
            <a:r>
              <a:rPr lang="en-US" sz="1200" dirty="0" smtClean="0"/>
              <a:t>thesis. </a:t>
            </a:r>
            <a:r>
              <a:rPr lang="en-US" sz="1200" dirty="0"/>
              <a:t>North Carolina State University, Raleigh, North Carolina</a:t>
            </a:r>
            <a:r>
              <a:rPr lang="en-US" sz="1200" dirty="0" smtClean="0"/>
              <a:t>.</a:t>
            </a:r>
          </a:p>
          <a:p>
            <a:pPr algn="just"/>
            <a:r>
              <a:rPr lang="en-US" sz="1200" dirty="0" smtClean="0"/>
              <a:t>Brattebo </a:t>
            </a:r>
            <a:r>
              <a:rPr lang="en-US" sz="1200" dirty="0"/>
              <a:t>B.O., Booth, </a:t>
            </a:r>
            <a:r>
              <a:rPr lang="en-US" sz="1200" dirty="0" smtClean="0"/>
              <a:t>D.B. (2003). </a:t>
            </a:r>
            <a:r>
              <a:rPr lang="en-US" sz="1200" dirty="0"/>
              <a:t>Long-term stormwater quantity and quality performance of permeable pavement systems. </a:t>
            </a:r>
            <a:r>
              <a:rPr lang="en-US" sz="1200" i="1" dirty="0"/>
              <a:t>Water Research 37</a:t>
            </a:r>
            <a:r>
              <a:rPr lang="en-US" sz="1200" dirty="0"/>
              <a:t>, 4369–4376.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616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6426200" cy="541338"/>
          </a:xfrm>
        </p:spPr>
        <p:txBody>
          <a:bodyPr>
            <a:normAutofit fontScale="90000"/>
          </a:bodyPr>
          <a:lstStyle/>
          <a:p>
            <a:r>
              <a:rPr lang="fr-FR" altLang="fr-F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objectifs</a:t>
            </a:r>
            <a:endParaRPr lang="fr-FR" altLang="fr-F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5125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3</a:t>
            </a:fld>
            <a:endParaRPr lang="fr-F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7387" y="4689094"/>
            <a:ext cx="8689226" cy="144655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200" b="1" dirty="0" smtClean="0">
                <a:solidFill>
                  <a:srgbClr val="002060"/>
                </a:solidFill>
              </a:rPr>
              <a:t>Objectifs des essais sur colonnes </a:t>
            </a:r>
            <a:r>
              <a:rPr lang="en-US" sz="2200" b="1" dirty="0" smtClean="0">
                <a:solidFill>
                  <a:srgbClr val="002060"/>
                </a:solidFill>
              </a:rPr>
              <a:t>:</a:t>
            </a:r>
          </a:p>
          <a:p>
            <a:pPr marL="55880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fr-FR" sz="2200" dirty="0" smtClean="0">
                <a:solidFill>
                  <a:srgbClr val="002060"/>
                </a:solidFill>
              </a:rPr>
              <a:t>Evaluer les performances de rétention des polluants des solutions testées</a:t>
            </a:r>
          </a:p>
          <a:p>
            <a:pPr marL="55880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fr-FR" sz="2200" dirty="0" smtClean="0">
                <a:solidFill>
                  <a:srgbClr val="002060"/>
                </a:solidFill>
              </a:rPr>
              <a:t>Evaluer les performances de rétention d’eau des solutions testées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815" y="1651972"/>
            <a:ext cx="87754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</a:rPr>
              <a:t>Un des objectifs de Roulépur : développer des systèmes innovants</a:t>
            </a:r>
          </a:p>
          <a:p>
            <a:pPr marL="695325" indent="-342900" algn="just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sz="2200" dirty="0" smtClean="0">
                <a:solidFill>
                  <a:srgbClr val="002060"/>
                </a:solidFill>
              </a:rPr>
              <a:t>Développement de différentes solutions de parkings perméables végétalisés en colonnes</a:t>
            </a:r>
          </a:p>
          <a:p>
            <a:pPr marL="695325" indent="-342900" algn="just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sz="2200" dirty="0" smtClean="0">
                <a:solidFill>
                  <a:srgbClr val="002060"/>
                </a:solidFill>
              </a:rPr>
              <a:t>Amélioration </a:t>
            </a:r>
            <a:r>
              <a:rPr lang="fr-FR" sz="2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recherche dans la littérature sur les matériaux adsorbants</a:t>
            </a:r>
          </a:p>
          <a:p>
            <a:pPr marL="695325" indent="-342900" algn="just">
              <a:buClr>
                <a:schemeClr val="accent2"/>
              </a:buClr>
              <a:buFont typeface="Wingdings" panose="05000000000000000000" pitchFamily="2" charset="2"/>
              <a:buChar char="à"/>
            </a:pPr>
            <a:r>
              <a:rPr lang="fr-FR" sz="2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Choix porté sur un enrichissement en compost (</a:t>
            </a:r>
            <a:r>
              <a:rPr lang="fr-FR" sz="2200" dirty="0" err="1" smtClean="0">
                <a:solidFill>
                  <a:srgbClr val="002060"/>
                </a:solidFill>
              </a:rPr>
              <a:t>Paus</a:t>
            </a:r>
            <a:r>
              <a:rPr lang="fr-FR" sz="2200" dirty="0" smtClean="0">
                <a:solidFill>
                  <a:srgbClr val="002060"/>
                </a:solidFill>
              </a:rPr>
              <a:t> </a:t>
            </a:r>
            <a:r>
              <a:rPr lang="fr-FR" sz="2200" i="1" dirty="0">
                <a:solidFill>
                  <a:srgbClr val="002060"/>
                </a:solidFill>
              </a:rPr>
              <a:t>et al.</a:t>
            </a:r>
            <a:r>
              <a:rPr lang="fr-FR" sz="2200" dirty="0">
                <a:solidFill>
                  <a:srgbClr val="002060"/>
                </a:solidFill>
              </a:rPr>
              <a:t>, </a:t>
            </a:r>
            <a:r>
              <a:rPr lang="fr-FR" sz="2200" dirty="0" smtClean="0">
                <a:solidFill>
                  <a:srgbClr val="002060"/>
                </a:solidFill>
              </a:rPr>
              <a:t>(2014), </a:t>
            </a:r>
            <a:r>
              <a:rPr lang="fr-FR" sz="2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adsorption des métaux et de certains polluants organiques) et sur l’ajout d’une natte à rétention d’eau (fibres synthétiques recyclées)</a:t>
            </a:r>
            <a:endParaRPr lang="fr-FR" sz="2200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31451" y="6371999"/>
            <a:ext cx="828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Paus </a:t>
            </a:r>
            <a:r>
              <a:rPr lang="en-US" sz="1200" dirty="0"/>
              <a:t>K.H., </a:t>
            </a:r>
            <a:r>
              <a:rPr lang="en-US" sz="1200" dirty="0" smtClean="0"/>
              <a:t>Morgan </a:t>
            </a:r>
            <a:r>
              <a:rPr lang="en-US" sz="1200" dirty="0"/>
              <a:t>J., </a:t>
            </a:r>
            <a:r>
              <a:rPr lang="en-US" sz="1200" dirty="0" smtClean="0"/>
              <a:t>Gulliver </a:t>
            </a:r>
            <a:r>
              <a:rPr lang="en-US" sz="1200" dirty="0"/>
              <a:t>J.S., </a:t>
            </a:r>
            <a:r>
              <a:rPr lang="en-US" sz="1200" dirty="0" err="1" smtClean="0"/>
              <a:t>Hozalski</a:t>
            </a:r>
            <a:r>
              <a:rPr lang="en-US" sz="1200" dirty="0" smtClean="0"/>
              <a:t> R.M. (2014). </a:t>
            </a:r>
            <a:r>
              <a:rPr lang="en-US" sz="1200" dirty="0"/>
              <a:t>Effects of </a:t>
            </a:r>
            <a:r>
              <a:rPr lang="en-US" sz="1200" dirty="0" err="1"/>
              <a:t>Bioretention</a:t>
            </a:r>
            <a:r>
              <a:rPr lang="en-US" sz="1200" dirty="0"/>
              <a:t> Media Compost Volume Fraction on Toxic Metals Removal, Hydraulic Conductivity, and Phosphorous Release. </a:t>
            </a:r>
            <a:r>
              <a:rPr lang="en-US" sz="1200" i="1" dirty="0"/>
              <a:t>Journal of Environmental Engineering </a:t>
            </a:r>
            <a:r>
              <a:rPr lang="en-US" sz="1200" dirty="0"/>
              <a:t>140, 04014033.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2431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6426200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des colonnes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4</a:t>
            </a:fld>
            <a:endParaRPr lang="fr-FR" sz="1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274"/>
          <a:stretch/>
        </p:blipFill>
        <p:spPr>
          <a:xfrm>
            <a:off x="144000" y="1490947"/>
            <a:ext cx="6280242" cy="28871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6000" y="4908159"/>
            <a:ext cx="8605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400" dirty="0" smtClean="0">
                <a:solidFill>
                  <a:srgbClr val="002060"/>
                </a:solidFill>
              </a:rPr>
              <a:t>Série a</a:t>
            </a:r>
            <a:r>
              <a:rPr lang="fr-FR" sz="2400" dirty="0">
                <a:solidFill>
                  <a:srgbClr val="002060"/>
                </a:solidFill>
              </a:rPr>
              <a:t> : suivi hydrologique et colonnes </a:t>
            </a:r>
            <a:r>
              <a:rPr lang="fr-FR" sz="2400" dirty="0" smtClean="0">
                <a:solidFill>
                  <a:srgbClr val="002060"/>
                </a:solidFill>
              </a:rPr>
              <a:t>non polluées</a:t>
            </a:r>
            <a:endParaRPr lang="fr-FR" sz="2400" dirty="0">
              <a:solidFill>
                <a:srgbClr val="002060"/>
              </a:solidFill>
            </a:endParaRPr>
          </a:p>
          <a:p>
            <a:pPr marL="342900" lvl="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400" dirty="0" smtClean="0">
                <a:solidFill>
                  <a:srgbClr val="002060"/>
                </a:solidFill>
              </a:rPr>
              <a:t>Série b : </a:t>
            </a:r>
            <a:r>
              <a:rPr lang="fr-FR" sz="2400" dirty="0">
                <a:solidFill>
                  <a:srgbClr val="002060"/>
                </a:solidFill>
              </a:rPr>
              <a:t>suivi hydrologique et colonnes </a:t>
            </a:r>
            <a:r>
              <a:rPr lang="fr-FR" sz="2400" dirty="0" smtClean="0">
                <a:solidFill>
                  <a:srgbClr val="002060"/>
                </a:solidFill>
              </a:rPr>
              <a:t>polluées</a:t>
            </a:r>
          </a:p>
          <a:p>
            <a:pPr marL="342900" lvl="0" indent="-34290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400" dirty="0" smtClean="0">
                <a:solidFill>
                  <a:srgbClr val="002060"/>
                </a:solidFill>
              </a:rPr>
              <a:t>Colonne Cblanc : suivi hydrologique et bruit de fond de la colonne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10" name="Accolade fermante 9"/>
          <p:cNvSpPr/>
          <p:nvPr/>
        </p:nvSpPr>
        <p:spPr>
          <a:xfrm rot="5400000">
            <a:off x="2895333" y="1248460"/>
            <a:ext cx="462996" cy="6108326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929833" y="4550566"/>
            <a:ext cx="583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</a:rPr>
              <a:t>X 2</a:t>
            </a:r>
            <a:endParaRPr lang="fr-FR" sz="2200" dirty="0">
              <a:solidFill>
                <a:srgbClr val="002060"/>
              </a:solidFill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4AEBA7C-AB10-0842-B96F-2353B2B82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360064"/>
              </p:ext>
            </p:extLst>
          </p:nvPr>
        </p:nvGraphicFramePr>
        <p:xfrm>
          <a:off x="6495574" y="1449689"/>
          <a:ext cx="2648426" cy="283014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20378">
                  <a:extLst>
                    <a:ext uri="{9D8B030D-6E8A-4147-A177-3AD203B41FA5}">
                      <a16:colId xmlns:a16="http://schemas.microsoft.com/office/drawing/2014/main" val="4121541175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422665624"/>
                    </a:ext>
                  </a:extLst>
                </a:gridCol>
              </a:tblGrid>
              <a:tr h="4770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</a:pPr>
                      <a:endParaRPr lang="fr-F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</a:tabLst>
                        <a:defRPr/>
                      </a:pPr>
                      <a:r>
                        <a:rPr lang="fr-FR" sz="16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Colonnes</a:t>
                      </a:r>
                      <a:endParaRPr lang="fr-FR" sz="16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458005310"/>
                  </a:ext>
                </a:extLst>
              </a:tr>
              <a:tr h="2922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</a:pPr>
                      <a:r>
                        <a:rPr lang="fr-FR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Témoin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C1</a:t>
                      </a:r>
                      <a:endParaRPr lang="fr-FR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970596972"/>
                  </a:ext>
                </a:extLst>
              </a:tr>
              <a:tr h="3435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</a:pPr>
                      <a:r>
                        <a:rPr lang="fr-FR" sz="1600" dirty="0" smtClean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</a:rPr>
                        <a:t>Enrichie</a:t>
                      </a:r>
                      <a:r>
                        <a:rPr lang="fr-FR" sz="1600" baseline="0" dirty="0" smtClean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</a:rPr>
                        <a:t> en matière organique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C2</a:t>
                      </a:r>
                      <a:endParaRPr lang="fr-FR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597870992"/>
                  </a:ext>
                </a:extLst>
              </a:tr>
              <a:tr h="4770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  <a:defRPr/>
                      </a:pPr>
                      <a:r>
                        <a:rPr lang="fr-FR" sz="16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</a:t>
                      </a:r>
                      <a:r>
                        <a:rPr lang="fr-FR" sz="1600" dirty="0" smtClean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</a:rPr>
                        <a:t>Enrichie</a:t>
                      </a:r>
                      <a:r>
                        <a:rPr lang="fr-FR" sz="1600" baseline="0" dirty="0" smtClean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</a:rPr>
                        <a:t> en matière organique</a:t>
                      </a:r>
                      <a:endParaRPr lang="fr-FR" sz="16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</a:pPr>
                      <a:r>
                        <a:rPr lang="fr-FR" sz="16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+ natte à rétention d’eau WSM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</a:tabLst>
                      </a:pPr>
                      <a:r>
                        <a:rPr lang="fr-FR" sz="1600" dirty="0" smtClean="0">
                          <a:solidFill>
                            <a:srgbClr val="00206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</a:rPr>
                        <a:t>C3</a:t>
                      </a:r>
                      <a:endParaRPr lang="fr-FR" sz="1600" dirty="0">
                        <a:solidFill>
                          <a:srgbClr val="00206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81075448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</p:spTree>
    <p:extLst>
      <p:ext uri="{BB962C8B-B14F-4D97-AF65-F5344CB8AC3E}">
        <p14:creationId xmlns:p14="http://schemas.microsoft.com/office/powerpoint/2010/main" val="30322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6426200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des colonnes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5</a:t>
            </a:fld>
            <a:endParaRPr lang="fr-FR" sz="1800" dirty="0"/>
          </a:p>
        </p:txBody>
      </p:sp>
      <p:sp>
        <p:nvSpPr>
          <p:cNvPr id="10" name="Accolade fermante 9"/>
          <p:cNvSpPr/>
          <p:nvPr/>
        </p:nvSpPr>
        <p:spPr>
          <a:xfrm rot="5400000">
            <a:off x="2895333" y="1180480"/>
            <a:ext cx="462996" cy="6108326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929833" y="4550566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X 2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21F595-1E5C-D741-A719-0C8511CA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450"/>
            <a:ext cx="9154757" cy="5149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668" y="2776201"/>
            <a:ext cx="1899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Série b - polluée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2212687"/>
            <a:ext cx="2404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Série a – non polluée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42496" y="3777009"/>
            <a:ext cx="10832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Cblanc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30728" y="1336174"/>
            <a:ext cx="15067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Pluviomètre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126831" y="5456378"/>
            <a:ext cx="45837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Flacons récupérateur des échantillons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40811" y="1923754"/>
            <a:ext cx="639421" cy="411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C1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82589" y="1922406"/>
            <a:ext cx="639421" cy="411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C2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24367" y="1923488"/>
            <a:ext cx="639421" cy="411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C3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</p:spTree>
    <p:extLst>
      <p:ext uri="{BB962C8B-B14F-4D97-AF65-F5344CB8AC3E}">
        <p14:creationId xmlns:p14="http://schemas.microsoft.com/office/powerpoint/2010/main" val="6856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555317"/>
            <a:ext cx="6426200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47987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6</a:t>
            </a:fld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35152" y="1328276"/>
            <a:ext cx="410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2"/>
              </a:buClr>
            </a:pPr>
            <a:r>
              <a:rPr lang="fr-FR" sz="2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Collecte des polluants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8454" y="1275427"/>
            <a:ext cx="4145763" cy="4445962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44000" y="1275428"/>
            <a:ext cx="4506253" cy="4445962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2" y="1737093"/>
            <a:ext cx="2306478" cy="15203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74436" y="3294297"/>
            <a:ext cx="451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Surface aspirée : 47,25 m² (4 places)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Masse aspirée (&lt;500 µm) : ≈ 1680 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08454" y="1275427"/>
            <a:ext cx="380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2"/>
              </a:buClr>
            </a:pPr>
            <a:r>
              <a:rPr lang="fr-FR" sz="2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Suivi expérimental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947738" y="1751071"/>
            <a:ext cx="3898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Relevé hebdomadaire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Suivi hydrologique (pesée)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Suivi des polluants 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Réalisation d’échantillons moyens : </a:t>
            </a:r>
          </a:p>
          <a:p>
            <a:pPr marL="742950" lvl="1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Métalloïdes: stabilisés à l’acide nitrique</a:t>
            </a:r>
          </a:p>
          <a:p>
            <a:pPr marL="742950" lvl="1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Polluants organiques: conservation au congélateur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Volumes nécessaires pour les analyses : </a:t>
            </a:r>
          </a:p>
          <a:p>
            <a:pPr marL="742950" lvl="1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Métalloïdes : 500 ml</a:t>
            </a:r>
          </a:p>
          <a:p>
            <a:pPr marL="742950" lvl="1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Polluants organiques (HAP, Alkylphénols, phtalates, Bisphénol A): 2-3 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4000" y="3838806"/>
            <a:ext cx="429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2"/>
              </a:buClr>
            </a:pPr>
            <a:r>
              <a:rPr lang="fr-FR" sz="24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Apport sur les colonnes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74436" y="4152288"/>
            <a:ext cx="4436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Apport hebdomadaire</a:t>
            </a:r>
          </a:p>
          <a:p>
            <a:pPr marL="285750" lvl="0" indent="-285750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fr-FR" dirty="0" smtClean="0">
                <a:solidFill>
                  <a:srgbClr val="002060"/>
                </a:solidFill>
              </a:rPr>
              <a:t>4 g de poussières mélangées à 500 ml d’eau déminéralisée → 0,8 g / colonne (équivalent à littérature </a:t>
            </a:r>
            <a:r>
              <a:rPr lang="fr-FR" dirty="0" err="1" smtClean="0">
                <a:solidFill>
                  <a:srgbClr val="002060"/>
                </a:solidFill>
              </a:rPr>
              <a:t>Charlesworth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i="1" dirty="0" smtClean="0">
                <a:solidFill>
                  <a:srgbClr val="002060"/>
                </a:solidFill>
              </a:rPr>
              <a:t>et al.</a:t>
            </a:r>
            <a:r>
              <a:rPr lang="fr-FR" dirty="0" smtClean="0">
                <a:solidFill>
                  <a:srgbClr val="002060"/>
                </a:solidFill>
              </a:rPr>
              <a:t> (2017), </a:t>
            </a:r>
            <a:r>
              <a:rPr lang="fr-FR" dirty="0" err="1" smtClean="0">
                <a:solidFill>
                  <a:srgbClr val="002060"/>
                </a:solidFill>
              </a:rPr>
              <a:t>Lundy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i="1" dirty="0" smtClean="0">
                <a:solidFill>
                  <a:srgbClr val="002060"/>
                </a:solidFill>
              </a:rPr>
              <a:t>et al.</a:t>
            </a:r>
            <a:r>
              <a:rPr lang="fr-FR" dirty="0" smtClean="0">
                <a:solidFill>
                  <a:srgbClr val="002060"/>
                </a:solidFill>
              </a:rPr>
              <a:t> (2012))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8162" y="6005058"/>
            <a:ext cx="8449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/>
              <a:t>Charlesworth</a:t>
            </a:r>
            <a:r>
              <a:rPr lang="en-US" sz="1200" dirty="0"/>
              <a:t>, S., </a:t>
            </a:r>
            <a:r>
              <a:rPr lang="en-US" sz="1200" dirty="0" err="1"/>
              <a:t>Beddow</a:t>
            </a:r>
            <a:r>
              <a:rPr lang="en-US" sz="1200" dirty="0"/>
              <a:t>, J., </a:t>
            </a:r>
            <a:r>
              <a:rPr lang="en-US" sz="1200" dirty="0" err="1"/>
              <a:t>Nnadi</a:t>
            </a:r>
            <a:r>
              <a:rPr lang="en-US" sz="1200" dirty="0"/>
              <a:t>, E. (2017). The Fate of Pollutants in Porous Asphalt Pavements, Laboratory Experiments to Investigate Their Potential to Impact Environmental Health. </a:t>
            </a:r>
            <a:r>
              <a:rPr lang="en-US" sz="1200" i="1" dirty="0"/>
              <a:t>International Journal of Environmental Research and Public Health</a:t>
            </a:r>
            <a:r>
              <a:rPr lang="en-US" sz="1200" dirty="0"/>
              <a:t>, 14. </a:t>
            </a:r>
            <a:endParaRPr lang="fr-FR" sz="1200" dirty="0"/>
          </a:p>
          <a:p>
            <a:pPr algn="just"/>
            <a:r>
              <a:rPr lang="en-US" sz="1200" dirty="0" smtClean="0"/>
              <a:t>Lundy</a:t>
            </a:r>
            <a:r>
              <a:rPr lang="en-US" sz="1200" dirty="0"/>
              <a:t>, L., Ellis, J.B., </a:t>
            </a:r>
            <a:r>
              <a:rPr lang="en-US" sz="1200" dirty="0" err="1"/>
              <a:t>Revitt</a:t>
            </a:r>
            <a:r>
              <a:rPr lang="en-US" sz="1200" dirty="0"/>
              <a:t>, D.M. (2012). Risk </a:t>
            </a:r>
            <a:r>
              <a:rPr lang="en-US" sz="1200" dirty="0" err="1"/>
              <a:t>prioritisation</a:t>
            </a:r>
            <a:r>
              <a:rPr lang="en-US" sz="1200" dirty="0"/>
              <a:t> of stormwater pollutant sources. </a:t>
            </a:r>
            <a:r>
              <a:rPr lang="en-US" sz="1200" i="1" dirty="0"/>
              <a:t>Water Research, Special Issue on Stormwater in urban areas,</a:t>
            </a:r>
            <a:r>
              <a:rPr lang="en-US" sz="1200" dirty="0"/>
              <a:t> 46, 6589–6600.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32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486227"/>
            <a:ext cx="7919402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hydrologiques – Taux d’abattement de la pluie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7</a:t>
            </a:fld>
            <a:endParaRPr lang="fr-F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06000" y="1968012"/>
                <a:ext cx="8605988" cy="4356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r>
                  <a:rPr lang="fr-FR" alt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Période d’étude : 16 Mai au 17 Octobre 2018</a:t>
                </a:r>
              </a:p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endParaRPr lang="fr-FR" altLang="fr-FR" sz="2200" dirty="0" smtClean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r>
                  <a:rPr lang="fr-FR" alt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Pas </a:t>
                </a:r>
                <a:r>
                  <a:rPr lang="fr-FR" alt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de ruissellement de surface → volume entrant = volume </a:t>
                </a:r>
                <a:r>
                  <a:rPr lang="fr-FR" alt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pluie</a:t>
                </a:r>
              </a:p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endParaRPr lang="fr-FR" altLang="fr-FR" sz="22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r>
                  <a:rPr lang="fr-FR" alt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Taux d’abattement (%)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altLang="fr-FR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sz="2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1 − </m:t>
                        </m:r>
                        <m:f>
                          <m:fPr>
                            <m:ctrlPr>
                              <a:rPr lang="fr-FR" altLang="fr-FR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volume</m:t>
                            </m:r>
                            <m: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sortant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volume</m:t>
                            </m:r>
                            <m: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de</m:t>
                            </m:r>
                            <m: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altLang="fr-FR" sz="22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pluie</m:t>
                            </m:r>
                          </m:den>
                        </m:f>
                      </m:e>
                    </m:d>
                    <m:r>
                      <a:rPr lang="fr-FR" altLang="fr-FR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×100</m:t>
                    </m:r>
                  </m:oMath>
                </a14:m>
                <a:endParaRPr lang="fr-FR" sz="2200" dirty="0" smtClean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endParaRPr lang="fr-FR" sz="22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marL="342900" lvl="0" indent="-342900">
                  <a:buClr>
                    <a:schemeClr val="accent2"/>
                  </a:buClr>
                  <a:buFont typeface="Wingdings" panose="05000000000000000000" pitchFamily="2" charset="2"/>
                  <a:buChar char="v"/>
                </a:pPr>
                <a:r>
                  <a:rPr 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Taux d’abattement calculé à partir de 2 entrées différentes</a:t>
                </a:r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:</a:t>
                </a:r>
              </a:p>
              <a:p>
                <a:pPr marL="800100" lvl="1" indent="-342900" algn="just">
                  <a:buFontTx/>
                  <a:buChar char="-"/>
                </a:pPr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Pluviomètre </a:t>
                </a:r>
                <a:r>
                  <a:rPr 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sur toiture végétalisée au Cerema à Trappes puis nouveau pluviomètre installé à côté des colonnes: 104 mm </a:t>
                </a:r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mesuré</a:t>
                </a:r>
              </a:p>
              <a:p>
                <a:pPr marL="800100" lvl="1" indent="-342900" algn="just">
                  <a:buFontTx/>
                  <a:buChar char="-"/>
                </a:pPr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Colonne </a:t>
                </a:r>
                <a:r>
                  <a:rPr 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Cblanc : 81 mm mesuré </a:t>
                </a:r>
                <a:endParaRPr lang="fr-FR" sz="2200" dirty="0" smtClean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lvl="1" algn="just"/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→ </a:t>
                </a:r>
                <a:r>
                  <a:rPr lang="fr-FR" sz="2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Effet de </a:t>
                </a:r>
                <a:r>
                  <a:rPr lang="fr-FR" sz="2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bort ? Hétérogénéité spatiale pendant les orages ?</a:t>
                </a:r>
                <a:endParaRPr lang="fr-FR" sz="22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lvl="1" algn="just"/>
                <a:endParaRPr lang="fr-FR" sz="2200" dirty="0" smtClean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" y="1968012"/>
                <a:ext cx="8605988" cy="4356193"/>
              </a:xfrm>
              <a:prstGeom prst="rect">
                <a:avLst/>
              </a:prstGeom>
              <a:blipFill>
                <a:blip r:embed="rId2"/>
                <a:stretch>
                  <a:fillRect l="-779" t="-980" r="-9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</p:spTree>
    <p:extLst>
      <p:ext uri="{BB962C8B-B14F-4D97-AF65-F5344CB8AC3E}">
        <p14:creationId xmlns:p14="http://schemas.microsoft.com/office/powerpoint/2010/main" val="25246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8</a:t>
            </a:fld>
            <a:endParaRPr lang="fr-FR" sz="18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3" y="1800665"/>
            <a:ext cx="4525342" cy="27131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83" y="1800665"/>
            <a:ext cx="4520991" cy="27131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68000" y="4833076"/>
            <a:ext cx="8605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Taux d’abattement de la pluie entre 80 et 100%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Résultats sur période estivale et très sèche </a:t>
            </a:r>
            <a:r>
              <a:rPr lang="fr-FR" altLang="fr-FR" sz="2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→</a:t>
            </a: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 optimisation des capacités de rétention des colonnes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altLang="fr-FR" sz="2200" dirty="0" smtClean="0">
                <a:solidFill>
                  <a:srgbClr val="002060"/>
                </a:solidFill>
                <a:cs typeface="Arial" panose="020B0604020202020204" pitchFamily="34" charset="0"/>
              </a:rPr>
              <a:t>Pas de comportement significativement différent entre les colonnes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58838" y="486227"/>
            <a:ext cx="7919402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hydrologiques – Taux d’abattement de la pluie </a:t>
            </a:r>
            <a:endParaRPr lang="fr-FR" altLang="fr-FR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58838" y="489086"/>
            <a:ext cx="7919402" cy="541338"/>
          </a:xfrm>
        </p:spPr>
        <p:txBody>
          <a:bodyPr>
            <a:noAutofit/>
          </a:bodyPr>
          <a:lstStyle/>
          <a:p>
            <a:r>
              <a:rPr lang="fr-FR" alt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des eaux des colonnes – Premiers résultats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44000" y="6372000"/>
            <a:ext cx="324000" cy="360000"/>
          </a:xfrm>
        </p:spPr>
        <p:txBody>
          <a:bodyPr/>
          <a:lstStyle/>
          <a:p>
            <a:fld id="{3CEF8F62-82BE-4AF3-A243-44CC3B37B4C8}" type="slidenum">
              <a:rPr lang="fr-FR" sz="1800" smtClean="0"/>
              <a:t>9</a:t>
            </a:fld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06000" y="1968012"/>
            <a:ext cx="86059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</a:rPr>
              <a:t>1 analyse réalisée depuis le début du suivi </a:t>
            </a:r>
            <a:r>
              <a:rPr lang="fr-FR" sz="2200" dirty="0" smtClean="0">
                <a:solidFill>
                  <a:srgbClr val="002060"/>
                </a:solidFill>
              </a:rPr>
              <a:t>sur 21 éléments : Al, As, Ba, Ca, Cd, Co, Cr, Cu, Fe, K, Mg, Mn, Mo, Na, Ni, P, Pb, Sr, Ti, V, Zn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fr-FR" sz="22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</a:rPr>
              <a:t>1 </a:t>
            </a:r>
            <a:r>
              <a:rPr lang="fr-FR" sz="2200" dirty="0" smtClean="0">
                <a:solidFill>
                  <a:srgbClr val="002060"/>
                </a:solidFill>
              </a:rPr>
              <a:t>échantillon moyen </a:t>
            </a:r>
            <a:r>
              <a:rPr lang="fr-FR" sz="2200" dirty="0">
                <a:solidFill>
                  <a:srgbClr val="002060"/>
                </a:solidFill>
              </a:rPr>
              <a:t>par </a:t>
            </a:r>
            <a:r>
              <a:rPr lang="fr-FR" sz="2200" dirty="0" smtClean="0">
                <a:solidFill>
                  <a:srgbClr val="002060"/>
                </a:solidFill>
              </a:rPr>
              <a:t>colonne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fr-FR" sz="22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</a:rPr>
              <a:t>Échantillons moyens réalisés entre le 16 Mai 2018 et le 4 juillet 2018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fr-FR" altLang="fr-FR" sz="22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20647" y="10261"/>
            <a:ext cx="5236918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8</a:t>
            </a:r>
            <a:r>
              <a:rPr lang="fr-FR" sz="1400" baseline="30000" dirty="0" smtClean="0">
                <a:solidFill>
                  <a:schemeClr val="bg1"/>
                </a:solidFill>
              </a:rPr>
              <a:t>èmes</a:t>
            </a:r>
            <a:r>
              <a:rPr lang="fr-FR" sz="1400" dirty="0" smtClean="0">
                <a:solidFill>
                  <a:schemeClr val="bg1"/>
                </a:solidFill>
              </a:rPr>
              <a:t> Journées Doctorales en Hydrologie Urbaine, 7-9 Nov. 2018, Paris</a:t>
            </a:r>
          </a:p>
        </p:txBody>
      </p:sp>
    </p:spTree>
    <p:extLst>
      <p:ext uri="{BB962C8B-B14F-4D97-AF65-F5344CB8AC3E}">
        <p14:creationId xmlns:p14="http://schemas.microsoft.com/office/powerpoint/2010/main" val="41791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1073</Words>
  <Application>Microsoft Office PowerPoint</Application>
  <PresentationFormat>Affichage à l'écran (4:3)</PresentationFormat>
  <Paragraphs>122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Century Gothic</vt:lpstr>
      <vt:lpstr>Times New Roman</vt:lpstr>
      <vt:lpstr>Wingdings</vt:lpstr>
      <vt:lpstr>Thème Office</vt:lpstr>
      <vt:lpstr>Evaluation Expérimentale sur Colonnes de Parkings Perméables Végétalises pour une Maîtrise des Polluants à la Source</vt:lpstr>
      <vt:lpstr>Contexte et objectifs</vt:lpstr>
      <vt:lpstr>Contexte et objectifs</vt:lpstr>
      <vt:lpstr>Description des colonnes</vt:lpstr>
      <vt:lpstr>Description des colonnes</vt:lpstr>
      <vt:lpstr>Méthodologie</vt:lpstr>
      <vt:lpstr>Performances hydrologiques – Taux d’abattement de la pluie </vt:lpstr>
      <vt:lpstr>Présentation PowerPoint</vt:lpstr>
      <vt:lpstr>Qualité des eaux des colonnes – Premiers résultats</vt:lpstr>
      <vt:lpstr>Qualité des eaux des colonnes – Premiers résultats</vt:lpstr>
      <vt:lpstr>Qualité des eaux des colonnes – Premiers résultats</vt:lpstr>
      <vt:lpstr>Conclusions et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VARNEDE Lucie</dc:creator>
  <cp:lastModifiedBy>VARNEDE Lucie</cp:lastModifiedBy>
  <cp:revision>42</cp:revision>
  <dcterms:created xsi:type="dcterms:W3CDTF">2018-11-06T13:01:13Z</dcterms:created>
  <dcterms:modified xsi:type="dcterms:W3CDTF">2018-11-08T08:26:04Z</dcterms:modified>
</cp:coreProperties>
</file>