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9" r:id="rId4"/>
    <p:sldId id="276" r:id="rId5"/>
    <p:sldId id="261" r:id="rId6"/>
    <p:sldId id="262" r:id="rId7"/>
    <p:sldId id="289" r:id="rId8"/>
    <p:sldId id="286" r:id="rId9"/>
    <p:sldId id="279" r:id="rId10"/>
    <p:sldId id="280" r:id="rId11"/>
    <p:sldId id="288" r:id="rId12"/>
    <p:sldId id="285" r:id="rId13"/>
    <p:sldId id="281" r:id="rId14"/>
    <p:sldId id="282" r:id="rId15"/>
    <p:sldId id="283" r:id="rId16"/>
    <p:sldId id="278" r:id="rId17"/>
    <p:sldId id="272" r:id="rId18"/>
    <p:sldId id="275" r:id="rId19"/>
    <p:sldId id="267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C39"/>
    <a:srgbClr val="1AD439"/>
    <a:srgbClr val="0EF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6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6BFEA-60CF-41FB-A15C-3E55DC929D0B}" type="datetimeFigureOut">
              <a:rPr lang="it-IT" smtClean="0"/>
              <a:t>08/11/2018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F8156-E56E-44F3-88ED-1836179B204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91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76702-E9F8-42D0-9AB1-62FF36F10D5D}" type="datetimeFigureOut">
              <a:rPr lang="it-IT" smtClean="0"/>
              <a:t>08/11/2018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E3D56-7C0B-4233-B84A-2170675FB881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26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8787A19-1681-4923-8A22-0490060DECA1}" type="datetimeFigureOut">
              <a:rPr lang="it-IT" smtClean="0"/>
              <a:t>08/11/2018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C63577-B62A-40EE-8CB1-F8CC827F4134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3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ECD5D9B-531B-4C3A-8052-2D848F8C4E9F}" type="datetimeFigureOut">
              <a:rPr lang="it-IT" smtClean="0"/>
              <a:t>08/11/2018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B414D17-4200-4200-9114-699B904FB83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80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ECD5D9B-531B-4C3A-8052-2D848F8C4E9F}" type="datetimeFigureOut">
              <a:rPr lang="it-IT" smtClean="0"/>
              <a:t>08/11/2018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B414D17-4200-4200-9114-699B904FB83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436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ECD5D9B-531B-4C3A-8052-2D848F8C4E9F}" type="datetimeFigureOut">
              <a:rPr lang="it-IT" smtClean="0"/>
              <a:t>08/11/2018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B414D17-4200-4200-9114-699B904FB83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317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ECD5D9B-531B-4C3A-8052-2D848F8C4E9F}" type="datetimeFigureOut">
              <a:rPr lang="it-IT" smtClean="0"/>
              <a:t>08/11/2018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B414D17-4200-4200-9114-699B904FB83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26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8787A19-1681-4923-8A22-0490060DECA1}" type="datetimeFigureOut">
              <a:rPr lang="it-IT" smtClean="0"/>
              <a:t>08/11/2018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C63577-B62A-40EE-8CB1-F8CC827F4134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49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ECD5D9B-531B-4C3A-8052-2D848F8C4E9F}" type="datetimeFigureOut">
              <a:rPr lang="it-IT" smtClean="0"/>
              <a:t>08/11/2018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B414D17-4200-4200-9114-699B904FB83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27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ECD5D9B-531B-4C3A-8052-2D848F8C4E9F}" type="datetimeFigureOut">
              <a:rPr lang="it-IT" smtClean="0"/>
              <a:t>08/11/2018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B414D17-4200-4200-9114-699B904FB83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00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ECD5D9B-531B-4C3A-8052-2D848F8C4E9F}" type="datetimeFigureOut">
              <a:rPr lang="it-IT" smtClean="0"/>
              <a:t>08/11/2018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B414D17-4200-4200-9114-699B904FB83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69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ECD5D9B-531B-4C3A-8052-2D848F8C4E9F}" type="datetimeFigureOut">
              <a:rPr lang="it-IT" smtClean="0"/>
              <a:t>08/11/2018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B414D17-4200-4200-9114-699B904FB83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92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ECD5D9B-531B-4C3A-8052-2D848F8C4E9F}" type="datetimeFigureOut">
              <a:rPr lang="it-IT" smtClean="0"/>
              <a:t>08/11/2018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B414D17-4200-4200-9114-699B904FB83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31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ECD5D9B-531B-4C3A-8052-2D848F8C4E9F}" type="datetimeFigureOut">
              <a:rPr lang="it-IT" smtClean="0"/>
              <a:t>08/11/2018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B414D17-4200-4200-9114-699B904FB83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18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ECD5D9B-531B-4C3A-8052-2D848F8C4E9F}" type="datetimeFigureOut">
              <a:rPr lang="it-IT" smtClean="0"/>
              <a:t>08/11/2018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B414D17-4200-4200-9114-699B904FB83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13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7" r="74651"/>
          <a:stretch/>
        </p:blipFill>
        <p:spPr>
          <a:xfrm>
            <a:off x="8290125" y="86200"/>
            <a:ext cx="822741" cy="774000"/>
          </a:xfrm>
          <a:prstGeom prst="rect">
            <a:avLst/>
          </a:prstGeom>
        </p:spPr>
      </p:pic>
      <p:sp>
        <p:nvSpPr>
          <p:cNvPr id="7" name="Rettangolo 6"/>
          <p:cNvSpPr/>
          <p:nvPr userDrawn="1"/>
        </p:nvSpPr>
        <p:spPr>
          <a:xfrm rot="10800000">
            <a:off x="-1951" y="5536911"/>
            <a:ext cx="9144000" cy="913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135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335570" y="143662"/>
            <a:ext cx="784412" cy="774000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 noChangeArrowheads="1"/>
          </p:cNvPicPr>
          <p:nvPr userDrawn="1"/>
        </p:nvPicPr>
        <p:blipFill rotWithShape="1">
          <a:blip r:embed="rId6" cstate="print"/>
          <a:srcRect t="10460" b="14416"/>
          <a:stretch/>
        </p:blipFill>
        <p:spPr bwMode="auto">
          <a:xfrm>
            <a:off x="5960512" y="106397"/>
            <a:ext cx="1336853" cy="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 t="-920" r="9749" b="39156"/>
          <a:stretch/>
        </p:blipFill>
        <p:spPr>
          <a:xfrm>
            <a:off x="7840987" y="1003447"/>
            <a:ext cx="678134" cy="7740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t="11381" r="56632" b="14090"/>
          <a:stretch/>
        </p:blipFill>
        <p:spPr>
          <a:xfrm>
            <a:off x="6799202" y="1005571"/>
            <a:ext cx="796243" cy="774000"/>
          </a:xfrm>
          <a:prstGeom prst="rect">
            <a:avLst/>
          </a:prstGeom>
        </p:spPr>
      </p:pic>
      <p:sp>
        <p:nvSpPr>
          <p:cNvPr id="3" name="Rettangolo 2"/>
          <p:cNvSpPr/>
          <p:nvPr userDrawn="1"/>
        </p:nvSpPr>
        <p:spPr>
          <a:xfrm>
            <a:off x="0" y="2466994"/>
            <a:ext cx="9144000" cy="3069143"/>
          </a:xfrm>
          <a:prstGeom prst="rect">
            <a:avLst/>
          </a:prstGeom>
          <a:blipFill dpi="0" rotWithShape="1">
            <a:blip r:embed="rId9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3" y="0"/>
            <a:ext cx="5934660" cy="1854581"/>
          </a:xfrm>
          <a:prstGeom prst="rect">
            <a:avLst/>
          </a:prstGeom>
        </p:spPr>
      </p:pic>
      <p:sp>
        <p:nvSpPr>
          <p:cNvPr id="22" name="Rettangolo 21"/>
          <p:cNvSpPr/>
          <p:nvPr userDrawn="1"/>
        </p:nvSpPr>
        <p:spPr>
          <a:xfrm rot="10800000">
            <a:off x="0" y="2383708"/>
            <a:ext cx="9144000" cy="913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245727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 rot="10800000">
            <a:off x="0" y="6199462"/>
            <a:ext cx="9144003" cy="71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2" name="Rettangolo 11"/>
          <p:cNvSpPr/>
          <p:nvPr userDrawn="1"/>
        </p:nvSpPr>
        <p:spPr>
          <a:xfrm rot="10800000">
            <a:off x="5273963" y="821263"/>
            <a:ext cx="3870039" cy="592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135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3"/>
          <a:stretch/>
        </p:blipFill>
        <p:spPr>
          <a:xfrm>
            <a:off x="7976988" y="6307667"/>
            <a:ext cx="1161304" cy="5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2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242117" y="1659136"/>
            <a:ext cx="871462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 DE MODELES DES REJETS URBAINS PAR TEMPS DE PLUIE AVEC FORMULATIONS LINEAIRES ET NON-LINEAIRES ALTERNATIVES : UNE APPROCHE EVENEMENTIELLE </a:t>
            </a:r>
            <a:endParaRPr lang="en-US" sz="3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403951" y="4367656"/>
            <a:ext cx="62133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Santiago SANDOVAL</a:t>
            </a:r>
          </a:p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Jean-Luc BERTRAND-KRAJEWSKI </a:t>
            </a:r>
          </a:p>
          <a:p>
            <a:pPr algn="ctr"/>
            <a:endParaRPr 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7" y="5878296"/>
            <a:ext cx="1519518" cy="97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886" y="6093296"/>
            <a:ext cx="4060159" cy="69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accès au site intern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947" y="5978649"/>
            <a:ext cx="1583923" cy="80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jdhu2018.sciencesconf.org/data/header/jdhu2018_700pix_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99" y="136675"/>
            <a:ext cx="66675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3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74953" y="342760"/>
            <a:ext cx="2521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Méthodologie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2375" y="2146306"/>
            <a:ext cx="2376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Approche 1:</a:t>
            </a:r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375" y="2632603"/>
            <a:ext cx="8506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Moy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.(</a:t>
            </a:r>
            <a:r>
              <a:rPr lang="fr-FR" sz="24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4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2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fr-FR" sz="2400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: 255 </a:t>
            </a:r>
            <a:r>
              <a:rPr lang="fr-FR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&lt;  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Moy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.( </a:t>
            </a:r>
            <a:r>
              <a:rPr lang="fr-FR" sz="24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4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≠j</a:t>
            </a:r>
            <a:r>
              <a:rPr lang="fr-FR" sz="2400" i="1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fr-FR" sz="2400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: 255    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(cal.)</a:t>
            </a:r>
            <a:endParaRPr lang="fr-FR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1992" y="3167610"/>
            <a:ext cx="6721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ANOVA teste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(ou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Kurskal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-Wallis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-value 95 %)</a:t>
            </a:r>
            <a:endParaRPr lang="fr-FR" sz="2400" dirty="0"/>
          </a:p>
        </p:txBody>
      </p:sp>
      <p:sp>
        <p:nvSpPr>
          <p:cNvPr id="37" name="Rectangle 36"/>
          <p:cNvSpPr/>
          <p:nvPr/>
        </p:nvSpPr>
        <p:spPr>
          <a:xfrm>
            <a:off x="63611" y="1074766"/>
            <a:ext cx="901677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Modèle </a:t>
            </a:r>
            <a:r>
              <a:rPr lang="fr-F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le meilleur score </a:t>
            </a:r>
            <a:r>
              <a:rPr lang="fr-F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 :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fr-FR" sz="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AIC, BIC 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YIC 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2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ARIL </a:t>
            </a:r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 </a:t>
            </a:r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ver</a:t>
            </a:r>
            <a:r>
              <a:rPr lang="fr-FR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fr-FR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2375" y="3770904"/>
            <a:ext cx="6956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Approche 2:</a:t>
            </a:r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4198" y="4268094"/>
            <a:ext cx="8293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Le nombre de victoires,       </a:t>
            </a:r>
            <a:r>
              <a:rPr lang="fr-FR" sz="24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4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2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fr-FR" sz="2400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: 255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fr-FR" sz="2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fr-FR" sz="2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≠ j  </a:t>
            </a:r>
            <a:r>
              <a:rPr lang="fr-FR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: 255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doit être au dessous du nombre de victoires par hasard avec un niveau de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95 %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distr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binomiale)</a:t>
            </a:r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4723" y="2684369"/>
            <a:ext cx="909067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fr-FR" sz="2400" baseline="-25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 : 365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74005" y="2677173"/>
            <a:ext cx="92586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fr-FR" sz="2400" baseline="-25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 : 365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45763" y="2669316"/>
            <a:ext cx="100180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(ver.)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21221" y="2706245"/>
            <a:ext cx="30052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fr-FR" sz="2400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4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4293705" y="2631100"/>
            <a:ext cx="58839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4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r>
              <a:rPr lang="fr-FR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fr-FR" sz="2400" dirty="0"/>
          </a:p>
        </p:txBody>
      </p:sp>
      <p:sp>
        <p:nvSpPr>
          <p:cNvPr id="43" name="Rectangle 42"/>
          <p:cNvSpPr/>
          <p:nvPr/>
        </p:nvSpPr>
        <p:spPr>
          <a:xfrm>
            <a:off x="4635609" y="4319605"/>
            <a:ext cx="909067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fr-FR" sz="2400" baseline="-25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 : 365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99140" y="4323362"/>
            <a:ext cx="92586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fr-FR" sz="2400" baseline="-25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 : 365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25002" y="4329063"/>
            <a:ext cx="100180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(ver.)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304167" y="4340744"/>
            <a:ext cx="30052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fr-FR" sz="2400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4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fr-FR" sz="2400" dirty="0"/>
          </a:p>
        </p:txBody>
      </p:sp>
      <p:sp>
        <p:nvSpPr>
          <p:cNvPr id="50" name="Rectangle 49"/>
          <p:cNvSpPr/>
          <p:nvPr/>
        </p:nvSpPr>
        <p:spPr>
          <a:xfrm>
            <a:off x="5862414" y="4291728"/>
            <a:ext cx="55721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4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r>
              <a:rPr lang="fr-FR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fr-FR" sz="2400" dirty="0"/>
          </a:p>
        </p:txBody>
      </p:sp>
      <p:sp>
        <p:nvSpPr>
          <p:cNvPr id="52" name="Rectangle 51"/>
          <p:cNvSpPr/>
          <p:nvPr/>
        </p:nvSpPr>
        <p:spPr>
          <a:xfrm>
            <a:off x="6264968" y="5456606"/>
            <a:ext cx="176519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victoires</a:t>
            </a:r>
            <a:endParaRPr lang="fr-F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264968" y="5445315"/>
            <a:ext cx="176519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victoires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FB0D34F5-85B5-4581-99AF-2611AE2A40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6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" grpId="0"/>
      <p:bldP spid="7" grpId="0"/>
      <p:bldP spid="37" grpId="0"/>
      <p:bldP spid="38" grpId="0"/>
      <p:bldP spid="39" grpId="0"/>
      <p:bldP spid="8" grpId="0" animBg="1"/>
      <p:bldP spid="40" grpId="0" animBg="1"/>
      <p:bldP spid="41" grpId="0" animBg="1"/>
      <p:bldP spid="42" grpId="0" animBg="1"/>
      <p:bldP spid="10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/>
          <a:stretch/>
        </p:blipFill>
        <p:spPr bwMode="auto">
          <a:xfrm>
            <a:off x="662609" y="2241267"/>
            <a:ext cx="328520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/>
          <a:stretch/>
        </p:blipFill>
        <p:spPr bwMode="auto">
          <a:xfrm>
            <a:off x="4933107" y="2283321"/>
            <a:ext cx="3353516" cy="28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86538" y="296506"/>
            <a:ext cx="6069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event-based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endParaRPr lang="fr-F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763981" y="4941168"/>
            <a:ext cx="2559691" cy="707583"/>
            <a:chOff x="806457" y="4869160"/>
            <a:chExt cx="2559691" cy="707583"/>
          </a:xfrm>
        </p:grpSpPr>
        <p:sp>
          <p:nvSpPr>
            <p:cNvPr id="8" name="Rectangle 7"/>
            <p:cNvSpPr/>
            <p:nvPr/>
          </p:nvSpPr>
          <p:spPr>
            <a:xfrm>
              <a:off x="1847159" y="5115078"/>
              <a:ext cx="6874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err="1"/>
                <a:t>TFs</a:t>
              </a:r>
              <a:endParaRPr lang="fr-FR" sz="2400" dirty="0"/>
            </a:p>
          </p:txBody>
        </p:sp>
        <p:sp>
          <p:nvSpPr>
            <p:cNvPr id="11" name="Accolade ouvrante 10"/>
            <p:cNvSpPr/>
            <p:nvPr/>
          </p:nvSpPr>
          <p:spPr>
            <a:xfrm rot="16200000">
              <a:off x="1906283" y="3769334"/>
              <a:ext cx="360040" cy="2559691"/>
            </a:xfrm>
            <a:prstGeom prst="leftBrace">
              <a:avLst>
                <a:gd name="adj1" fmla="val 135319"/>
                <a:gd name="adj2" fmla="val 4964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Rectángulo 1">
            <a:extLst>
              <a:ext uri="{FF2B5EF4-FFF2-40B4-BE49-F238E27FC236}">
                <a16:creationId xmlns:a16="http://schemas.microsoft.com/office/drawing/2014/main" id="{CDAAB64B-0257-414E-9615-E47A68ADABAA}"/>
              </a:ext>
            </a:extLst>
          </p:cNvPr>
          <p:cNvSpPr/>
          <p:nvPr/>
        </p:nvSpPr>
        <p:spPr>
          <a:xfrm>
            <a:off x="7793726" y="2283321"/>
            <a:ext cx="466598" cy="276549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725C86DD-7362-4203-B4E0-4A73B8BF2A6E}"/>
                  </a:ext>
                </a:extLst>
              </p:cNvPr>
              <p:cNvSpPr/>
              <p:nvPr/>
            </p:nvSpPr>
            <p:spPr>
              <a:xfrm>
                <a:off x="338541" y="1083746"/>
                <a:ext cx="72185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sz="2400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load</m:t>
                        </m:r>
                        <m:r>
                          <m:rPr>
                            <m:nor/>
                          </m:rPr>
                          <a:rPr lang="fr-FR" sz="2400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FR" sz="240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FR" sz="2400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fr-FR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= </m:t>
                        </m:r>
                        <m:r>
                          <a:rPr lang="fr-FR" sz="2400" i="1">
                            <a:latin typeface="Cambria Math"/>
                          </a:rPr>
                          <m:t>𝑎</m:t>
                        </m:r>
                        <m:r>
                          <a:rPr lang="fr-FR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∙</m:t>
                        </m:r>
                        <m:r>
                          <a:rPr lang="fr-FR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𝑄</m:t>
                        </m:r>
                        <m:d>
                          <m:dPr>
                            <m:ctrlPr>
                              <a:rPr lang="fr-FR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fr-FR" sz="2400" i="1"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fr-FR" sz="2400" i="1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</a:p>
              <a:p>
                <a:r>
                  <a:rPr lang="fr-F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TFs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fr-FR" sz="2400" dirty="0" err="1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load</a:t>
                </a:r>
                <a:r>
                  <a:rPr lang="fr-FR" sz="2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fr-FR" sz="2400" i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fr-FR" sz="2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fr-FR" sz="2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  </a:t>
                </a:r>
                <a:r>
                  <a:rPr lang="fr-FR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fr-FR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Q(</a:t>
                </a:r>
                <a:r>
                  <a:rPr lang="fr-FR" sz="24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fr-FR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Q(</a:t>
                </a:r>
                <a:r>
                  <a:rPr lang="fr-FR" sz="24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fr-FR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-1)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Q(</a:t>
                </a:r>
                <a:r>
                  <a:rPr lang="fr-FR" sz="24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fr-FR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-2)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fr-FR" sz="2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load</a:t>
                </a:r>
                <a:r>
                  <a:rPr lang="fr-FR" sz="2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fr-FR" sz="2400" i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fr-FR" sz="2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-1)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…) </a:t>
                </a: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725C86DD-7362-4203-B4E0-4A73B8BF2A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41" y="1083746"/>
                <a:ext cx="7218548" cy="830997"/>
              </a:xfrm>
              <a:prstGeom prst="rect">
                <a:avLst/>
              </a:prstGeom>
              <a:blipFill>
                <a:blip r:embed="rId4"/>
                <a:stretch>
                  <a:fillRect l="-1351" t="-5147" b="-16912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6">
            <a:extLst>
              <a:ext uri="{FF2B5EF4-FFF2-40B4-BE49-F238E27FC236}">
                <a16:creationId xmlns:a16="http://schemas.microsoft.com/office/drawing/2014/main" id="{5B029D95-DFAF-4AEF-A2D6-3879E7310EDA}"/>
              </a:ext>
            </a:extLst>
          </p:cNvPr>
          <p:cNvSpPr/>
          <p:nvPr/>
        </p:nvSpPr>
        <p:spPr>
          <a:xfrm>
            <a:off x="2653501" y="5655949"/>
            <a:ext cx="3181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ARIL RC &lt;&lt; ARIL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TFs</a:t>
            </a:r>
            <a:endParaRPr lang="fr-FR" sz="2400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FD1D213F-31A5-4594-866C-9439887684DE}"/>
              </a:ext>
            </a:extLst>
          </p:cNvPr>
          <p:cNvSpPr/>
          <p:nvPr/>
        </p:nvSpPr>
        <p:spPr>
          <a:xfrm>
            <a:off x="522800" y="5637333"/>
            <a:ext cx="5527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 undistinguishably in val. (about 0.5)</a:t>
            </a:r>
            <a:endParaRPr lang="en-US" sz="2400" dirty="0"/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6EFB4748-F30A-4B98-80F1-F3D37D7E067C}"/>
              </a:ext>
            </a:extLst>
          </p:cNvPr>
          <p:cNvSpPr/>
          <p:nvPr/>
        </p:nvSpPr>
        <p:spPr>
          <a:xfrm rot="16200000">
            <a:off x="98715" y="3120661"/>
            <a:ext cx="7153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84C5C32A-D428-463E-9B65-7695FE8419EA}"/>
              </a:ext>
            </a:extLst>
          </p:cNvPr>
          <p:cNvSpPr/>
          <p:nvPr/>
        </p:nvSpPr>
        <p:spPr>
          <a:xfrm rot="16200000">
            <a:off x="4213221" y="3129010"/>
            <a:ext cx="9639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ARIL</a:t>
            </a: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6454C326-5829-46A4-807E-B90A54EC464C}"/>
              </a:ext>
            </a:extLst>
          </p:cNvPr>
          <p:cNvSpPr/>
          <p:nvPr/>
        </p:nvSpPr>
        <p:spPr>
          <a:xfrm>
            <a:off x="6350420" y="5331444"/>
            <a:ext cx="866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/>
              <a:t>TFs</a:t>
            </a:r>
            <a:endParaRPr lang="fr-FR" sz="2400" dirty="0"/>
          </a:p>
        </p:txBody>
      </p:sp>
      <p:sp>
        <p:nvSpPr>
          <p:cNvPr id="28" name="Accolade ouvrante 14">
            <a:extLst>
              <a:ext uri="{FF2B5EF4-FFF2-40B4-BE49-F238E27FC236}">
                <a16:creationId xmlns:a16="http://schemas.microsoft.com/office/drawing/2014/main" id="{4737F7C6-CB2C-490D-9474-0D6D1134CFA4}"/>
              </a:ext>
            </a:extLst>
          </p:cNvPr>
          <p:cNvSpPr/>
          <p:nvPr/>
        </p:nvSpPr>
        <p:spPr>
          <a:xfrm rot="16200000">
            <a:off x="6271869" y="3916795"/>
            <a:ext cx="360040" cy="2559691"/>
          </a:xfrm>
          <a:prstGeom prst="leftBrace">
            <a:avLst>
              <a:gd name="adj1" fmla="val 135319"/>
              <a:gd name="adj2" fmla="val 496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Resultado de imagen para check button">
            <a:extLst>
              <a:ext uri="{FF2B5EF4-FFF2-40B4-BE49-F238E27FC236}">
                <a16:creationId xmlns:a16="http://schemas.microsoft.com/office/drawing/2014/main" id="{B2FAF3AF-0934-41F0-BD78-41EDC5512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39" y="5207073"/>
            <a:ext cx="894990" cy="75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9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21" grpId="0"/>
      <p:bldP spid="22" grpId="0"/>
      <p:bldP spid="22" grpId="1"/>
      <p:bldP spid="23" grpId="0"/>
      <p:bldP spid="24" grpId="0"/>
      <p:bldP spid="25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"/>
          <a:stretch/>
        </p:blipFill>
        <p:spPr bwMode="auto">
          <a:xfrm>
            <a:off x="687092" y="1550503"/>
            <a:ext cx="6782945" cy="431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3515" y="342760"/>
            <a:ext cx="180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7889" y="1024761"/>
            <a:ext cx="3533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cal. </a:t>
            </a:r>
            <a:r>
              <a:rPr lang="fr-FR" sz="2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AIC, BIC et YIC 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3225" y="4042262"/>
            <a:ext cx="286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RC &lt;&lt;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TFs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4434313" y="4608118"/>
            <a:ext cx="286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YIC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RC &lt;&lt;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YIC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TFs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1578235" y="1518230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395" y="1519086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8235" y="3712660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YIC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03" y="1379038"/>
            <a:ext cx="5903724" cy="47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25743" y="351565"/>
            <a:ext cx="180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7889" y="1024050"/>
            <a:ext cx="6200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Approche 2 (pour ver. </a:t>
            </a:r>
            <a:r>
              <a:rPr lang="fr-FR" sz="2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AIC, BIC et YIC)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5029" y="4042262"/>
            <a:ext cx="286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RC &lt;&lt;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TFs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4434312" y="5188563"/>
            <a:ext cx="286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YIC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RC &lt;&lt;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YIC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TFs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1870879" y="143469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255580" y="1415723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862928" y="371447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YIC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434313" y="4608118"/>
            <a:ext cx="286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RC &lt;&lt;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TFs</a:t>
            </a:r>
            <a:endParaRPr lang="fr-FR" sz="2400" dirty="0"/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FB0D34F5-85B5-4581-99AF-2611AE2A40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3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53515" y="342760"/>
            <a:ext cx="180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7889" y="1024761"/>
            <a:ext cx="3722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ver. </a:t>
            </a:r>
            <a:r>
              <a:rPr lang="fr-FR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ARIL et NS 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5862" y="4434360"/>
            <a:ext cx="3181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ARIL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RC &lt;&lt; 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ARIL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TFs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1578235" y="164903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ARIL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393" y="1678582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3"/>
          <a:stretch/>
        </p:blipFill>
        <p:spPr bwMode="auto">
          <a:xfrm>
            <a:off x="343981" y="2020957"/>
            <a:ext cx="3647573" cy="234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027" y="2047914"/>
            <a:ext cx="3636777" cy="232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75249" y="5321860"/>
            <a:ext cx="5953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 également bas en </a:t>
            </a:r>
            <a:r>
              <a:rPr lang="fr-FR" sz="24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(d’environ 0.5)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7"/>
          <a:stretch/>
        </p:blipFill>
        <p:spPr bwMode="auto">
          <a:xfrm>
            <a:off x="4205575" y="1866647"/>
            <a:ext cx="4111713" cy="2978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2332" y="5229770"/>
            <a:ext cx="905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relation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période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sèche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précédente et d’autres var.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Q, mean Q)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distribués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manière aléatoire au cours du temps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8612" y="2872684"/>
            <a:ext cx="3718676" cy="1368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350140" y="2587264"/>
            <a:ext cx="33905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PCA avec car. pluviales</a:t>
            </a:r>
          </a:p>
          <a:p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classés par: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RC: non-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rouge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RC: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2897" y="27489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non-reproductibles avec modèle RC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1140958"/>
            <a:ext cx="9250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Relation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 0.6 avec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période sèche précédente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22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190" y="3819001"/>
            <a:ext cx="9064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Processus manquant dans modèles sans  </a:t>
            </a:r>
            <a:r>
              <a:rPr lang="fr-FR" altLang="fr-FR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alt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alt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alt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(RC ou </a:t>
            </a:r>
            <a:r>
              <a:rPr lang="fr-FR" alt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TFs</a:t>
            </a:r>
            <a:r>
              <a:rPr lang="fr-FR" alt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:</a:t>
            </a: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D9A6F75-5BCA-4E94-B2DF-5D597A8C3E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811339" y="429248"/>
            <a:ext cx="2895339" cy="564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r-FR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118" y="1245714"/>
            <a:ext cx="8563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modèles </a:t>
            </a:r>
            <a:r>
              <a:rPr 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TFs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n’apportent pas d’avantages par rapport à RC :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157007"/>
            <a:ext cx="907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 données des pas de temps précédents ne semblent pas importantes pour le calcul de flux polluant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169344"/>
            <a:ext cx="9175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Relation non-linéaire entre Q - flux polluant représentée par RC</a:t>
            </a: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512048"/>
            <a:ext cx="7593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Capacité prédictive faible par RC ou </a:t>
            </a:r>
            <a:r>
              <a:rPr lang="fr-FR" alt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TFs</a:t>
            </a: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(NS &lt; 0.5)</a:t>
            </a: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197529"/>
            <a:ext cx="8833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fr-FR" alt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on-reproductibles par RC ou </a:t>
            </a:r>
            <a:r>
              <a:rPr lang="fr-FR" alt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TFs</a:t>
            </a: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indépendants de la période de temps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  <a:r>
              <a:rPr lang="fr-FR" alt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précédent</a:t>
            </a: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D9A6F75-5BCA-4E94-B2DF-5D597A8C3E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721418" y="2946452"/>
            <a:ext cx="1650680" cy="564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alt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MERCI !</a:t>
            </a:r>
            <a:endParaRPr lang="fr-FR" alt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7207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sandovala\Desktop\backupusb\reunion julliet 13 2016\TSS_1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4496" r="7159" b="2477"/>
          <a:stretch/>
        </p:blipFill>
        <p:spPr bwMode="auto">
          <a:xfrm>
            <a:off x="493558" y="711860"/>
            <a:ext cx="6814745" cy="542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37</a:t>
            </a:r>
          </a:p>
        </p:txBody>
      </p:sp>
      <p:sp>
        <p:nvSpPr>
          <p:cNvPr id="21" name="Bouée 20"/>
          <p:cNvSpPr/>
          <p:nvPr/>
        </p:nvSpPr>
        <p:spPr>
          <a:xfrm>
            <a:off x="2771800" y="3573016"/>
            <a:ext cx="777280" cy="1656184"/>
          </a:xfrm>
          <a:prstGeom prst="donut">
            <a:avLst>
              <a:gd name="adj" fmla="val 3070"/>
            </a:avLst>
          </a:prstGeom>
          <a:solidFill>
            <a:srgbClr val="FF0000"/>
          </a:solidFill>
          <a:ln w="12700" cap="sq">
            <a:noFill/>
            <a:prstDash val="solid"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9915" y="3501008"/>
            <a:ext cx="4411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chemeClr val="accent6">
                    <a:lumMod val="50000"/>
                  </a:schemeClr>
                </a:solidFill>
              </a:rPr>
              <a:t>load</a:t>
            </a:r>
            <a:r>
              <a:rPr lang="fr-FR" sz="2400" dirty="0">
                <a:solidFill>
                  <a:schemeClr val="accent6">
                    <a:lumMod val="50000"/>
                  </a:schemeClr>
                </a:solidFill>
              </a:rPr>
              <a:t>(t) </a:t>
            </a:r>
            <a:r>
              <a:rPr lang="fr-FR" sz="2400" dirty="0"/>
              <a:t>≠  </a:t>
            </a:r>
            <a:r>
              <a:rPr lang="fr-FR" sz="2400" i="1" dirty="0"/>
              <a:t>f</a:t>
            </a:r>
            <a:r>
              <a:rPr lang="fr-FR" sz="2400" dirty="0"/>
              <a:t>(</a:t>
            </a:r>
            <a:r>
              <a:rPr lang="fr-FR" sz="2400" i="1" dirty="0"/>
              <a:t>Q</a:t>
            </a:r>
            <a:r>
              <a:rPr lang="fr-FR" sz="2400" dirty="0"/>
              <a:t>(</a:t>
            </a:r>
            <a:r>
              <a:rPr lang="fr-FR" sz="2400" i="1" dirty="0"/>
              <a:t>t</a:t>
            </a:r>
            <a:r>
              <a:rPr lang="fr-FR" sz="2400" dirty="0"/>
              <a:t>), </a:t>
            </a:r>
            <a:r>
              <a:rPr lang="fr-FR" sz="2400" i="1" dirty="0"/>
              <a:t>Q</a:t>
            </a:r>
            <a:r>
              <a:rPr lang="fr-FR" sz="2400" dirty="0"/>
              <a:t>(</a:t>
            </a:r>
            <a:r>
              <a:rPr lang="fr-FR" sz="2400" i="1" dirty="0"/>
              <a:t>t</a:t>
            </a:r>
            <a:r>
              <a:rPr lang="fr-FR" sz="2400" dirty="0"/>
              <a:t>-1), </a:t>
            </a:r>
            <a:r>
              <a:rPr lang="fr-FR" sz="2400" i="1" dirty="0"/>
              <a:t>Q</a:t>
            </a:r>
            <a:r>
              <a:rPr lang="fr-FR" sz="2400" dirty="0"/>
              <a:t>(</a:t>
            </a:r>
            <a:r>
              <a:rPr lang="fr-FR" sz="2400" i="1" dirty="0"/>
              <a:t>t</a:t>
            </a:r>
            <a:r>
              <a:rPr lang="fr-FR" sz="2400" dirty="0"/>
              <a:t>-2), …)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43225" y="3170585"/>
            <a:ext cx="3304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/>
              <a:t>Additional</a:t>
            </a:r>
            <a:r>
              <a:rPr lang="fr-FR" sz="2400" dirty="0"/>
              <a:t> </a:t>
            </a:r>
            <a:r>
              <a:rPr lang="fr-FR" sz="2400" dirty="0" err="1"/>
              <a:t>Process</a:t>
            </a:r>
            <a:r>
              <a:rPr lang="fr-FR" sz="2400" dirty="0"/>
              <a:t>...</a:t>
            </a:r>
          </a:p>
        </p:txBody>
      </p:sp>
      <p:sp>
        <p:nvSpPr>
          <p:cNvPr id="3" name="Rectangle 2"/>
          <p:cNvSpPr/>
          <p:nvPr/>
        </p:nvSpPr>
        <p:spPr>
          <a:xfrm>
            <a:off x="4121028" y="3602633"/>
            <a:ext cx="4550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Not </a:t>
            </a:r>
            <a:r>
              <a:rPr lang="fr-FR" sz="2400" i="1" dirty="0"/>
              <a:t>f</a:t>
            </a:r>
            <a:r>
              <a:rPr lang="fr-FR" sz="2400" dirty="0"/>
              <a:t>(ADWP) as </a:t>
            </a:r>
            <a:r>
              <a:rPr lang="fr-FR" sz="2400" dirty="0" err="1"/>
              <a:t>traditional</a:t>
            </a:r>
            <a:r>
              <a:rPr lang="fr-FR" sz="2400" dirty="0"/>
              <a:t> </a:t>
            </a:r>
            <a:r>
              <a:rPr lang="fr-FR" sz="2400" dirty="0" err="1"/>
              <a:t>models</a:t>
            </a:r>
            <a:r>
              <a:rPr lang="fr-FR" sz="24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544" y="188640"/>
            <a:ext cx="820891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500" b="1" dirty="0">
                <a:latin typeface="+mj-lt"/>
              </a:rPr>
              <a:t>Non-</a:t>
            </a:r>
            <a:r>
              <a:rPr lang="fr-FR" sz="3500" b="1" dirty="0" err="1">
                <a:latin typeface="+mj-lt"/>
              </a:rPr>
              <a:t>reproducible</a:t>
            </a:r>
            <a:r>
              <a:rPr lang="fr-FR" sz="3500" b="1" dirty="0">
                <a:latin typeface="+mj-lt"/>
              </a:rPr>
              <a:t> </a:t>
            </a:r>
            <a:r>
              <a:rPr lang="fr-FR" sz="3500" b="1" dirty="0" err="1">
                <a:latin typeface="+mj-lt"/>
              </a:rPr>
              <a:t>events</a:t>
            </a:r>
            <a:r>
              <a:rPr lang="fr-FR" sz="3500" b="1" dirty="0">
                <a:latin typeface="+mj-lt"/>
              </a:rPr>
              <a:t> by RC model </a:t>
            </a:r>
          </a:p>
        </p:txBody>
      </p:sp>
    </p:spTree>
    <p:extLst>
      <p:ext uri="{BB962C8B-B14F-4D97-AF65-F5344CB8AC3E}">
        <p14:creationId xmlns:p14="http://schemas.microsoft.com/office/powerpoint/2010/main" val="352253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5" grpId="1"/>
      <p:bldP spid="2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Cylindre 573"/>
          <p:cNvSpPr/>
          <p:nvPr/>
        </p:nvSpPr>
        <p:spPr>
          <a:xfrm>
            <a:off x="2797560" y="3818352"/>
            <a:ext cx="409531" cy="1050808"/>
          </a:xfrm>
          <a:prstGeom prst="can">
            <a:avLst>
              <a:gd name="adj" fmla="val 5122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FB0D34F5-85B5-4581-99AF-2611AE2A40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1" name="Rectangle 2050"/>
          <p:cNvSpPr/>
          <p:nvPr/>
        </p:nvSpPr>
        <p:spPr>
          <a:xfrm>
            <a:off x="2828305" y="1558503"/>
            <a:ext cx="395526" cy="2187477"/>
          </a:xfrm>
          <a:prstGeom prst="rect">
            <a:avLst/>
          </a:prstGeom>
          <a:solidFill>
            <a:srgbClr val="99CCFF"/>
          </a:solidFill>
          <a:ln w="12700" cap="sq">
            <a:noFill/>
            <a:prstDash val="sysDash"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788969" y="322982"/>
            <a:ext cx="2156609" cy="648071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Contexte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048" name="Cylindre 2047"/>
          <p:cNvSpPr/>
          <p:nvPr/>
        </p:nvSpPr>
        <p:spPr>
          <a:xfrm rot="5400000">
            <a:off x="3586774" y="4011761"/>
            <a:ext cx="337940" cy="1207540"/>
          </a:xfrm>
          <a:prstGeom prst="can">
            <a:avLst/>
          </a:prstGeom>
          <a:solidFill>
            <a:schemeClr val="bg1"/>
          </a:solidFill>
          <a:ln w="12700" cap="sq"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3" name="Rectangle 2052"/>
          <p:cNvSpPr/>
          <p:nvPr/>
        </p:nvSpPr>
        <p:spPr>
          <a:xfrm>
            <a:off x="1053163" y="4468850"/>
            <a:ext cx="1390417" cy="328302"/>
          </a:xfrm>
          <a:prstGeom prst="rect">
            <a:avLst/>
          </a:prstGeom>
          <a:solidFill>
            <a:srgbClr val="99CCFF"/>
          </a:solidFill>
          <a:ln w="12700" cap="sq">
            <a:noFill/>
            <a:prstDash val="sysDash"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63" name="Groupe 2062"/>
          <p:cNvGrpSpPr/>
          <p:nvPr/>
        </p:nvGrpSpPr>
        <p:grpSpPr>
          <a:xfrm>
            <a:off x="2876076" y="2721410"/>
            <a:ext cx="299984" cy="819325"/>
            <a:chOff x="1043608" y="4445143"/>
            <a:chExt cx="675989" cy="1357741"/>
          </a:xfrm>
        </p:grpSpPr>
        <p:grpSp>
          <p:nvGrpSpPr>
            <p:cNvPr id="2058" name="Groupe 2057"/>
            <p:cNvGrpSpPr/>
            <p:nvPr/>
          </p:nvGrpSpPr>
          <p:grpSpPr>
            <a:xfrm>
              <a:off x="1043608" y="4445143"/>
              <a:ext cx="660334" cy="1357741"/>
              <a:chOff x="8209521" y="5157192"/>
              <a:chExt cx="512491" cy="972108"/>
            </a:xfrm>
          </p:grpSpPr>
          <p:sp>
            <p:nvSpPr>
              <p:cNvPr id="2057" name="Organigramme : Connecteur 2056"/>
              <p:cNvSpPr/>
              <p:nvPr/>
            </p:nvSpPr>
            <p:spPr>
              <a:xfrm>
                <a:off x="8244408" y="5445224"/>
                <a:ext cx="37172" cy="36004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7" name="Organigramme : Connecteur 586"/>
              <p:cNvSpPr/>
              <p:nvPr/>
            </p:nvSpPr>
            <p:spPr>
              <a:xfrm>
                <a:off x="8396808" y="5597624"/>
                <a:ext cx="37172" cy="33377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8" name="Organigramme : Connecteur 587"/>
              <p:cNvSpPr/>
              <p:nvPr/>
            </p:nvSpPr>
            <p:spPr>
              <a:xfrm>
                <a:off x="8549208" y="5750024"/>
                <a:ext cx="37172" cy="33377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9" name="Organigramme : Connecteur 588"/>
              <p:cNvSpPr/>
              <p:nvPr/>
            </p:nvSpPr>
            <p:spPr>
              <a:xfrm>
                <a:off x="8532440" y="5517232"/>
                <a:ext cx="37172" cy="36004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0" name="Organigramme : Connecteur 589"/>
              <p:cNvSpPr/>
              <p:nvPr/>
            </p:nvSpPr>
            <p:spPr>
              <a:xfrm>
                <a:off x="8316416" y="5157192"/>
                <a:ext cx="37172" cy="36004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1" name="Organigramme : Connecteur 590"/>
              <p:cNvSpPr/>
              <p:nvPr/>
            </p:nvSpPr>
            <p:spPr>
              <a:xfrm>
                <a:off x="8585212" y="5193196"/>
                <a:ext cx="37172" cy="3653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2" name="Organigramme : Connecteur 591"/>
              <p:cNvSpPr/>
              <p:nvPr/>
            </p:nvSpPr>
            <p:spPr>
              <a:xfrm>
                <a:off x="8244408" y="5301208"/>
                <a:ext cx="37172" cy="36004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3" name="Organigramme : Connecteur 592"/>
              <p:cNvSpPr/>
              <p:nvPr/>
            </p:nvSpPr>
            <p:spPr>
              <a:xfrm>
                <a:off x="8316416" y="5733256"/>
                <a:ext cx="37172" cy="33377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4" name="Organigramme : Connecteur 593"/>
              <p:cNvSpPr/>
              <p:nvPr/>
            </p:nvSpPr>
            <p:spPr>
              <a:xfrm>
                <a:off x="8460432" y="5301208"/>
                <a:ext cx="37172" cy="36004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5" name="Organigramme : Connecteur 594"/>
              <p:cNvSpPr/>
              <p:nvPr/>
            </p:nvSpPr>
            <p:spPr>
              <a:xfrm>
                <a:off x="8676456" y="5661248"/>
                <a:ext cx="37172" cy="36004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6" name="Organigramme : Connecteur 595"/>
              <p:cNvSpPr/>
              <p:nvPr/>
            </p:nvSpPr>
            <p:spPr>
              <a:xfrm>
                <a:off x="8684840" y="5373216"/>
                <a:ext cx="37172" cy="36004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7" name="Organigramme : Connecteur 596"/>
              <p:cNvSpPr/>
              <p:nvPr/>
            </p:nvSpPr>
            <p:spPr>
              <a:xfrm flipH="1">
                <a:off x="8664436" y="5892045"/>
                <a:ext cx="35483" cy="32734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8" name="Organigramme : Connecteur 597"/>
              <p:cNvSpPr/>
              <p:nvPr/>
            </p:nvSpPr>
            <p:spPr>
              <a:xfrm>
                <a:off x="8460432" y="5913086"/>
                <a:ext cx="37172" cy="36194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0" name="Organigramme : Connecteur 599"/>
              <p:cNvSpPr/>
              <p:nvPr/>
            </p:nvSpPr>
            <p:spPr>
              <a:xfrm>
                <a:off x="8631145" y="6021288"/>
                <a:ext cx="37172" cy="36004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1" name="Organigramme : Connecteur 600"/>
              <p:cNvSpPr/>
              <p:nvPr/>
            </p:nvSpPr>
            <p:spPr>
              <a:xfrm>
                <a:off x="8279244" y="5877272"/>
                <a:ext cx="37172" cy="36004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2" name="Organigramme : Connecteur 601"/>
              <p:cNvSpPr/>
              <p:nvPr/>
            </p:nvSpPr>
            <p:spPr>
              <a:xfrm flipH="1">
                <a:off x="8423261" y="6093296"/>
                <a:ext cx="37172" cy="36004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3" name="Organigramme : Connecteur 602"/>
              <p:cNvSpPr/>
              <p:nvPr/>
            </p:nvSpPr>
            <p:spPr>
              <a:xfrm flipH="1" flipV="1">
                <a:off x="8209521" y="6057292"/>
                <a:ext cx="37172" cy="36693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94" name="Organigramme : Connecteur 693"/>
            <p:cNvSpPr/>
            <p:nvPr/>
          </p:nvSpPr>
          <p:spPr>
            <a:xfrm>
              <a:off x="1519302" y="4798691"/>
              <a:ext cx="47895" cy="50287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 w="12700" cap="sq">
              <a:noFill/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5" name="Organigramme : Connecteur 694"/>
            <p:cNvSpPr/>
            <p:nvPr/>
          </p:nvSpPr>
          <p:spPr>
            <a:xfrm>
              <a:off x="1671702" y="4951091"/>
              <a:ext cx="47895" cy="50287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 w="12700" cap="sq">
              <a:noFill/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6" name="Organigramme : Connecteur 695"/>
            <p:cNvSpPr/>
            <p:nvPr/>
          </p:nvSpPr>
          <p:spPr>
            <a:xfrm>
              <a:off x="1283745" y="4818873"/>
              <a:ext cx="47895" cy="50287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 w="12700" cap="sq">
              <a:noFill/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7" name="Organigramme : Connecteur 696"/>
            <p:cNvSpPr/>
            <p:nvPr/>
          </p:nvSpPr>
          <p:spPr>
            <a:xfrm>
              <a:off x="1115616" y="5085184"/>
              <a:ext cx="47895" cy="50287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 w="12700" cap="sq">
              <a:noFill/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8" name="Organigramme : Connecteur 697"/>
            <p:cNvSpPr/>
            <p:nvPr/>
          </p:nvSpPr>
          <p:spPr>
            <a:xfrm>
              <a:off x="1619672" y="5322929"/>
              <a:ext cx="47895" cy="50287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 w="12700" cap="sq">
              <a:noFill/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9" name="Organigramme : Connecteur 698"/>
            <p:cNvSpPr/>
            <p:nvPr/>
          </p:nvSpPr>
          <p:spPr>
            <a:xfrm>
              <a:off x="1475656" y="5103491"/>
              <a:ext cx="47895" cy="50287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 w="12700" cap="sq">
              <a:noFill/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0" name="Organigramme : Connecteur 699"/>
            <p:cNvSpPr/>
            <p:nvPr/>
          </p:nvSpPr>
          <p:spPr>
            <a:xfrm>
              <a:off x="1283745" y="5373216"/>
              <a:ext cx="47895" cy="50287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 w="12700" cap="sq">
              <a:noFill/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1" name="Organigramme : Connecteur 700"/>
            <p:cNvSpPr/>
            <p:nvPr/>
          </p:nvSpPr>
          <p:spPr>
            <a:xfrm>
              <a:off x="1043608" y="5322929"/>
              <a:ext cx="47895" cy="50287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 w="12700" cap="sq">
              <a:noFill/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2" name="Organigramme : Connecteur 701"/>
            <p:cNvSpPr/>
            <p:nvPr/>
          </p:nvSpPr>
          <p:spPr>
            <a:xfrm>
              <a:off x="1475656" y="5394937"/>
              <a:ext cx="47895" cy="50287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 w="12700" cap="sq">
              <a:noFill/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3" name="Organigramme : Connecteur 702"/>
            <p:cNvSpPr/>
            <p:nvPr/>
          </p:nvSpPr>
          <p:spPr>
            <a:xfrm>
              <a:off x="1259632" y="4941168"/>
              <a:ext cx="47895" cy="50287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 w="12700" cap="sq">
              <a:noFill/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33" name="Groupe 832"/>
          <p:cNvGrpSpPr/>
          <p:nvPr/>
        </p:nvGrpSpPr>
        <p:grpSpPr>
          <a:xfrm>
            <a:off x="458135" y="4509120"/>
            <a:ext cx="1970505" cy="220518"/>
            <a:chOff x="683568" y="6381328"/>
            <a:chExt cx="2880320" cy="360040"/>
          </a:xfrm>
        </p:grpSpPr>
        <p:grpSp>
          <p:nvGrpSpPr>
            <p:cNvPr id="834" name="Groupe 833"/>
            <p:cNvGrpSpPr/>
            <p:nvPr/>
          </p:nvGrpSpPr>
          <p:grpSpPr>
            <a:xfrm>
              <a:off x="683568" y="6381328"/>
              <a:ext cx="1872208" cy="360040"/>
              <a:chOff x="755576" y="6165304"/>
              <a:chExt cx="1872208" cy="360040"/>
            </a:xfrm>
          </p:grpSpPr>
          <p:sp>
            <p:nvSpPr>
              <p:cNvPr id="858" name="Organigramme : Connecteur 857"/>
              <p:cNvSpPr/>
              <p:nvPr/>
            </p:nvSpPr>
            <p:spPr>
              <a:xfrm>
                <a:off x="827584" y="6165304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9" name="Organigramme : Connecteur 858"/>
              <p:cNvSpPr/>
              <p:nvPr/>
            </p:nvSpPr>
            <p:spPr>
              <a:xfrm>
                <a:off x="979984" y="6317704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0" name="Organigramme : Connecteur 859"/>
              <p:cNvSpPr/>
              <p:nvPr/>
            </p:nvSpPr>
            <p:spPr>
              <a:xfrm>
                <a:off x="1132384" y="6470104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1" name="Organigramme : Connecteur 860"/>
              <p:cNvSpPr/>
              <p:nvPr/>
            </p:nvSpPr>
            <p:spPr>
              <a:xfrm>
                <a:off x="1264642" y="6344046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2" name="Organigramme : Connecteur 861"/>
              <p:cNvSpPr/>
              <p:nvPr/>
            </p:nvSpPr>
            <p:spPr>
              <a:xfrm>
                <a:off x="1132383" y="6224362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3" name="Organigramme : Connecteur 862"/>
              <p:cNvSpPr/>
              <p:nvPr/>
            </p:nvSpPr>
            <p:spPr>
              <a:xfrm>
                <a:off x="1000660" y="6429091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4" name="Organigramme : Connecteur 863"/>
              <p:cNvSpPr/>
              <p:nvPr/>
            </p:nvSpPr>
            <p:spPr>
              <a:xfrm>
                <a:off x="979984" y="6188251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5" name="Organigramme : Connecteur 864"/>
              <p:cNvSpPr/>
              <p:nvPr/>
            </p:nvSpPr>
            <p:spPr>
              <a:xfrm>
                <a:off x="1132384" y="6340651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6" name="Organigramme : Connecteur 865"/>
              <p:cNvSpPr/>
              <p:nvPr/>
            </p:nvSpPr>
            <p:spPr>
              <a:xfrm>
                <a:off x="872389" y="6448054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7" name="Organigramme : Connecteur 866"/>
              <p:cNvSpPr/>
              <p:nvPr/>
            </p:nvSpPr>
            <p:spPr>
              <a:xfrm>
                <a:off x="1261010" y="6202226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8" name="Organigramme : Connecteur 867"/>
              <p:cNvSpPr/>
              <p:nvPr/>
            </p:nvSpPr>
            <p:spPr>
              <a:xfrm>
                <a:off x="1285921" y="647962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9" name="Organigramme : Connecteur 868"/>
              <p:cNvSpPr/>
              <p:nvPr/>
            </p:nvSpPr>
            <p:spPr>
              <a:xfrm>
                <a:off x="1380789" y="6270081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0" name="Organigramme : Connecteur 869"/>
              <p:cNvSpPr/>
              <p:nvPr/>
            </p:nvSpPr>
            <p:spPr>
              <a:xfrm>
                <a:off x="1403649" y="640233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1" name="Organigramme : Connecteur 870"/>
              <p:cNvSpPr/>
              <p:nvPr/>
            </p:nvSpPr>
            <p:spPr>
              <a:xfrm>
                <a:off x="832563" y="627198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2" name="Organigramme : Connecteur 871"/>
              <p:cNvSpPr/>
              <p:nvPr/>
            </p:nvSpPr>
            <p:spPr>
              <a:xfrm>
                <a:off x="781865" y="6367629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3" name="Organigramme : Connecteur 872"/>
              <p:cNvSpPr/>
              <p:nvPr/>
            </p:nvSpPr>
            <p:spPr>
              <a:xfrm>
                <a:off x="1501945" y="647962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4" name="Organigramme : Connecteur 873"/>
              <p:cNvSpPr/>
              <p:nvPr/>
            </p:nvSpPr>
            <p:spPr>
              <a:xfrm>
                <a:off x="1501945" y="6191593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5" name="Organigramme : Connecteur 874"/>
              <p:cNvSpPr/>
              <p:nvPr/>
            </p:nvSpPr>
            <p:spPr>
              <a:xfrm>
                <a:off x="1501945" y="6335609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6" name="Organigramme : Connecteur 875"/>
              <p:cNvSpPr/>
              <p:nvPr/>
            </p:nvSpPr>
            <p:spPr>
              <a:xfrm>
                <a:off x="1619672" y="6407617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7" name="Organigramme : Connecteur 876"/>
              <p:cNvSpPr/>
              <p:nvPr/>
            </p:nvSpPr>
            <p:spPr>
              <a:xfrm>
                <a:off x="1645961" y="6263601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8" name="Organigramme : Connecteur 877"/>
              <p:cNvSpPr/>
              <p:nvPr/>
            </p:nvSpPr>
            <p:spPr>
              <a:xfrm>
                <a:off x="755576" y="6453336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9" name="Organigramme : Connecteur 878"/>
              <p:cNvSpPr/>
              <p:nvPr/>
            </p:nvSpPr>
            <p:spPr>
              <a:xfrm>
                <a:off x="1763688" y="6165304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0" name="Organigramme : Connecteur 879"/>
              <p:cNvSpPr/>
              <p:nvPr/>
            </p:nvSpPr>
            <p:spPr>
              <a:xfrm>
                <a:off x="1916088" y="6317704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1" name="Organigramme : Connecteur 880"/>
              <p:cNvSpPr/>
              <p:nvPr/>
            </p:nvSpPr>
            <p:spPr>
              <a:xfrm>
                <a:off x="2068488" y="6470104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2" name="Organigramme : Connecteur 881"/>
              <p:cNvSpPr/>
              <p:nvPr/>
            </p:nvSpPr>
            <p:spPr>
              <a:xfrm>
                <a:off x="2200746" y="6344046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3" name="Organigramme : Connecteur 882"/>
              <p:cNvSpPr/>
              <p:nvPr/>
            </p:nvSpPr>
            <p:spPr>
              <a:xfrm>
                <a:off x="2068487" y="6224362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4" name="Organigramme : Connecteur 883"/>
              <p:cNvSpPr/>
              <p:nvPr/>
            </p:nvSpPr>
            <p:spPr>
              <a:xfrm>
                <a:off x="1936764" y="6429091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5" name="Organigramme : Connecteur 884"/>
              <p:cNvSpPr/>
              <p:nvPr/>
            </p:nvSpPr>
            <p:spPr>
              <a:xfrm>
                <a:off x="1916088" y="6188251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6" name="Organigramme : Connecteur 885"/>
              <p:cNvSpPr/>
              <p:nvPr/>
            </p:nvSpPr>
            <p:spPr>
              <a:xfrm>
                <a:off x="2068488" y="6340651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7" name="Organigramme : Connecteur 886"/>
              <p:cNvSpPr/>
              <p:nvPr/>
            </p:nvSpPr>
            <p:spPr>
              <a:xfrm>
                <a:off x="1808493" y="6448054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8" name="Organigramme : Connecteur 887"/>
              <p:cNvSpPr/>
              <p:nvPr/>
            </p:nvSpPr>
            <p:spPr>
              <a:xfrm>
                <a:off x="2197114" y="6202226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9" name="Organigramme : Connecteur 888"/>
              <p:cNvSpPr/>
              <p:nvPr/>
            </p:nvSpPr>
            <p:spPr>
              <a:xfrm>
                <a:off x="2222025" y="647962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0" name="Organigramme : Connecteur 889"/>
              <p:cNvSpPr/>
              <p:nvPr/>
            </p:nvSpPr>
            <p:spPr>
              <a:xfrm>
                <a:off x="2316893" y="6270081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1" name="Organigramme : Connecteur 890"/>
              <p:cNvSpPr/>
              <p:nvPr/>
            </p:nvSpPr>
            <p:spPr>
              <a:xfrm>
                <a:off x="2339753" y="640233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2" name="Organigramme : Connecteur 891"/>
              <p:cNvSpPr/>
              <p:nvPr/>
            </p:nvSpPr>
            <p:spPr>
              <a:xfrm>
                <a:off x="1768667" y="627198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3" name="Organigramme : Connecteur 892"/>
              <p:cNvSpPr/>
              <p:nvPr/>
            </p:nvSpPr>
            <p:spPr>
              <a:xfrm>
                <a:off x="1600916" y="6188163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4" name="Organigramme : Connecteur 893"/>
              <p:cNvSpPr/>
              <p:nvPr/>
            </p:nvSpPr>
            <p:spPr>
              <a:xfrm>
                <a:off x="2438049" y="647962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5" name="Organigramme : Connecteur 894"/>
              <p:cNvSpPr/>
              <p:nvPr/>
            </p:nvSpPr>
            <p:spPr>
              <a:xfrm>
                <a:off x="2438049" y="6191593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6" name="Organigramme : Connecteur 895"/>
              <p:cNvSpPr/>
              <p:nvPr/>
            </p:nvSpPr>
            <p:spPr>
              <a:xfrm>
                <a:off x="2438049" y="6335609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7" name="Organigramme : Connecteur 896"/>
              <p:cNvSpPr/>
              <p:nvPr/>
            </p:nvSpPr>
            <p:spPr>
              <a:xfrm>
                <a:off x="2555776" y="6407617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8" name="Organigramme : Connecteur 897"/>
              <p:cNvSpPr/>
              <p:nvPr/>
            </p:nvSpPr>
            <p:spPr>
              <a:xfrm>
                <a:off x="2582065" y="6263601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9" name="Organigramme : Connecteur 898"/>
              <p:cNvSpPr/>
              <p:nvPr/>
            </p:nvSpPr>
            <p:spPr>
              <a:xfrm>
                <a:off x="1691680" y="6453336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35" name="Groupe 834"/>
            <p:cNvGrpSpPr/>
            <p:nvPr/>
          </p:nvGrpSpPr>
          <p:grpSpPr>
            <a:xfrm>
              <a:off x="2627784" y="6381328"/>
              <a:ext cx="936104" cy="360040"/>
              <a:chOff x="2627784" y="6381328"/>
              <a:chExt cx="936104" cy="360040"/>
            </a:xfrm>
          </p:grpSpPr>
          <p:sp>
            <p:nvSpPr>
              <p:cNvPr id="836" name="Organigramme : Connecteur 835"/>
              <p:cNvSpPr/>
              <p:nvPr/>
            </p:nvSpPr>
            <p:spPr>
              <a:xfrm>
                <a:off x="2699792" y="6381328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7" name="Organigramme : Connecteur 836"/>
              <p:cNvSpPr/>
              <p:nvPr/>
            </p:nvSpPr>
            <p:spPr>
              <a:xfrm>
                <a:off x="2852192" y="6533728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8" name="Organigramme : Connecteur 837"/>
              <p:cNvSpPr/>
              <p:nvPr/>
            </p:nvSpPr>
            <p:spPr>
              <a:xfrm>
                <a:off x="3004592" y="6686128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9" name="Organigramme : Connecteur 838"/>
              <p:cNvSpPr/>
              <p:nvPr/>
            </p:nvSpPr>
            <p:spPr>
              <a:xfrm>
                <a:off x="3136850" y="6560070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0" name="Organigramme : Connecteur 839"/>
              <p:cNvSpPr/>
              <p:nvPr/>
            </p:nvSpPr>
            <p:spPr>
              <a:xfrm>
                <a:off x="3004591" y="6440386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1" name="Organigramme : Connecteur 840"/>
              <p:cNvSpPr/>
              <p:nvPr/>
            </p:nvSpPr>
            <p:spPr>
              <a:xfrm>
                <a:off x="2872868" y="664511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2" name="Organigramme : Connecteur 841"/>
              <p:cNvSpPr/>
              <p:nvPr/>
            </p:nvSpPr>
            <p:spPr>
              <a:xfrm>
                <a:off x="2852192" y="640427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3" name="Organigramme : Connecteur 842"/>
              <p:cNvSpPr/>
              <p:nvPr/>
            </p:nvSpPr>
            <p:spPr>
              <a:xfrm>
                <a:off x="3004592" y="655667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4" name="Organigramme : Connecteur 843"/>
              <p:cNvSpPr/>
              <p:nvPr/>
            </p:nvSpPr>
            <p:spPr>
              <a:xfrm>
                <a:off x="2744597" y="6664078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5" name="Organigramme : Connecteur 844"/>
              <p:cNvSpPr/>
              <p:nvPr/>
            </p:nvSpPr>
            <p:spPr>
              <a:xfrm>
                <a:off x="3133218" y="6418250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6" name="Organigramme : Connecteur 845"/>
              <p:cNvSpPr/>
              <p:nvPr/>
            </p:nvSpPr>
            <p:spPr>
              <a:xfrm>
                <a:off x="3158129" y="6695649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7" name="Organigramme : Connecteur 846"/>
              <p:cNvSpPr/>
              <p:nvPr/>
            </p:nvSpPr>
            <p:spPr>
              <a:xfrm>
                <a:off x="3252997" y="648610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8" name="Organigramme : Connecteur 847"/>
              <p:cNvSpPr/>
              <p:nvPr/>
            </p:nvSpPr>
            <p:spPr>
              <a:xfrm>
                <a:off x="3275857" y="6618359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9" name="Organigramme : Connecteur 848"/>
              <p:cNvSpPr/>
              <p:nvPr/>
            </p:nvSpPr>
            <p:spPr>
              <a:xfrm>
                <a:off x="2704771" y="6488009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0" name="Organigramme : Connecteur 849"/>
              <p:cNvSpPr/>
              <p:nvPr/>
            </p:nvSpPr>
            <p:spPr>
              <a:xfrm>
                <a:off x="2654073" y="6583653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1" name="Organigramme : Connecteur 850"/>
              <p:cNvSpPr/>
              <p:nvPr/>
            </p:nvSpPr>
            <p:spPr>
              <a:xfrm>
                <a:off x="3374153" y="6695649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2" name="Organigramme : Connecteur 851"/>
              <p:cNvSpPr/>
              <p:nvPr/>
            </p:nvSpPr>
            <p:spPr>
              <a:xfrm>
                <a:off x="3374153" y="6407617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3" name="Organigramme : Connecteur 852"/>
              <p:cNvSpPr/>
              <p:nvPr/>
            </p:nvSpPr>
            <p:spPr>
              <a:xfrm>
                <a:off x="3374153" y="6551633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4" name="Organigramme : Connecteur 853"/>
              <p:cNvSpPr/>
              <p:nvPr/>
            </p:nvSpPr>
            <p:spPr>
              <a:xfrm>
                <a:off x="3491880" y="6623641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5" name="Organigramme : Connecteur 854"/>
              <p:cNvSpPr/>
              <p:nvPr/>
            </p:nvSpPr>
            <p:spPr>
              <a:xfrm>
                <a:off x="3518169" y="647962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6" name="Organigramme : Connecteur 855"/>
              <p:cNvSpPr/>
              <p:nvPr/>
            </p:nvSpPr>
            <p:spPr>
              <a:xfrm>
                <a:off x="2627784" y="6669360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7" name="Organigramme : Connecteur 856"/>
              <p:cNvSpPr/>
              <p:nvPr/>
            </p:nvSpPr>
            <p:spPr>
              <a:xfrm>
                <a:off x="3473124" y="6404187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929" name="Rectangle 928"/>
          <p:cNvSpPr/>
          <p:nvPr/>
        </p:nvSpPr>
        <p:spPr>
          <a:xfrm>
            <a:off x="4384464" y="4153561"/>
            <a:ext cx="2364749" cy="1016284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prstDash val="sysDash"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</a:t>
            </a:r>
          </a:p>
        </p:txBody>
      </p:sp>
      <p:sp>
        <p:nvSpPr>
          <p:cNvPr id="581" name="Rectangle 580"/>
          <p:cNvSpPr/>
          <p:nvPr/>
        </p:nvSpPr>
        <p:spPr>
          <a:xfrm>
            <a:off x="35496" y="4161919"/>
            <a:ext cx="2743170" cy="1211297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prstDash val="sysDash"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2" name="Rectangle 801"/>
          <p:cNvSpPr/>
          <p:nvPr/>
        </p:nvSpPr>
        <p:spPr>
          <a:xfrm>
            <a:off x="874556" y="4888136"/>
            <a:ext cx="3945337" cy="134917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prstDash val="sysDash"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8" name="Picture 6" descr="https://thumbs.dreamstime.com/b/singapore-city-skyline-color-reflection-illustration-silhouette-outline-panorama-white-background-vector-433468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67088" y="1196752"/>
            <a:ext cx="3688238" cy="163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9" name="Picture 6" descr="https://thumbs.dreamstime.com/b/singapore-city-skyline-color-reflection-illustration-silhouette-outline-panorama-white-background-vector-4334684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84177" y="1196752"/>
            <a:ext cx="3668140" cy="162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0" name="Picture 6" descr="https://thumbs.dreamstime.com/b/singapore-city-skyline-color-reflection-illustration-silhouette-outline-panorama-white-background-vector-433468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47812" y="1202460"/>
            <a:ext cx="3718762" cy="165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1" name="Picture 6" descr="https://thumbs.dreamstime.com/b/singapore-city-skyline-color-reflection-illustration-silhouette-outline-panorama-white-background-vector-4334684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91056" y="1234359"/>
            <a:ext cx="3646889" cy="161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2" name="Picture 6" descr="https://thumbs.dreamstime.com/b/singapore-city-skyline-color-reflection-illustration-silhouette-outline-panorama-white-background-vector-43346844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30092" y="1197499"/>
            <a:ext cx="3729940" cy="165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" name="Picture 6" descr="https://thumbs.dreamstime.com/b/singapore-city-skyline-color-reflection-illustration-silhouette-outline-panorama-white-background-vector-4334684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82056" y="1196752"/>
            <a:ext cx="3677976" cy="16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1" name="Groupe 150"/>
          <p:cNvGrpSpPr/>
          <p:nvPr/>
        </p:nvGrpSpPr>
        <p:grpSpPr>
          <a:xfrm>
            <a:off x="1547664" y="-8421928"/>
            <a:ext cx="3158258" cy="8056875"/>
            <a:chOff x="1896418" y="-7657224"/>
            <a:chExt cx="5063132" cy="9788576"/>
          </a:xfrm>
        </p:grpSpPr>
        <p:grpSp>
          <p:nvGrpSpPr>
            <p:cNvPr id="150" name="Groupe 149"/>
            <p:cNvGrpSpPr/>
            <p:nvPr/>
          </p:nvGrpSpPr>
          <p:grpSpPr>
            <a:xfrm>
              <a:off x="1907704" y="-2906200"/>
              <a:ext cx="5051846" cy="5037552"/>
              <a:chOff x="1907704" y="-2906200"/>
              <a:chExt cx="5051846" cy="5037552"/>
            </a:xfrm>
          </p:grpSpPr>
          <p:grpSp>
            <p:nvGrpSpPr>
              <p:cNvPr id="5" name="Groupe 4"/>
              <p:cNvGrpSpPr/>
              <p:nvPr/>
            </p:nvGrpSpPr>
            <p:grpSpPr>
              <a:xfrm>
                <a:off x="1912984" y="-2906200"/>
                <a:ext cx="5046566" cy="2662792"/>
                <a:chOff x="1973706" y="1274857"/>
                <a:chExt cx="5046566" cy="2586191"/>
              </a:xfrm>
            </p:grpSpPr>
            <p:pic>
              <p:nvPicPr>
                <p:cNvPr id="205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83524" y="312197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33783" y="130296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9548" y="159249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68" y="159233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1800" y="127485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159233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0170" y="286815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22640" y="261433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3706" y="286815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221550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60595" y="261433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19736" y="196168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8016" y="196168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3162" y="236868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7382" y="236050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299506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2570" y="327437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15672" y="333799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5931" y="151899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1696" y="180851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5916" y="180835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3948" y="149088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9972" y="180835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2318" y="308417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4788" y="283035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5854" y="308417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9972" y="243152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2743" y="283035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1884" y="217770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70164" y="217770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5310" y="258470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9530" y="257653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9972" y="321108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4718" y="349039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12668" y="323880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62927" y="141979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8692" y="170931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12912" y="170916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00944" y="139168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6968" y="170915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9314" y="298497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51784" y="273115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02850" y="298498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6968" y="233233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89739" y="273115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8880" y="207850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67160" y="207850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2306" y="248551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6526" y="247733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6968" y="311189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1714" y="339120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8743" y="345482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39002" y="163581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94767" y="192534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8987" y="192518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7019" y="160770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043" y="192518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5389" y="320100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7859" y="294718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043" y="254835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65814" y="294718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4955" y="229453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3235" y="229453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8381" y="270153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52601" y="269335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043" y="332791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67789" y="360722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56" name="Groupe 355"/>
              <p:cNvGrpSpPr/>
              <p:nvPr/>
            </p:nvGrpSpPr>
            <p:grpSpPr>
              <a:xfrm>
                <a:off x="1907704" y="-531440"/>
                <a:ext cx="5046566" cy="2662792"/>
                <a:chOff x="1973706" y="1274857"/>
                <a:chExt cx="5046566" cy="2586191"/>
              </a:xfrm>
            </p:grpSpPr>
            <p:pic>
              <p:nvPicPr>
                <p:cNvPr id="35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83524" y="312197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33783" y="130296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9548" y="159249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68" y="159233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1800" y="127485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159233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0170" y="286815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22640" y="261433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3706" y="286815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221550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60595" y="261433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19736" y="196168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8016" y="196168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3162" y="236868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7382" y="236050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299506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2570" y="327437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15672" y="333799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5931" y="151899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1696" y="180851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5916" y="180835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3948" y="149088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9972" y="180835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2318" y="308417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4788" y="283035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5854" y="308417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9972" y="243152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2743" y="283035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1884" y="217770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70164" y="217770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5310" y="258470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9530" y="257653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9972" y="321108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4718" y="349039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12668" y="323880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62927" y="141979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8692" y="170931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12912" y="170916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00944" y="139168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6968" y="170915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9314" y="298497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51784" y="273115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02850" y="298498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6968" y="233233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89739" y="273115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8880" y="207850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67160" y="207850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2306" y="248551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6526" y="247733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6968" y="311189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1714" y="339120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8743" y="345482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39002" y="163581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94767" y="192534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8987" y="192518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7019" y="160770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043" y="192518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5389" y="320100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7859" y="294718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043" y="254835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65814" y="294718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4955" y="229453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3235" y="229453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8381" y="270153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52601" y="269335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043" y="332791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67789" y="360722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428" name="Groupe 427"/>
            <p:cNvGrpSpPr/>
            <p:nvPr/>
          </p:nvGrpSpPr>
          <p:grpSpPr>
            <a:xfrm>
              <a:off x="1896418" y="-7657224"/>
              <a:ext cx="5051846" cy="5037552"/>
              <a:chOff x="1907704" y="-2906200"/>
              <a:chExt cx="5051846" cy="5037552"/>
            </a:xfrm>
          </p:grpSpPr>
          <p:grpSp>
            <p:nvGrpSpPr>
              <p:cNvPr id="429" name="Groupe 428"/>
              <p:cNvGrpSpPr/>
              <p:nvPr/>
            </p:nvGrpSpPr>
            <p:grpSpPr>
              <a:xfrm>
                <a:off x="1912984" y="-2906200"/>
                <a:ext cx="5046566" cy="2662792"/>
                <a:chOff x="1973706" y="1274857"/>
                <a:chExt cx="5046566" cy="2586191"/>
              </a:xfrm>
            </p:grpSpPr>
            <p:pic>
              <p:nvPicPr>
                <p:cNvPr id="49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83524" y="312197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33783" y="130296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9548" y="159249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68" y="159233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1800" y="127485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159233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0170" y="286815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22640" y="261433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3706" y="286815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221550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60595" y="261433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19736" y="196168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8016" y="196168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3162" y="236868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7382" y="236050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299506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2570" y="327437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15672" y="333799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5931" y="151899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1696" y="180851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5916" y="180835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3948" y="149088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9972" y="180835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2318" y="308417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4788" y="283035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5854" y="308417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9972" y="243152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2743" y="283035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1884" y="217770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70164" y="217770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5310" y="258470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9530" y="257653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9972" y="321108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4718" y="349039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12668" y="323880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62927" y="141979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8692" y="170931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12912" y="170916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00944" y="139168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6968" y="170915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9314" y="298497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51784" y="273115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02850" y="298498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6968" y="233233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89739" y="273115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8880" y="207850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67160" y="207850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2306" y="248551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6526" y="247733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6968" y="311189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1714" y="339120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8743" y="345482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39002" y="163581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94767" y="192534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8987" y="192518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7019" y="160770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043" y="192518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5389" y="320100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7859" y="294718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043" y="254835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65814" y="294718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4955" y="229453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3235" y="229453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8381" y="270153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52601" y="269335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043" y="332791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67789" y="360722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30" name="Groupe 429"/>
              <p:cNvGrpSpPr/>
              <p:nvPr/>
            </p:nvGrpSpPr>
            <p:grpSpPr>
              <a:xfrm>
                <a:off x="1907704" y="-531440"/>
                <a:ext cx="5046566" cy="2662792"/>
                <a:chOff x="1973706" y="1274857"/>
                <a:chExt cx="5046566" cy="2586191"/>
              </a:xfrm>
            </p:grpSpPr>
            <p:pic>
              <p:nvPicPr>
                <p:cNvPr id="43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83524" y="312197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33783" y="130296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9548" y="159249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68" y="159233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1800" y="127485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159233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0170" y="286815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22640" y="261433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3706" y="286815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221550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60595" y="261433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19736" y="196168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8016" y="196168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3162" y="236868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7382" y="236050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299506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2570" y="327437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15672" y="333799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5931" y="151899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1696" y="180851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5916" y="180835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3948" y="149088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9972" y="180835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2318" y="308417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4788" y="283035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5854" y="308417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9972" y="243152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2743" y="283035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1884" y="217770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70164" y="217770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5310" y="258470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9530" y="257653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9972" y="321108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4718" y="349039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12668" y="323880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62927" y="141979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8692" y="170931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12912" y="170916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00944" y="139168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6968" y="170915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9314" y="298497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51784" y="273115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02850" y="298498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6968" y="233233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89739" y="273115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8880" y="207850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67160" y="207850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2306" y="248551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6526" y="247733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6968" y="311189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1714" y="339120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8743" y="345482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39002" y="163581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94767" y="192534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8987" y="192518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7019" y="160770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043" y="192518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5389" y="320100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7859" y="294718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043" y="254835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65814" y="294718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4955" y="229453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3235" y="229453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8381" y="270153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52601" y="269335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043" y="332791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67789" y="360722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052" name="Picture 4" descr="Résultat de recherche d'images pour &quot;funnel&quot;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45" y="2780928"/>
            <a:ext cx="3530124" cy="10792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67" name="Rectangle 566"/>
          <p:cNvSpPr/>
          <p:nvPr/>
        </p:nvSpPr>
        <p:spPr>
          <a:xfrm>
            <a:off x="453635" y="2954375"/>
            <a:ext cx="4486307" cy="2562857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prstDash val="sysDash"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0" name="Rectangle 579"/>
          <p:cNvSpPr/>
          <p:nvPr/>
        </p:nvSpPr>
        <p:spPr>
          <a:xfrm>
            <a:off x="5436096" y="3048732"/>
            <a:ext cx="2012593" cy="134917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prstDash val="sysDash"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6" name="Espace réservé du contenu 2"/>
          <p:cNvSpPr txBox="1">
            <a:spLocks/>
          </p:cNvSpPr>
          <p:nvPr/>
        </p:nvSpPr>
        <p:spPr>
          <a:xfrm>
            <a:off x="4788024" y="1019246"/>
            <a:ext cx="2736304" cy="681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000" b="1" dirty="0" smtClean="0"/>
              <a:t>A l’exutoire...</a:t>
            </a:r>
            <a:endParaRPr lang="fr-FR" sz="3000" b="1" dirty="0"/>
          </a:p>
        </p:txBody>
      </p:sp>
      <p:pic>
        <p:nvPicPr>
          <p:cNvPr id="5122" name="Picture 2" descr="Image associé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996" y="2612621"/>
            <a:ext cx="3357412" cy="24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9" name="Espace réservé du contenu 2"/>
          <p:cNvSpPr txBox="1">
            <a:spLocks/>
          </p:cNvSpPr>
          <p:nvPr/>
        </p:nvSpPr>
        <p:spPr>
          <a:xfrm>
            <a:off x="4788024" y="1784822"/>
            <a:ext cx="3816424" cy="780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8000" dirty="0" smtClean="0"/>
              <a:t>Bassin de rétention, SE, Rivières urbaines (DO)….</a:t>
            </a:r>
            <a:endParaRPr lang="fr-FR" sz="8000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80" name="Espace réservé du contenu 2"/>
          <p:cNvSpPr txBox="1">
            <a:spLocks/>
          </p:cNvSpPr>
          <p:nvPr/>
        </p:nvSpPr>
        <p:spPr>
          <a:xfrm>
            <a:off x="771448" y="5152748"/>
            <a:ext cx="762427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000" b="1" dirty="0" smtClean="0"/>
              <a:t>Simulation du </a:t>
            </a:r>
            <a:r>
              <a:rPr lang="fr-FR" sz="3000" b="1" dirty="0" err="1" smtClean="0">
                <a:solidFill>
                  <a:schemeClr val="accent4">
                    <a:lumMod val="75000"/>
                  </a:schemeClr>
                </a:solidFill>
              </a:rPr>
              <a:t>pollutogramme</a:t>
            </a:r>
            <a:r>
              <a:rPr lang="fr-FR" sz="3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3000" b="1" dirty="0" smtClean="0"/>
              <a:t>à partir du 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</a:rPr>
              <a:t>Débit</a:t>
            </a:r>
            <a:r>
              <a:rPr lang="fr-FR" sz="3000" b="1" dirty="0" smtClean="0"/>
              <a:t>?</a:t>
            </a:r>
            <a:endParaRPr lang="fr-FR" sz="30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81" name="Espace réservé du contenu 2"/>
          <p:cNvSpPr txBox="1">
            <a:spLocks/>
          </p:cNvSpPr>
          <p:nvPr/>
        </p:nvSpPr>
        <p:spPr>
          <a:xfrm>
            <a:off x="4039128" y="3645303"/>
            <a:ext cx="2981144" cy="107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Débit </a:t>
            </a:r>
            <a:r>
              <a:rPr lang="fr-FR" sz="2800" i="1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 [m</a:t>
            </a:r>
            <a:r>
              <a:rPr lang="fr-FR" sz="2800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/s]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82" name="Espace réservé du contenu 2"/>
          <p:cNvSpPr txBox="1">
            <a:spLocks/>
          </p:cNvSpPr>
          <p:nvPr/>
        </p:nvSpPr>
        <p:spPr>
          <a:xfrm>
            <a:off x="3900106" y="5030485"/>
            <a:ext cx="2897055" cy="92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600" dirty="0" smtClean="0">
                <a:solidFill>
                  <a:schemeClr val="accent4">
                    <a:lumMod val="75000"/>
                  </a:schemeClr>
                </a:solidFill>
              </a:rPr>
              <a:t>Matière en Suspension MES[kg</a:t>
            </a:r>
            <a:r>
              <a:rPr lang="fr-FR" sz="2600" dirty="0">
                <a:solidFill>
                  <a:schemeClr val="accent4">
                    <a:lumMod val="75000"/>
                  </a:schemeClr>
                </a:solidFill>
              </a:rPr>
              <a:t>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83" name="Espace réservé du contenu 2"/>
          <p:cNvSpPr txBox="1">
            <a:spLocks/>
          </p:cNvSpPr>
          <p:nvPr/>
        </p:nvSpPr>
        <p:spPr>
          <a:xfrm>
            <a:off x="186459" y="5212827"/>
            <a:ext cx="3552575" cy="733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4200" dirty="0" smtClean="0"/>
              <a:t>Réseau d’assainissement </a:t>
            </a:r>
            <a:endParaRPr lang="fr-FR" sz="4200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cxnSp>
        <p:nvCxnSpPr>
          <p:cNvPr id="688" name="Connecteur droit avec flèche 687"/>
          <p:cNvCxnSpPr/>
          <p:nvPr/>
        </p:nvCxnSpPr>
        <p:spPr>
          <a:xfrm>
            <a:off x="5292080" y="4293096"/>
            <a:ext cx="0" cy="771937"/>
          </a:xfrm>
          <a:prstGeom prst="straightConnector1">
            <a:avLst/>
          </a:prstGeom>
          <a:ln w="152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5181" y="6412234"/>
            <a:ext cx="85324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u="sng" dirty="0">
                <a:solidFill>
                  <a:schemeClr val="bg1">
                    <a:lumMod val="75000"/>
                  </a:schemeClr>
                </a:solidFill>
              </a:rPr>
              <a:t>https://www.dreamstime.com/stock-illustration-singapore-city-skyline-color-reflection-illustration-silhouette-outline-panorama-white-background-vector-image43346844#</a:t>
            </a:r>
          </a:p>
          <a:p>
            <a:r>
              <a:rPr lang="fr-FR" sz="800" u="sng" dirty="0">
                <a:solidFill>
                  <a:schemeClr val="bg1">
                    <a:lumMod val="75000"/>
                  </a:schemeClr>
                </a:solidFill>
              </a:rPr>
              <a:t>https://www.google.fr/search?q=receiving+waters&amp;dcr=0&amp;source=lnms&amp;tbm=isch&amp;sa=X&amp;ved=0ahUKEwjop5rRqsPWAhUFPxoKHeVxCV8Q_AUICigB&amp;biw=1527&amp;bih=836#imgdii=WtfDcBIA6QljrM:&amp;imgrc=vDq0yg1NXdZZaM</a:t>
            </a:r>
            <a:endParaRPr lang="fr-FR" sz="800" dirty="0">
              <a:solidFill>
                <a:schemeClr val="bg1">
                  <a:lumMod val="75000"/>
                </a:schemeClr>
              </a:solidFill>
            </a:endParaRPr>
          </a:p>
          <a:p>
            <a:endParaRPr lang="fr-FR" sz="1000" dirty="0"/>
          </a:p>
        </p:txBody>
      </p:sp>
      <p:grpSp>
        <p:nvGrpSpPr>
          <p:cNvPr id="425" name="Groupe 424"/>
          <p:cNvGrpSpPr/>
          <p:nvPr/>
        </p:nvGrpSpPr>
        <p:grpSpPr>
          <a:xfrm>
            <a:off x="5724128" y="4870602"/>
            <a:ext cx="2727543" cy="1150686"/>
            <a:chOff x="3684415" y="2493549"/>
            <a:chExt cx="3953647" cy="1495808"/>
          </a:xfrm>
        </p:grpSpPr>
        <p:sp>
          <p:nvSpPr>
            <p:cNvPr id="426" name="Cuadro de texto 102"/>
            <p:cNvSpPr txBox="1"/>
            <p:nvPr/>
          </p:nvSpPr>
          <p:spPr>
            <a:xfrm>
              <a:off x="3684415" y="2493549"/>
              <a:ext cx="1902106" cy="513171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200" dirty="0" smtClean="0">
                  <a:solidFill>
                    <a:schemeClr val="accent4">
                      <a:lumMod val="75000"/>
                    </a:schemeClr>
                  </a:solidFill>
                  <a:ea typeface="Calibri"/>
                  <a:cs typeface="Calibri"/>
                </a:rPr>
                <a:t>MES</a:t>
              </a:r>
              <a:r>
                <a:rPr lang="fr-FR" sz="2200" dirty="0" smtClean="0">
                  <a:solidFill>
                    <a:schemeClr val="accent4">
                      <a:lumMod val="75000"/>
                    </a:schemeClr>
                  </a:solidFill>
                  <a:ea typeface="Calibri"/>
                  <a:cs typeface="Calibri"/>
                </a:rPr>
                <a:t>[kg/s</a:t>
              </a:r>
              <a:r>
                <a:rPr lang="fr-FR" sz="2200" dirty="0">
                  <a:solidFill>
                    <a:schemeClr val="accent4">
                      <a:lumMod val="75000"/>
                    </a:schemeClr>
                  </a:solidFill>
                  <a:ea typeface="Calibri"/>
                  <a:cs typeface="Calibri"/>
                </a:rPr>
                <a:t>]</a:t>
              </a:r>
              <a:endParaRPr lang="en-US" sz="2200" dirty="0">
                <a:solidFill>
                  <a:schemeClr val="accent4">
                    <a:lumMod val="75000"/>
                  </a:schemeClr>
                </a:solidFill>
                <a:ea typeface="Calibri"/>
                <a:cs typeface="Times New Roman"/>
              </a:endParaRPr>
            </a:p>
          </p:txBody>
        </p:sp>
        <p:sp>
          <p:nvSpPr>
            <p:cNvPr id="427" name="Forma libre 108"/>
            <p:cNvSpPr/>
            <p:nvPr/>
          </p:nvSpPr>
          <p:spPr>
            <a:xfrm>
              <a:off x="5642746" y="3000379"/>
              <a:ext cx="1711145" cy="775648"/>
            </a:xfrm>
            <a:custGeom>
              <a:avLst/>
              <a:gdLst>
                <a:gd name="connsiteX0" fmla="*/ 0 w 719072"/>
                <a:gd name="connsiteY0" fmla="*/ 388546 h 388546"/>
                <a:gd name="connsiteX1" fmla="*/ 35625 w 719072"/>
                <a:gd name="connsiteY1" fmla="*/ 133226 h 388546"/>
                <a:gd name="connsiteX2" fmla="*/ 166254 w 719072"/>
                <a:gd name="connsiteY2" fmla="*/ 2598 h 388546"/>
                <a:gd name="connsiteX3" fmla="*/ 338446 w 719072"/>
                <a:gd name="connsiteY3" fmla="*/ 56037 h 388546"/>
                <a:gd name="connsiteX4" fmla="*/ 451262 w 719072"/>
                <a:gd name="connsiteY4" fmla="*/ 174790 h 388546"/>
                <a:gd name="connsiteX5" fmla="*/ 611579 w 719072"/>
                <a:gd name="connsiteY5" fmla="*/ 263855 h 388546"/>
                <a:gd name="connsiteX6" fmla="*/ 718457 w 719072"/>
                <a:gd name="connsiteY6" fmla="*/ 376670 h 3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072" h="388546">
                  <a:moveTo>
                    <a:pt x="0" y="388546"/>
                  </a:moveTo>
                  <a:cubicBezTo>
                    <a:pt x="3958" y="293048"/>
                    <a:pt x="7916" y="197551"/>
                    <a:pt x="35625" y="133226"/>
                  </a:cubicBezTo>
                  <a:cubicBezTo>
                    <a:pt x="63334" y="68901"/>
                    <a:pt x="115784" y="15463"/>
                    <a:pt x="166254" y="2598"/>
                  </a:cubicBezTo>
                  <a:cubicBezTo>
                    <a:pt x="216724" y="-10267"/>
                    <a:pt x="290945" y="27338"/>
                    <a:pt x="338446" y="56037"/>
                  </a:cubicBezTo>
                  <a:cubicBezTo>
                    <a:pt x="385947" y="84736"/>
                    <a:pt x="405740" y="140154"/>
                    <a:pt x="451262" y="174790"/>
                  </a:cubicBezTo>
                  <a:cubicBezTo>
                    <a:pt x="496784" y="209426"/>
                    <a:pt x="567047" y="230208"/>
                    <a:pt x="611579" y="263855"/>
                  </a:cubicBezTo>
                  <a:cubicBezTo>
                    <a:pt x="656111" y="297502"/>
                    <a:pt x="726374" y="343023"/>
                    <a:pt x="718457" y="376670"/>
                  </a:cubicBezTo>
                </a:path>
              </a:pathLst>
            </a:custGeom>
            <a:noFill/>
            <a:ln w="25400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565" name="Conector recto de flecha 88"/>
            <p:cNvCxnSpPr/>
            <p:nvPr/>
          </p:nvCxnSpPr>
          <p:spPr>
            <a:xfrm>
              <a:off x="5534986" y="3833054"/>
              <a:ext cx="2103076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w="sm" len="med"/>
              <a:tailEnd type="triangle" w="sm" len="med"/>
            </a:ln>
            <a:effectLst/>
          </p:spPr>
        </p:cxnSp>
        <p:cxnSp>
          <p:nvCxnSpPr>
            <p:cNvPr id="575" name="Conector recto de flecha 88"/>
            <p:cNvCxnSpPr/>
            <p:nvPr/>
          </p:nvCxnSpPr>
          <p:spPr>
            <a:xfrm flipV="1">
              <a:off x="5549830" y="2556946"/>
              <a:ext cx="0" cy="128838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w="sm" len="med"/>
              <a:tailEnd type="triangle" w="sm" len="med"/>
            </a:ln>
            <a:effectLst/>
          </p:spPr>
        </p:cxnSp>
        <p:sp>
          <p:nvSpPr>
            <p:cNvPr id="576" name="Cuadro de texto 103"/>
            <p:cNvSpPr txBox="1"/>
            <p:nvPr/>
          </p:nvSpPr>
          <p:spPr>
            <a:xfrm>
              <a:off x="7353891" y="3859254"/>
              <a:ext cx="165290" cy="130103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i="1" dirty="0">
                  <a:solidFill>
                    <a:prstClr val="black"/>
                  </a:solidFill>
                  <a:ea typeface="Calibri"/>
                  <a:cs typeface="Calibri"/>
                </a:rPr>
                <a:t>t</a:t>
              </a:r>
              <a:endParaRPr lang="en-US" sz="2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577" name="Groupe 576"/>
          <p:cNvGrpSpPr/>
          <p:nvPr/>
        </p:nvGrpSpPr>
        <p:grpSpPr>
          <a:xfrm>
            <a:off x="1691680" y="4805434"/>
            <a:ext cx="2352403" cy="1143846"/>
            <a:chOff x="5200147" y="1270308"/>
            <a:chExt cx="3500031" cy="1895926"/>
          </a:xfrm>
        </p:grpSpPr>
        <p:sp>
          <p:nvSpPr>
            <p:cNvPr id="578" name="Cuadro de texto 102"/>
            <p:cNvSpPr txBox="1"/>
            <p:nvPr/>
          </p:nvSpPr>
          <p:spPr>
            <a:xfrm>
              <a:off x="5200147" y="1322776"/>
              <a:ext cx="1189308" cy="50608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i="1" dirty="0">
                  <a:solidFill>
                    <a:prstClr val="black"/>
                  </a:solidFill>
                  <a:ea typeface="Calibri"/>
                  <a:cs typeface="Calibri"/>
                </a:rPr>
                <a:t>Q</a:t>
              </a:r>
              <a:r>
                <a:rPr lang="fr-FR" sz="2200" baseline="-25000" dirty="0">
                  <a:solidFill>
                    <a:prstClr val="black"/>
                  </a:solidFill>
                  <a:ea typeface="Calibri"/>
                  <a:cs typeface="Calibri"/>
                </a:rPr>
                <a:t>[</a:t>
              </a:r>
              <a:r>
                <a:rPr lang="fr-FR" sz="2200" i="1" baseline="-25000" dirty="0">
                  <a:solidFill>
                    <a:prstClr val="black"/>
                  </a:solidFill>
                  <a:ea typeface="Calibri"/>
                  <a:cs typeface="Calibri"/>
                </a:rPr>
                <a:t>m</a:t>
              </a:r>
              <a:r>
                <a:rPr lang="fr-FR" sz="2200" baseline="30000" dirty="0">
                  <a:solidFill>
                    <a:prstClr val="black"/>
                  </a:solidFill>
                  <a:ea typeface="Calibri"/>
                  <a:cs typeface="Calibri"/>
                </a:rPr>
                <a:t>3</a:t>
              </a:r>
              <a:r>
                <a:rPr lang="fr-FR" sz="2200" i="1" baseline="-25000" dirty="0">
                  <a:solidFill>
                    <a:prstClr val="black"/>
                  </a:solidFill>
                  <a:ea typeface="Calibri"/>
                  <a:cs typeface="Calibri"/>
                </a:rPr>
                <a:t>/s</a:t>
              </a:r>
              <a:r>
                <a:rPr lang="fr-FR" sz="2200" baseline="-25000" dirty="0">
                  <a:solidFill>
                    <a:prstClr val="black"/>
                  </a:solidFill>
                  <a:ea typeface="Calibri"/>
                  <a:cs typeface="Calibri"/>
                </a:rPr>
                <a:t>]</a:t>
              </a:r>
              <a:endParaRPr lang="en-US" sz="2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579" name="Forma libre 108"/>
            <p:cNvSpPr/>
            <p:nvPr/>
          </p:nvSpPr>
          <p:spPr>
            <a:xfrm>
              <a:off x="6479333" y="2060847"/>
              <a:ext cx="1978516" cy="929296"/>
            </a:xfrm>
            <a:custGeom>
              <a:avLst/>
              <a:gdLst>
                <a:gd name="connsiteX0" fmla="*/ 0 w 719072"/>
                <a:gd name="connsiteY0" fmla="*/ 388546 h 388546"/>
                <a:gd name="connsiteX1" fmla="*/ 35625 w 719072"/>
                <a:gd name="connsiteY1" fmla="*/ 133226 h 388546"/>
                <a:gd name="connsiteX2" fmla="*/ 166254 w 719072"/>
                <a:gd name="connsiteY2" fmla="*/ 2598 h 388546"/>
                <a:gd name="connsiteX3" fmla="*/ 338446 w 719072"/>
                <a:gd name="connsiteY3" fmla="*/ 56037 h 388546"/>
                <a:gd name="connsiteX4" fmla="*/ 451262 w 719072"/>
                <a:gd name="connsiteY4" fmla="*/ 174790 h 388546"/>
                <a:gd name="connsiteX5" fmla="*/ 611579 w 719072"/>
                <a:gd name="connsiteY5" fmla="*/ 263855 h 388546"/>
                <a:gd name="connsiteX6" fmla="*/ 718457 w 719072"/>
                <a:gd name="connsiteY6" fmla="*/ 376670 h 3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072" h="388546">
                  <a:moveTo>
                    <a:pt x="0" y="388546"/>
                  </a:moveTo>
                  <a:cubicBezTo>
                    <a:pt x="3958" y="293048"/>
                    <a:pt x="7916" y="197551"/>
                    <a:pt x="35625" y="133226"/>
                  </a:cubicBezTo>
                  <a:cubicBezTo>
                    <a:pt x="63334" y="68901"/>
                    <a:pt x="115784" y="15463"/>
                    <a:pt x="166254" y="2598"/>
                  </a:cubicBezTo>
                  <a:cubicBezTo>
                    <a:pt x="216724" y="-10267"/>
                    <a:pt x="290945" y="27338"/>
                    <a:pt x="338446" y="56037"/>
                  </a:cubicBezTo>
                  <a:cubicBezTo>
                    <a:pt x="385947" y="84736"/>
                    <a:pt x="405740" y="140154"/>
                    <a:pt x="451262" y="174790"/>
                  </a:cubicBezTo>
                  <a:cubicBezTo>
                    <a:pt x="496784" y="209426"/>
                    <a:pt x="567047" y="230208"/>
                    <a:pt x="611579" y="263855"/>
                  </a:cubicBezTo>
                  <a:cubicBezTo>
                    <a:pt x="656111" y="297502"/>
                    <a:pt x="726374" y="343023"/>
                    <a:pt x="718457" y="376670"/>
                  </a:cubicBezTo>
                </a:path>
              </a:pathLst>
            </a:cu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582" name="Conector recto de flecha 88"/>
            <p:cNvCxnSpPr/>
            <p:nvPr/>
          </p:nvCxnSpPr>
          <p:spPr>
            <a:xfrm flipV="1">
              <a:off x="6321280" y="1270308"/>
              <a:ext cx="0" cy="1780659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w="sm" len="med"/>
              <a:tailEnd type="triangle" w="sm" len="med"/>
            </a:ln>
            <a:effectLst/>
          </p:spPr>
        </p:cxnSp>
        <p:sp>
          <p:nvSpPr>
            <p:cNvPr id="583" name="Cuadro de texto 103"/>
            <p:cNvSpPr txBox="1"/>
            <p:nvPr/>
          </p:nvSpPr>
          <p:spPr>
            <a:xfrm>
              <a:off x="8265032" y="2986421"/>
              <a:ext cx="188624" cy="179813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i="1" dirty="0">
                  <a:solidFill>
                    <a:prstClr val="black"/>
                  </a:solidFill>
                  <a:ea typeface="Calibri"/>
                  <a:cs typeface="Calibri"/>
                </a:rPr>
                <a:t>t</a:t>
              </a:r>
              <a:endParaRPr lang="en-US" sz="2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584" name="Conector recto de flecha 88"/>
            <p:cNvCxnSpPr/>
            <p:nvPr/>
          </p:nvCxnSpPr>
          <p:spPr>
            <a:xfrm>
              <a:off x="6300192" y="3068960"/>
              <a:ext cx="2399986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w="sm" len="med"/>
              <a:tailEnd type="triangle" w="sm" len="med"/>
            </a:ln>
            <a:effectLst/>
          </p:spPr>
        </p:cxnSp>
      </p:grpSp>
      <p:cxnSp>
        <p:nvCxnSpPr>
          <p:cNvPr id="585" name="Connecteur droit avec flèche 584"/>
          <p:cNvCxnSpPr/>
          <p:nvPr/>
        </p:nvCxnSpPr>
        <p:spPr>
          <a:xfrm flipV="1">
            <a:off x="4583584" y="5396919"/>
            <a:ext cx="1100344" cy="5348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6" name="Picture 4" descr="Résultat de recherche d'images pour &quot;mathematical model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96" y="5523306"/>
            <a:ext cx="1020186" cy="5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9" name="Rectangle 598"/>
          <p:cNvSpPr/>
          <p:nvPr/>
        </p:nvSpPr>
        <p:spPr>
          <a:xfrm>
            <a:off x="4400877" y="4523966"/>
            <a:ext cx="14441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b="1" dirty="0" smtClean="0"/>
              <a:t>Modèle math.</a:t>
            </a:r>
            <a:endParaRPr lang="fr-FR" sz="2500" b="1" dirty="0"/>
          </a:p>
        </p:txBody>
      </p:sp>
      <p:sp>
        <p:nvSpPr>
          <p:cNvPr id="604" name="Espace réservé du contenu 2"/>
          <p:cNvSpPr txBox="1">
            <a:spLocks/>
          </p:cNvSpPr>
          <p:nvPr/>
        </p:nvSpPr>
        <p:spPr>
          <a:xfrm>
            <a:off x="5917253" y="5260493"/>
            <a:ext cx="648449" cy="780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80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223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00069 0.6050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5.55556E-7 -4.07407E-6 L -0.00208 0.3023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511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4.16667E-6 -4.81481E-6 L 0.20642 -0.003 " pathEditMode="relative" rAng="0" ptsTypes="AA">
                                      <p:cBhvr>
                                        <p:cTn id="22" dur="6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05556E-6 3.7037E-7 L -0.00052 0.2342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171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2.5E-6 2.59259E-6 L 0.23976 -0.0018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9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3" grpId="0" animBg="1"/>
      <p:bldP spid="567" grpId="0" animBg="1"/>
      <p:bldP spid="606" grpId="0" build="p"/>
      <p:bldP spid="606" grpId="1" build="allAtOnce"/>
      <p:bldP spid="679" grpId="0" build="p"/>
      <p:bldP spid="679" grpId="1" build="allAtOnce"/>
      <p:bldP spid="680" grpId="0" build="p"/>
      <p:bldP spid="680" grpId="1" build="allAtOnce"/>
      <p:bldP spid="681" grpId="0" build="p"/>
      <p:bldP spid="681" grpId="1" build="allAtOnce"/>
      <p:bldP spid="682" grpId="0" build="p"/>
      <p:bldP spid="682" grpId="1" build="allAtOnce"/>
      <p:bldP spid="683" grpId="0" build="p"/>
      <p:bldP spid="683" grpId="1" build="allAtOnce"/>
      <p:bldP spid="2" grpId="0"/>
      <p:bldP spid="2" grpId="1"/>
      <p:bldP spid="599" grpId="0"/>
      <p:bldP spid="60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Cylindre 573"/>
          <p:cNvSpPr/>
          <p:nvPr/>
        </p:nvSpPr>
        <p:spPr>
          <a:xfrm>
            <a:off x="1842803" y="3915690"/>
            <a:ext cx="299071" cy="525404"/>
          </a:xfrm>
          <a:prstGeom prst="can">
            <a:avLst>
              <a:gd name="adj" fmla="val 5122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1" name="Rectangle 2050"/>
          <p:cNvSpPr/>
          <p:nvPr/>
        </p:nvSpPr>
        <p:spPr>
          <a:xfrm>
            <a:off x="1868844" y="2060848"/>
            <a:ext cx="258752" cy="1076330"/>
          </a:xfrm>
          <a:prstGeom prst="rect">
            <a:avLst/>
          </a:prstGeom>
          <a:solidFill>
            <a:srgbClr val="99CCFF"/>
          </a:solidFill>
          <a:ln w="12700" cap="sq">
            <a:noFill/>
            <a:prstDash val="sysDash"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8" name="Cylindre 2047"/>
          <p:cNvSpPr/>
          <p:nvPr/>
        </p:nvSpPr>
        <p:spPr>
          <a:xfrm rot="5400000">
            <a:off x="2437221" y="3864654"/>
            <a:ext cx="168970" cy="881838"/>
          </a:xfrm>
          <a:prstGeom prst="can">
            <a:avLst/>
          </a:prstGeom>
          <a:solidFill>
            <a:schemeClr val="bg1"/>
          </a:solidFill>
          <a:ln w="12700" cap="sq"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3" name="Rectangle 2052"/>
          <p:cNvSpPr/>
          <p:nvPr/>
        </p:nvSpPr>
        <p:spPr>
          <a:xfrm>
            <a:off x="107504" y="4224638"/>
            <a:ext cx="1120095" cy="140466"/>
          </a:xfrm>
          <a:prstGeom prst="rect">
            <a:avLst/>
          </a:prstGeom>
          <a:solidFill>
            <a:srgbClr val="99CCFF"/>
          </a:solidFill>
          <a:ln w="12700" cap="sq">
            <a:noFill/>
            <a:prstDash val="sysDash"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63" name="Groupe 2062"/>
          <p:cNvGrpSpPr/>
          <p:nvPr/>
        </p:nvGrpSpPr>
        <p:grpSpPr>
          <a:xfrm>
            <a:off x="1891744" y="2523189"/>
            <a:ext cx="163844" cy="617779"/>
            <a:chOff x="1043608" y="4445143"/>
            <a:chExt cx="675989" cy="1357741"/>
          </a:xfrm>
        </p:grpSpPr>
        <p:grpSp>
          <p:nvGrpSpPr>
            <p:cNvPr id="2058" name="Groupe 2057"/>
            <p:cNvGrpSpPr/>
            <p:nvPr/>
          </p:nvGrpSpPr>
          <p:grpSpPr>
            <a:xfrm>
              <a:off x="1043608" y="4445143"/>
              <a:ext cx="660334" cy="1357741"/>
              <a:chOff x="8209521" y="5157192"/>
              <a:chExt cx="512491" cy="972108"/>
            </a:xfrm>
          </p:grpSpPr>
          <p:sp>
            <p:nvSpPr>
              <p:cNvPr id="2057" name="Organigramme : Connecteur 2056"/>
              <p:cNvSpPr/>
              <p:nvPr/>
            </p:nvSpPr>
            <p:spPr>
              <a:xfrm>
                <a:off x="8244408" y="5445224"/>
                <a:ext cx="37172" cy="36004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7" name="Organigramme : Connecteur 586"/>
              <p:cNvSpPr/>
              <p:nvPr/>
            </p:nvSpPr>
            <p:spPr>
              <a:xfrm>
                <a:off x="8396808" y="5597624"/>
                <a:ext cx="37172" cy="33377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8" name="Organigramme : Connecteur 587"/>
              <p:cNvSpPr/>
              <p:nvPr/>
            </p:nvSpPr>
            <p:spPr>
              <a:xfrm>
                <a:off x="8549208" y="5750024"/>
                <a:ext cx="37172" cy="33377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9" name="Organigramme : Connecteur 588"/>
              <p:cNvSpPr/>
              <p:nvPr/>
            </p:nvSpPr>
            <p:spPr>
              <a:xfrm>
                <a:off x="8532440" y="5517232"/>
                <a:ext cx="37172" cy="36004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0" name="Organigramme : Connecteur 589"/>
              <p:cNvSpPr/>
              <p:nvPr/>
            </p:nvSpPr>
            <p:spPr>
              <a:xfrm>
                <a:off x="8316416" y="5157192"/>
                <a:ext cx="37172" cy="36004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1" name="Organigramme : Connecteur 590"/>
              <p:cNvSpPr/>
              <p:nvPr/>
            </p:nvSpPr>
            <p:spPr>
              <a:xfrm>
                <a:off x="8585212" y="5193196"/>
                <a:ext cx="37172" cy="3653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2" name="Organigramme : Connecteur 591"/>
              <p:cNvSpPr/>
              <p:nvPr/>
            </p:nvSpPr>
            <p:spPr>
              <a:xfrm>
                <a:off x="8244408" y="5301208"/>
                <a:ext cx="37172" cy="36004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3" name="Organigramme : Connecteur 592"/>
              <p:cNvSpPr/>
              <p:nvPr/>
            </p:nvSpPr>
            <p:spPr>
              <a:xfrm>
                <a:off x="8316416" y="5733256"/>
                <a:ext cx="37172" cy="33377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4" name="Organigramme : Connecteur 593"/>
              <p:cNvSpPr/>
              <p:nvPr/>
            </p:nvSpPr>
            <p:spPr>
              <a:xfrm>
                <a:off x="8460432" y="5301208"/>
                <a:ext cx="37172" cy="36004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5" name="Organigramme : Connecteur 594"/>
              <p:cNvSpPr/>
              <p:nvPr/>
            </p:nvSpPr>
            <p:spPr>
              <a:xfrm>
                <a:off x="8676456" y="5661248"/>
                <a:ext cx="37172" cy="36004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6" name="Organigramme : Connecteur 595"/>
              <p:cNvSpPr/>
              <p:nvPr/>
            </p:nvSpPr>
            <p:spPr>
              <a:xfrm>
                <a:off x="8684840" y="5373216"/>
                <a:ext cx="37172" cy="36004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7" name="Organigramme : Connecteur 596"/>
              <p:cNvSpPr/>
              <p:nvPr/>
            </p:nvSpPr>
            <p:spPr>
              <a:xfrm flipH="1">
                <a:off x="8664436" y="5892045"/>
                <a:ext cx="35483" cy="32734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8" name="Organigramme : Connecteur 597"/>
              <p:cNvSpPr/>
              <p:nvPr/>
            </p:nvSpPr>
            <p:spPr>
              <a:xfrm>
                <a:off x="8460432" y="5913086"/>
                <a:ext cx="37172" cy="36194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0" name="Organigramme : Connecteur 599"/>
              <p:cNvSpPr/>
              <p:nvPr/>
            </p:nvSpPr>
            <p:spPr>
              <a:xfrm>
                <a:off x="8631145" y="6021288"/>
                <a:ext cx="37172" cy="36004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1" name="Organigramme : Connecteur 600"/>
              <p:cNvSpPr/>
              <p:nvPr/>
            </p:nvSpPr>
            <p:spPr>
              <a:xfrm>
                <a:off x="8279244" y="5877272"/>
                <a:ext cx="37172" cy="36004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2" name="Organigramme : Connecteur 601"/>
              <p:cNvSpPr/>
              <p:nvPr/>
            </p:nvSpPr>
            <p:spPr>
              <a:xfrm flipH="1">
                <a:off x="8423261" y="6093296"/>
                <a:ext cx="37172" cy="36004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3" name="Organigramme : Connecteur 602"/>
              <p:cNvSpPr/>
              <p:nvPr/>
            </p:nvSpPr>
            <p:spPr>
              <a:xfrm flipH="1" flipV="1">
                <a:off x="8209521" y="6057292"/>
                <a:ext cx="37172" cy="36693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94" name="Organigramme : Connecteur 693"/>
            <p:cNvSpPr/>
            <p:nvPr/>
          </p:nvSpPr>
          <p:spPr>
            <a:xfrm>
              <a:off x="1519302" y="4798691"/>
              <a:ext cx="47895" cy="50287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 w="12700" cap="sq">
              <a:noFill/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5" name="Organigramme : Connecteur 694"/>
            <p:cNvSpPr/>
            <p:nvPr/>
          </p:nvSpPr>
          <p:spPr>
            <a:xfrm>
              <a:off x="1671702" y="4951091"/>
              <a:ext cx="47895" cy="50287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 w="12700" cap="sq">
              <a:noFill/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6" name="Organigramme : Connecteur 695"/>
            <p:cNvSpPr/>
            <p:nvPr/>
          </p:nvSpPr>
          <p:spPr>
            <a:xfrm>
              <a:off x="1283745" y="4818873"/>
              <a:ext cx="47895" cy="50287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 w="12700" cap="sq">
              <a:noFill/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7" name="Organigramme : Connecteur 696"/>
            <p:cNvSpPr/>
            <p:nvPr/>
          </p:nvSpPr>
          <p:spPr>
            <a:xfrm>
              <a:off x="1115616" y="5085184"/>
              <a:ext cx="47895" cy="50287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 w="12700" cap="sq">
              <a:noFill/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8" name="Organigramme : Connecteur 697"/>
            <p:cNvSpPr/>
            <p:nvPr/>
          </p:nvSpPr>
          <p:spPr>
            <a:xfrm>
              <a:off x="1619672" y="5322929"/>
              <a:ext cx="47895" cy="50287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 w="12700" cap="sq">
              <a:noFill/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9" name="Organigramme : Connecteur 698"/>
            <p:cNvSpPr/>
            <p:nvPr/>
          </p:nvSpPr>
          <p:spPr>
            <a:xfrm>
              <a:off x="1475656" y="5103491"/>
              <a:ext cx="47895" cy="50287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 w="12700" cap="sq">
              <a:noFill/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0" name="Organigramme : Connecteur 699"/>
            <p:cNvSpPr/>
            <p:nvPr/>
          </p:nvSpPr>
          <p:spPr>
            <a:xfrm>
              <a:off x="1283745" y="5373216"/>
              <a:ext cx="47895" cy="50287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 w="12700" cap="sq">
              <a:noFill/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1" name="Organigramme : Connecteur 700"/>
            <p:cNvSpPr/>
            <p:nvPr/>
          </p:nvSpPr>
          <p:spPr>
            <a:xfrm>
              <a:off x="1043608" y="5322929"/>
              <a:ext cx="47895" cy="50287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 w="12700" cap="sq">
              <a:noFill/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2" name="Organigramme : Connecteur 701"/>
            <p:cNvSpPr/>
            <p:nvPr/>
          </p:nvSpPr>
          <p:spPr>
            <a:xfrm>
              <a:off x="1475656" y="5394937"/>
              <a:ext cx="47895" cy="50287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 w="12700" cap="sq">
              <a:noFill/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3" name="Organigramme : Connecteur 702"/>
            <p:cNvSpPr/>
            <p:nvPr/>
          </p:nvSpPr>
          <p:spPr>
            <a:xfrm>
              <a:off x="1259632" y="4941168"/>
              <a:ext cx="47895" cy="50287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 w="12700" cap="sq">
              <a:noFill/>
              <a:prstDash val="sysDash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33" name="Groupe 832"/>
          <p:cNvGrpSpPr/>
          <p:nvPr/>
        </p:nvGrpSpPr>
        <p:grpSpPr>
          <a:xfrm>
            <a:off x="251520" y="4230873"/>
            <a:ext cx="949896" cy="134231"/>
            <a:chOff x="683568" y="6381328"/>
            <a:chExt cx="2880320" cy="360040"/>
          </a:xfrm>
        </p:grpSpPr>
        <p:grpSp>
          <p:nvGrpSpPr>
            <p:cNvPr id="834" name="Groupe 833"/>
            <p:cNvGrpSpPr/>
            <p:nvPr/>
          </p:nvGrpSpPr>
          <p:grpSpPr>
            <a:xfrm>
              <a:off x="683568" y="6381328"/>
              <a:ext cx="1872208" cy="360040"/>
              <a:chOff x="755576" y="6165304"/>
              <a:chExt cx="1872208" cy="360040"/>
            </a:xfrm>
          </p:grpSpPr>
          <p:sp>
            <p:nvSpPr>
              <p:cNvPr id="858" name="Organigramme : Connecteur 857"/>
              <p:cNvSpPr/>
              <p:nvPr/>
            </p:nvSpPr>
            <p:spPr>
              <a:xfrm>
                <a:off x="827584" y="6165304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9" name="Organigramme : Connecteur 858"/>
              <p:cNvSpPr/>
              <p:nvPr/>
            </p:nvSpPr>
            <p:spPr>
              <a:xfrm>
                <a:off x="979984" y="6317704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0" name="Organigramme : Connecteur 859"/>
              <p:cNvSpPr/>
              <p:nvPr/>
            </p:nvSpPr>
            <p:spPr>
              <a:xfrm>
                <a:off x="1132384" y="6470104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1" name="Organigramme : Connecteur 860"/>
              <p:cNvSpPr/>
              <p:nvPr/>
            </p:nvSpPr>
            <p:spPr>
              <a:xfrm>
                <a:off x="1264642" y="6344046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2" name="Organigramme : Connecteur 861"/>
              <p:cNvSpPr/>
              <p:nvPr/>
            </p:nvSpPr>
            <p:spPr>
              <a:xfrm>
                <a:off x="1132383" y="6224362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3" name="Organigramme : Connecteur 862"/>
              <p:cNvSpPr/>
              <p:nvPr/>
            </p:nvSpPr>
            <p:spPr>
              <a:xfrm>
                <a:off x="1000660" y="6429091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4" name="Organigramme : Connecteur 863"/>
              <p:cNvSpPr/>
              <p:nvPr/>
            </p:nvSpPr>
            <p:spPr>
              <a:xfrm>
                <a:off x="979984" y="6188251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5" name="Organigramme : Connecteur 864"/>
              <p:cNvSpPr/>
              <p:nvPr/>
            </p:nvSpPr>
            <p:spPr>
              <a:xfrm>
                <a:off x="1132384" y="6340651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6" name="Organigramme : Connecteur 865"/>
              <p:cNvSpPr/>
              <p:nvPr/>
            </p:nvSpPr>
            <p:spPr>
              <a:xfrm>
                <a:off x="872389" y="6448054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7" name="Organigramme : Connecteur 866"/>
              <p:cNvSpPr/>
              <p:nvPr/>
            </p:nvSpPr>
            <p:spPr>
              <a:xfrm>
                <a:off x="1261010" y="6202226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8" name="Organigramme : Connecteur 867"/>
              <p:cNvSpPr/>
              <p:nvPr/>
            </p:nvSpPr>
            <p:spPr>
              <a:xfrm>
                <a:off x="1285921" y="647962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9" name="Organigramme : Connecteur 868"/>
              <p:cNvSpPr/>
              <p:nvPr/>
            </p:nvSpPr>
            <p:spPr>
              <a:xfrm>
                <a:off x="1380789" y="6270081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0" name="Organigramme : Connecteur 869"/>
              <p:cNvSpPr/>
              <p:nvPr/>
            </p:nvSpPr>
            <p:spPr>
              <a:xfrm>
                <a:off x="1403649" y="640233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1" name="Organigramme : Connecteur 870"/>
              <p:cNvSpPr/>
              <p:nvPr/>
            </p:nvSpPr>
            <p:spPr>
              <a:xfrm>
                <a:off x="832563" y="627198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2" name="Organigramme : Connecteur 871"/>
              <p:cNvSpPr/>
              <p:nvPr/>
            </p:nvSpPr>
            <p:spPr>
              <a:xfrm>
                <a:off x="781865" y="6367629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3" name="Organigramme : Connecteur 872"/>
              <p:cNvSpPr/>
              <p:nvPr/>
            </p:nvSpPr>
            <p:spPr>
              <a:xfrm>
                <a:off x="1501945" y="647962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4" name="Organigramme : Connecteur 873"/>
              <p:cNvSpPr/>
              <p:nvPr/>
            </p:nvSpPr>
            <p:spPr>
              <a:xfrm>
                <a:off x="1501945" y="6191593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5" name="Organigramme : Connecteur 874"/>
              <p:cNvSpPr/>
              <p:nvPr/>
            </p:nvSpPr>
            <p:spPr>
              <a:xfrm>
                <a:off x="1501945" y="6335609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6" name="Organigramme : Connecteur 875"/>
              <p:cNvSpPr/>
              <p:nvPr/>
            </p:nvSpPr>
            <p:spPr>
              <a:xfrm>
                <a:off x="1619672" y="6407617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7" name="Organigramme : Connecteur 876"/>
              <p:cNvSpPr/>
              <p:nvPr/>
            </p:nvSpPr>
            <p:spPr>
              <a:xfrm>
                <a:off x="1645961" y="6263601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8" name="Organigramme : Connecteur 877"/>
              <p:cNvSpPr/>
              <p:nvPr/>
            </p:nvSpPr>
            <p:spPr>
              <a:xfrm>
                <a:off x="755576" y="6453336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9" name="Organigramme : Connecteur 878"/>
              <p:cNvSpPr/>
              <p:nvPr/>
            </p:nvSpPr>
            <p:spPr>
              <a:xfrm>
                <a:off x="1763688" y="6165304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0" name="Organigramme : Connecteur 879"/>
              <p:cNvSpPr/>
              <p:nvPr/>
            </p:nvSpPr>
            <p:spPr>
              <a:xfrm>
                <a:off x="1916088" y="6317704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1" name="Organigramme : Connecteur 880"/>
              <p:cNvSpPr/>
              <p:nvPr/>
            </p:nvSpPr>
            <p:spPr>
              <a:xfrm>
                <a:off x="2068488" y="6470104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2" name="Organigramme : Connecteur 881"/>
              <p:cNvSpPr/>
              <p:nvPr/>
            </p:nvSpPr>
            <p:spPr>
              <a:xfrm>
                <a:off x="2200746" y="6344046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3" name="Organigramme : Connecteur 882"/>
              <p:cNvSpPr/>
              <p:nvPr/>
            </p:nvSpPr>
            <p:spPr>
              <a:xfrm>
                <a:off x="2068487" y="6224362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4" name="Organigramme : Connecteur 883"/>
              <p:cNvSpPr/>
              <p:nvPr/>
            </p:nvSpPr>
            <p:spPr>
              <a:xfrm>
                <a:off x="1936764" y="6429091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5" name="Organigramme : Connecteur 884"/>
              <p:cNvSpPr/>
              <p:nvPr/>
            </p:nvSpPr>
            <p:spPr>
              <a:xfrm>
                <a:off x="1916088" y="6188251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6" name="Organigramme : Connecteur 885"/>
              <p:cNvSpPr/>
              <p:nvPr/>
            </p:nvSpPr>
            <p:spPr>
              <a:xfrm>
                <a:off x="2068488" y="6340651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7" name="Organigramme : Connecteur 886"/>
              <p:cNvSpPr/>
              <p:nvPr/>
            </p:nvSpPr>
            <p:spPr>
              <a:xfrm>
                <a:off x="1808493" y="6448054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8" name="Organigramme : Connecteur 887"/>
              <p:cNvSpPr/>
              <p:nvPr/>
            </p:nvSpPr>
            <p:spPr>
              <a:xfrm>
                <a:off x="2197114" y="6202226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9" name="Organigramme : Connecteur 888"/>
              <p:cNvSpPr/>
              <p:nvPr/>
            </p:nvSpPr>
            <p:spPr>
              <a:xfrm>
                <a:off x="2222025" y="647962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0" name="Organigramme : Connecteur 889"/>
              <p:cNvSpPr/>
              <p:nvPr/>
            </p:nvSpPr>
            <p:spPr>
              <a:xfrm>
                <a:off x="2316893" y="6270081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1" name="Organigramme : Connecteur 890"/>
              <p:cNvSpPr/>
              <p:nvPr/>
            </p:nvSpPr>
            <p:spPr>
              <a:xfrm>
                <a:off x="2339753" y="640233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2" name="Organigramme : Connecteur 891"/>
              <p:cNvSpPr/>
              <p:nvPr/>
            </p:nvSpPr>
            <p:spPr>
              <a:xfrm>
                <a:off x="1768667" y="627198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3" name="Organigramme : Connecteur 892"/>
              <p:cNvSpPr/>
              <p:nvPr/>
            </p:nvSpPr>
            <p:spPr>
              <a:xfrm>
                <a:off x="1600916" y="6188163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4" name="Organigramme : Connecteur 893"/>
              <p:cNvSpPr/>
              <p:nvPr/>
            </p:nvSpPr>
            <p:spPr>
              <a:xfrm>
                <a:off x="2438049" y="647962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5" name="Organigramme : Connecteur 894"/>
              <p:cNvSpPr/>
              <p:nvPr/>
            </p:nvSpPr>
            <p:spPr>
              <a:xfrm>
                <a:off x="2438049" y="6191593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6" name="Organigramme : Connecteur 895"/>
              <p:cNvSpPr/>
              <p:nvPr/>
            </p:nvSpPr>
            <p:spPr>
              <a:xfrm>
                <a:off x="2438049" y="6335609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7" name="Organigramme : Connecteur 896"/>
              <p:cNvSpPr/>
              <p:nvPr/>
            </p:nvSpPr>
            <p:spPr>
              <a:xfrm>
                <a:off x="2555776" y="6407617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8" name="Organigramme : Connecteur 897"/>
              <p:cNvSpPr/>
              <p:nvPr/>
            </p:nvSpPr>
            <p:spPr>
              <a:xfrm>
                <a:off x="2582065" y="6263601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9" name="Organigramme : Connecteur 898"/>
              <p:cNvSpPr/>
              <p:nvPr/>
            </p:nvSpPr>
            <p:spPr>
              <a:xfrm>
                <a:off x="1691680" y="6453336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35" name="Groupe 834"/>
            <p:cNvGrpSpPr/>
            <p:nvPr/>
          </p:nvGrpSpPr>
          <p:grpSpPr>
            <a:xfrm>
              <a:off x="2627784" y="6381328"/>
              <a:ext cx="936104" cy="360040"/>
              <a:chOff x="2627784" y="6381328"/>
              <a:chExt cx="936104" cy="360040"/>
            </a:xfrm>
          </p:grpSpPr>
          <p:sp>
            <p:nvSpPr>
              <p:cNvPr id="836" name="Organigramme : Connecteur 835"/>
              <p:cNvSpPr/>
              <p:nvPr/>
            </p:nvSpPr>
            <p:spPr>
              <a:xfrm>
                <a:off x="2699792" y="6381328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7" name="Organigramme : Connecteur 836"/>
              <p:cNvSpPr/>
              <p:nvPr/>
            </p:nvSpPr>
            <p:spPr>
              <a:xfrm>
                <a:off x="2852192" y="6533728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8" name="Organigramme : Connecteur 837"/>
              <p:cNvSpPr/>
              <p:nvPr/>
            </p:nvSpPr>
            <p:spPr>
              <a:xfrm>
                <a:off x="3004592" y="6686128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9" name="Organigramme : Connecteur 838"/>
              <p:cNvSpPr/>
              <p:nvPr/>
            </p:nvSpPr>
            <p:spPr>
              <a:xfrm>
                <a:off x="3136850" y="6560070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0" name="Organigramme : Connecteur 839"/>
              <p:cNvSpPr/>
              <p:nvPr/>
            </p:nvSpPr>
            <p:spPr>
              <a:xfrm>
                <a:off x="3004591" y="6440386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1" name="Organigramme : Connecteur 840"/>
              <p:cNvSpPr/>
              <p:nvPr/>
            </p:nvSpPr>
            <p:spPr>
              <a:xfrm>
                <a:off x="2872868" y="664511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2" name="Organigramme : Connecteur 841"/>
              <p:cNvSpPr/>
              <p:nvPr/>
            </p:nvSpPr>
            <p:spPr>
              <a:xfrm>
                <a:off x="2852192" y="640427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3" name="Organigramme : Connecteur 842"/>
              <p:cNvSpPr/>
              <p:nvPr/>
            </p:nvSpPr>
            <p:spPr>
              <a:xfrm>
                <a:off x="3004592" y="655667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4" name="Organigramme : Connecteur 843"/>
              <p:cNvSpPr/>
              <p:nvPr/>
            </p:nvSpPr>
            <p:spPr>
              <a:xfrm>
                <a:off x="2744597" y="6664078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5" name="Organigramme : Connecteur 844"/>
              <p:cNvSpPr/>
              <p:nvPr/>
            </p:nvSpPr>
            <p:spPr>
              <a:xfrm>
                <a:off x="3133218" y="6418250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6" name="Organigramme : Connecteur 845"/>
              <p:cNvSpPr/>
              <p:nvPr/>
            </p:nvSpPr>
            <p:spPr>
              <a:xfrm>
                <a:off x="3158129" y="6695649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7" name="Organigramme : Connecteur 846"/>
              <p:cNvSpPr/>
              <p:nvPr/>
            </p:nvSpPr>
            <p:spPr>
              <a:xfrm>
                <a:off x="3252997" y="648610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8" name="Organigramme : Connecteur 847"/>
              <p:cNvSpPr/>
              <p:nvPr/>
            </p:nvSpPr>
            <p:spPr>
              <a:xfrm>
                <a:off x="3275857" y="6618359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9" name="Organigramme : Connecteur 848"/>
              <p:cNvSpPr/>
              <p:nvPr/>
            </p:nvSpPr>
            <p:spPr>
              <a:xfrm>
                <a:off x="2704771" y="6488009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0" name="Organigramme : Connecteur 849"/>
              <p:cNvSpPr/>
              <p:nvPr/>
            </p:nvSpPr>
            <p:spPr>
              <a:xfrm>
                <a:off x="2654073" y="6583653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1" name="Organigramme : Connecteur 850"/>
              <p:cNvSpPr/>
              <p:nvPr/>
            </p:nvSpPr>
            <p:spPr>
              <a:xfrm>
                <a:off x="3374153" y="6695649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2" name="Organigramme : Connecteur 851"/>
              <p:cNvSpPr/>
              <p:nvPr/>
            </p:nvSpPr>
            <p:spPr>
              <a:xfrm>
                <a:off x="3374153" y="6407617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3" name="Organigramme : Connecteur 852"/>
              <p:cNvSpPr/>
              <p:nvPr/>
            </p:nvSpPr>
            <p:spPr>
              <a:xfrm>
                <a:off x="3374153" y="6551633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4" name="Organigramme : Connecteur 853"/>
              <p:cNvSpPr/>
              <p:nvPr/>
            </p:nvSpPr>
            <p:spPr>
              <a:xfrm>
                <a:off x="3491880" y="6623641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5" name="Organigramme : Connecteur 854"/>
              <p:cNvSpPr/>
              <p:nvPr/>
            </p:nvSpPr>
            <p:spPr>
              <a:xfrm>
                <a:off x="3518169" y="6479625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6" name="Organigramme : Connecteur 855"/>
              <p:cNvSpPr/>
              <p:nvPr/>
            </p:nvSpPr>
            <p:spPr>
              <a:xfrm>
                <a:off x="2627784" y="6669360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7" name="Organigramme : Connecteur 856"/>
              <p:cNvSpPr/>
              <p:nvPr/>
            </p:nvSpPr>
            <p:spPr>
              <a:xfrm>
                <a:off x="3473124" y="6404187"/>
                <a:ext cx="45719" cy="45719"/>
              </a:xfrm>
              <a:prstGeom prst="flowChartConnector">
                <a:avLst/>
              </a:prstGeom>
              <a:solidFill>
                <a:schemeClr val="bg2">
                  <a:lumMod val="25000"/>
                </a:schemeClr>
              </a:solidFill>
              <a:ln w="12700" cap="sq">
                <a:noFill/>
                <a:prstDash val="sysDash"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581" name="Rectangle 580"/>
          <p:cNvSpPr/>
          <p:nvPr/>
        </p:nvSpPr>
        <p:spPr>
          <a:xfrm>
            <a:off x="35496" y="3975479"/>
            <a:ext cx="1794066" cy="605649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prstDash val="sysDash"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2" name="Rectangle 801"/>
          <p:cNvSpPr/>
          <p:nvPr/>
        </p:nvSpPr>
        <p:spPr>
          <a:xfrm>
            <a:off x="1259632" y="4459858"/>
            <a:ext cx="1934122" cy="697334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prstDash val="sysDash"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3" name="Picture 6" descr="https://thumbs.dreamstime.com/b/singapore-city-skyline-color-reflection-illustration-silhouette-outline-panorama-white-background-vector-433468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23227" y="1988840"/>
            <a:ext cx="245262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1" name="Groupe 150"/>
          <p:cNvGrpSpPr/>
          <p:nvPr/>
        </p:nvGrpSpPr>
        <p:grpSpPr>
          <a:xfrm>
            <a:off x="1043608" y="-3634583"/>
            <a:ext cx="1883267" cy="5551415"/>
            <a:chOff x="1896418" y="-7657224"/>
            <a:chExt cx="5063132" cy="9788576"/>
          </a:xfrm>
        </p:grpSpPr>
        <p:grpSp>
          <p:nvGrpSpPr>
            <p:cNvPr id="150" name="Groupe 149"/>
            <p:cNvGrpSpPr/>
            <p:nvPr/>
          </p:nvGrpSpPr>
          <p:grpSpPr>
            <a:xfrm>
              <a:off x="1907704" y="-2906200"/>
              <a:ext cx="5051846" cy="5037552"/>
              <a:chOff x="1907704" y="-2906200"/>
              <a:chExt cx="5051846" cy="5037552"/>
            </a:xfrm>
          </p:grpSpPr>
          <p:grpSp>
            <p:nvGrpSpPr>
              <p:cNvPr id="5" name="Groupe 4"/>
              <p:cNvGrpSpPr/>
              <p:nvPr/>
            </p:nvGrpSpPr>
            <p:grpSpPr>
              <a:xfrm>
                <a:off x="1912984" y="-2906200"/>
                <a:ext cx="5046566" cy="2662792"/>
                <a:chOff x="1973706" y="1274857"/>
                <a:chExt cx="5046566" cy="2586191"/>
              </a:xfrm>
            </p:grpSpPr>
            <p:pic>
              <p:nvPicPr>
                <p:cNvPr id="205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83524" y="312197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33783" y="130296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9548" y="159249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68" y="159233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1800" y="127485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159233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0170" y="286815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22640" y="261433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3706" y="286815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221550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60595" y="261433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19736" y="196168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8016" y="196168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3162" y="236868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7382" y="236050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299506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2570" y="327437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15672" y="333799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5931" y="151899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1696" y="180851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5916" y="180835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3948" y="149088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9972" y="180835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2318" y="308417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4788" y="283035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5854" y="308417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9972" y="243152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2743" y="283035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1884" y="217770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70164" y="217770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5310" y="258470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9530" y="257653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9972" y="321108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4718" y="349039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12668" y="323880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62927" y="141979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8692" y="170931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12912" y="170916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00944" y="139168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6968" y="170915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9314" y="298497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51784" y="273115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02850" y="298498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6968" y="233233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89739" y="273115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8880" y="207850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67160" y="207850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2306" y="248551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6526" y="247733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6968" y="311189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1714" y="339120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8743" y="345482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39002" y="163581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94767" y="192534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8987" y="192518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7019" y="160770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043" y="192518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5389" y="320100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7859" y="294718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043" y="254835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65814" y="294718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4955" y="229453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3235" y="229453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8381" y="270153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52601" y="269335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043" y="332791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67789" y="360722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56" name="Groupe 355"/>
              <p:cNvGrpSpPr/>
              <p:nvPr/>
            </p:nvGrpSpPr>
            <p:grpSpPr>
              <a:xfrm>
                <a:off x="1907704" y="-531440"/>
                <a:ext cx="5046566" cy="2662792"/>
                <a:chOff x="1973706" y="1274857"/>
                <a:chExt cx="5046566" cy="2586191"/>
              </a:xfrm>
            </p:grpSpPr>
            <p:pic>
              <p:nvPicPr>
                <p:cNvPr id="35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83524" y="312197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33783" y="130296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9548" y="159249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68" y="159233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1800" y="127485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159233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0170" y="286815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22640" y="261433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3706" y="286815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221550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60595" y="261433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19736" y="196168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8016" y="196168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3162" y="236868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7382" y="236050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299506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2570" y="327437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15672" y="333799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5931" y="151899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1696" y="180851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5916" y="180835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3948" y="149088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9972" y="180835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2318" y="308417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4788" y="283035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5854" y="308417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9972" y="243152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2743" y="283035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1884" y="217770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70164" y="217770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5310" y="258470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9530" y="257653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9972" y="321108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4718" y="349039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12668" y="323880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62927" y="141979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8692" y="170931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12912" y="170916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00944" y="139168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6968" y="170915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9314" y="298497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51784" y="273115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02850" y="298498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6968" y="233233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89739" y="273115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8880" y="207850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67160" y="207850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2306" y="248551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6526" y="247733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6968" y="311189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1714" y="339120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8743" y="345482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39002" y="163581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94767" y="192534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8987" y="192518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7019" y="160770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043" y="192518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5389" y="320100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7859" y="294718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043" y="254835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65814" y="294718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4955" y="229453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3235" y="229453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8381" y="270153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52601" y="269335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043" y="332791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67789" y="360722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428" name="Groupe 427"/>
            <p:cNvGrpSpPr/>
            <p:nvPr/>
          </p:nvGrpSpPr>
          <p:grpSpPr>
            <a:xfrm>
              <a:off x="1896418" y="-7657224"/>
              <a:ext cx="5051846" cy="5037552"/>
              <a:chOff x="1907704" y="-2906200"/>
              <a:chExt cx="5051846" cy="5037552"/>
            </a:xfrm>
          </p:grpSpPr>
          <p:grpSp>
            <p:nvGrpSpPr>
              <p:cNvPr id="429" name="Groupe 428"/>
              <p:cNvGrpSpPr/>
              <p:nvPr/>
            </p:nvGrpSpPr>
            <p:grpSpPr>
              <a:xfrm>
                <a:off x="1912984" y="-2906200"/>
                <a:ext cx="5046566" cy="2662792"/>
                <a:chOff x="1973706" y="1274857"/>
                <a:chExt cx="5046566" cy="2586191"/>
              </a:xfrm>
            </p:grpSpPr>
            <p:pic>
              <p:nvPicPr>
                <p:cNvPr id="49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83524" y="312197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33783" y="130296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9548" y="159249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68" y="159233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1800" y="127485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159233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0170" y="286815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22640" y="261433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3706" y="286815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221550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60595" y="261433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19736" y="196168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8016" y="196168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3162" y="236868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7382" y="236050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299506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2570" y="327437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15672" y="333799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5931" y="151899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1696" y="180851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5916" y="180835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3948" y="149088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9972" y="180835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2318" y="308417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4788" y="283035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5854" y="308417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9972" y="243152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2743" y="283035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1884" y="217770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70164" y="217770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5310" y="258470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9530" y="257653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9972" y="321108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4718" y="349039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12668" y="323880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62927" y="141979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8692" y="170931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12912" y="170916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00944" y="139168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6968" y="170915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9314" y="298497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51784" y="273115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02850" y="298498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6968" y="233233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89739" y="273115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8880" y="207850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67160" y="207850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2306" y="248551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6526" y="247733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6968" y="311189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1714" y="339120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8743" y="345482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39002" y="163581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94767" y="192534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8987" y="192518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7019" y="160770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043" y="192518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5389" y="320100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7859" y="294718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043" y="254835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65814" y="294718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4955" y="229453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3235" y="229453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8381" y="270153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52601" y="269335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043" y="332791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67789" y="360722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30" name="Groupe 429"/>
              <p:cNvGrpSpPr/>
              <p:nvPr/>
            </p:nvGrpSpPr>
            <p:grpSpPr>
              <a:xfrm>
                <a:off x="1907704" y="-531440"/>
                <a:ext cx="5046566" cy="2662792"/>
                <a:chOff x="1973706" y="1274857"/>
                <a:chExt cx="5046566" cy="2586191"/>
              </a:xfrm>
            </p:grpSpPr>
            <p:pic>
              <p:nvPicPr>
                <p:cNvPr id="43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83524" y="312197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33783" y="130296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9548" y="159249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68" y="159233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1800" y="127485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159233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0170" y="286815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22640" y="261433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3706" y="286815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221550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60595" y="261433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19736" y="196168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8016" y="196168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3162" y="236868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7382" y="236050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299506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2570" y="327437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15672" y="333799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5931" y="151899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1696" y="180851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5916" y="180835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3948" y="149088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9972" y="180835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2318" y="308417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4788" y="283035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5854" y="308417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9972" y="243152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2743" y="283035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1884" y="217770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70164" y="217770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85310" y="258470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9530" y="257653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9972" y="321108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4718" y="349039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12668" y="323880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62927" y="141979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8692" y="170931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12912" y="170916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00944" y="139168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6968" y="170915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9314" y="298497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51784" y="273115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02850" y="298498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6968" y="233233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89739" y="2731156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8880" y="207850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67160" y="207850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2306" y="248551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6526" y="247733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6968" y="311189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1714" y="339120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8743" y="345482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39002" y="1635819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94767" y="192534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8987" y="192518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7019" y="1607707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043" y="1925183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8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5389" y="320100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9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7859" y="2947181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0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043" y="254835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1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65814" y="2947180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2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4955" y="229453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3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3235" y="2294532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4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8381" y="270153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5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52601" y="2693358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6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3043" y="3327914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7" name="Picture 8" descr="C:\Users\ssandovala\AppData\Local\Microsoft\Windows\Temporary Internet Files\Content.IE5\G99LHTH9\raemi-Drop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67789" y="3607225"/>
                  <a:ext cx="127229" cy="253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052" name="Picture 4" descr="Résultat de recherche d'images pour &quot;funnel&quot;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88" y="3216897"/>
            <a:ext cx="2577968" cy="7881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Rectangle 27"/>
          <p:cNvSpPr/>
          <p:nvPr/>
        </p:nvSpPr>
        <p:spPr>
          <a:xfrm>
            <a:off x="332346" y="138464"/>
            <a:ext cx="3015518" cy="1850376"/>
          </a:xfrm>
          <a:prstGeom prst="rect">
            <a:avLst/>
          </a:prstGeom>
          <a:solidFill>
            <a:schemeClr val="bg1"/>
          </a:solidFill>
          <a:ln w="12700" cap="sq">
            <a:noFill/>
            <a:prstDash val="sysDash"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2" name="Cuadro de texto 103">
            <a:extLst>
              <a:ext uri="{FF2B5EF4-FFF2-40B4-BE49-F238E27FC236}">
                <a16:creationId xmlns:a16="http://schemas.microsoft.com/office/drawing/2014/main" id="{16681DCB-197F-4D05-8C07-4B674E637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3739892"/>
            <a:ext cx="1728192" cy="8640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2F67AE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–"/>
              <a:defRPr sz="2800">
                <a:solidFill>
                  <a:srgbClr val="2F67A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None/>
            </a:pPr>
            <a:r>
              <a:rPr lang="fr-FR" altLang="fr-FR" sz="22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Accumulation: Temps sec</a:t>
            </a:r>
            <a:endParaRPr lang="fr-FR" altLang="fr-FR" sz="2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2" name="Groupe 81"/>
          <p:cNvGrpSpPr/>
          <p:nvPr/>
        </p:nvGrpSpPr>
        <p:grpSpPr>
          <a:xfrm>
            <a:off x="3044758" y="1124744"/>
            <a:ext cx="5687819" cy="2712110"/>
            <a:chOff x="3116766" y="1677948"/>
            <a:chExt cx="5687819" cy="2712110"/>
          </a:xfrm>
        </p:grpSpPr>
        <p:grpSp>
          <p:nvGrpSpPr>
            <p:cNvPr id="11" name="Groupe 10"/>
            <p:cNvGrpSpPr/>
            <p:nvPr/>
          </p:nvGrpSpPr>
          <p:grpSpPr>
            <a:xfrm>
              <a:off x="3116766" y="1677948"/>
              <a:ext cx="5687819" cy="2712110"/>
              <a:chOff x="3116766" y="1677948"/>
              <a:chExt cx="5687819" cy="2712110"/>
            </a:xfrm>
          </p:grpSpPr>
          <p:sp>
            <p:nvSpPr>
              <p:cNvPr id="568" name="Cuadro de texto 103">
                <a:extLst>
                  <a:ext uri="{FF2B5EF4-FFF2-40B4-BE49-F238E27FC236}">
                    <a16:creationId xmlns:a16="http://schemas.microsoft.com/office/drawing/2014/main" id="{16681DCB-197F-4D05-8C07-4B674E637F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84368" y="4026468"/>
                <a:ext cx="920217" cy="3635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lr>
                    <a:srgbClr val="2F67AE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6600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2F67AE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3200" b="1">
                    <a:solidFill>
                      <a:srgbClr val="2F67AE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 b="1">
                    <a:solidFill>
                      <a:srgbClr val="2F67AE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 b="1">
                    <a:solidFill>
                      <a:srgbClr val="2F67AE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 b="1">
                    <a:solidFill>
                      <a:srgbClr val="2F67AE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 b="1">
                    <a:solidFill>
                      <a:srgbClr val="2F67AE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None/>
                </a:pPr>
                <a:r>
                  <a:rPr lang="en-US" altLang="fr-FR" sz="22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time</a:t>
                </a:r>
                <a:endParaRPr lang="en-US" altLang="fr-FR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9" name="Cuadro de texto 103">
                <a:extLst>
                  <a:ext uri="{FF2B5EF4-FFF2-40B4-BE49-F238E27FC236}">
                    <a16:creationId xmlns:a16="http://schemas.microsoft.com/office/drawing/2014/main" id="{16681DCB-197F-4D05-8C07-4B674E637F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6766" y="1898730"/>
                <a:ext cx="1029166" cy="7609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lr>
                    <a:srgbClr val="2F67AE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6600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2F67AE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 sz="3200" b="1">
                    <a:solidFill>
                      <a:srgbClr val="2F67AE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 b="1">
                    <a:solidFill>
                      <a:srgbClr val="2F67AE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 b="1">
                    <a:solidFill>
                      <a:srgbClr val="2F67AE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 b="1">
                    <a:solidFill>
                      <a:srgbClr val="2F67AE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 b="1">
                    <a:solidFill>
                      <a:srgbClr val="2F67AE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None/>
                </a:pPr>
                <a:r>
                  <a:rPr lang="fr-FR" altLang="fr-FR" sz="22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Masse stockée </a:t>
                </a:r>
                <a:r>
                  <a:rPr lang="en-US" altLang="fr-FR" sz="2200" i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endParaRPr lang="en-US" altLang="fr-FR" sz="22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" name="Groupe 9"/>
              <p:cNvGrpSpPr/>
              <p:nvPr/>
            </p:nvGrpSpPr>
            <p:grpSpPr>
              <a:xfrm>
                <a:off x="4283968" y="1677948"/>
                <a:ext cx="4347592" cy="2399124"/>
                <a:chOff x="4427984" y="1659302"/>
                <a:chExt cx="4347592" cy="2399124"/>
              </a:xfrm>
            </p:grpSpPr>
            <p:cxnSp>
              <p:nvCxnSpPr>
                <p:cNvPr id="8" name="Connecteur droit avec flèche 7"/>
                <p:cNvCxnSpPr/>
                <p:nvPr/>
              </p:nvCxnSpPr>
              <p:spPr>
                <a:xfrm flipV="1">
                  <a:off x="4427984" y="1659302"/>
                  <a:ext cx="0" cy="2399124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Connecteur droit avec flèche 566"/>
                <p:cNvCxnSpPr/>
                <p:nvPr/>
              </p:nvCxnSpPr>
              <p:spPr>
                <a:xfrm>
                  <a:off x="4427984" y="4033363"/>
                  <a:ext cx="4347592" cy="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1" name="Forme libre 80"/>
            <p:cNvSpPr/>
            <p:nvPr/>
          </p:nvSpPr>
          <p:spPr>
            <a:xfrm>
              <a:off x="4284921" y="2561771"/>
              <a:ext cx="4391246" cy="1297848"/>
            </a:xfrm>
            <a:custGeom>
              <a:avLst/>
              <a:gdLst>
                <a:gd name="connsiteX0" fmla="*/ 0 w 4391246"/>
                <a:gd name="connsiteY0" fmla="*/ 1053299 h 1297848"/>
                <a:gd name="connsiteX1" fmla="*/ 180753 w 4391246"/>
                <a:gd name="connsiteY1" fmla="*/ 872545 h 1297848"/>
                <a:gd name="connsiteX2" fmla="*/ 425302 w 4391246"/>
                <a:gd name="connsiteY2" fmla="*/ 638629 h 1297848"/>
                <a:gd name="connsiteX3" fmla="*/ 637953 w 4391246"/>
                <a:gd name="connsiteY3" fmla="*/ 436610 h 1297848"/>
                <a:gd name="connsiteX4" fmla="*/ 871870 w 4391246"/>
                <a:gd name="connsiteY4" fmla="*/ 340917 h 1297848"/>
                <a:gd name="connsiteX5" fmla="*/ 1212112 w 4391246"/>
                <a:gd name="connsiteY5" fmla="*/ 277122 h 1297848"/>
                <a:gd name="connsiteX6" fmla="*/ 1275907 w 4391246"/>
                <a:gd name="connsiteY6" fmla="*/ 638629 h 1297848"/>
                <a:gd name="connsiteX7" fmla="*/ 1435395 w 4391246"/>
                <a:gd name="connsiteY7" fmla="*/ 1085196 h 1297848"/>
                <a:gd name="connsiteX8" fmla="*/ 1637414 w 4391246"/>
                <a:gd name="connsiteY8" fmla="*/ 1244685 h 1297848"/>
                <a:gd name="connsiteX9" fmla="*/ 1871330 w 4391246"/>
                <a:gd name="connsiteY9" fmla="*/ 1138359 h 1297848"/>
                <a:gd name="connsiteX10" fmla="*/ 2232837 w 4391246"/>
                <a:gd name="connsiteY10" fmla="*/ 723689 h 1297848"/>
                <a:gd name="connsiteX11" fmla="*/ 2743200 w 4391246"/>
                <a:gd name="connsiteY11" fmla="*/ 330285 h 1297848"/>
                <a:gd name="connsiteX12" fmla="*/ 3030279 w 4391246"/>
                <a:gd name="connsiteY12" fmla="*/ 213327 h 1297848"/>
                <a:gd name="connsiteX13" fmla="*/ 3657600 w 4391246"/>
                <a:gd name="connsiteY13" fmla="*/ 11308 h 1297848"/>
                <a:gd name="connsiteX14" fmla="*/ 3870251 w 4391246"/>
                <a:gd name="connsiteY14" fmla="*/ 585466 h 1297848"/>
                <a:gd name="connsiteX15" fmla="*/ 4114800 w 4391246"/>
                <a:gd name="connsiteY15" fmla="*/ 1085196 h 1297848"/>
                <a:gd name="connsiteX16" fmla="*/ 4391246 w 4391246"/>
                <a:gd name="connsiteY16" fmla="*/ 1297848 h 129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246" h="1297848">
                  <a:moveTo>
                    <a:pt x="0" y="1053299"/>
                  </a:moveTo>
                  <a:cubicBezTo>
                    <a:pt x="54934" y="997478"/>
                    <a:pt x="109869" y="941657"/>
                    <a:pt x="180753" y="872545"/>
                  </a:cubicBezTo>
                  <a:cubicBezTo>
                    <a:pt x="251637" y="803433"/>
                    <a:pt x="425302" y="638629"/>
                    <a:pt x="425302" y="638629"/>
                  </a:cubicBezTo>
                  <a:cubicBezTo>
                    <a:pt x="501502" y="565973"/>
                    <a:pt x="563525" y="486229"/>
                    <a:pt x="637953" y="436610"/>
                  </a:cubicBezTo>
                  <a:cubicBezTo>
                    <a:pt x="712381" y="386991"/>
                    <a:pt x="776177" y="367498"/>
                    <a:pt x="871870" y="340917"/>
                  </a:cubicBezTo>
                  <a:cubicBezTo>
                    <a:pt x="967563" y="314336"/>
                    <a:pt x="1144773" y="227503"/>
                    <a:pt x="1212112" y="277122"/>
                  </a:cubicBezTo>
                  <a:cubicBezTo>
                    <a:pt x="1279451" y="326741"/>
                    <a:pt x="1238693" y="503950"/>
                    <a:pt x="1275907" y="638629"/>
                  </a:cubicBezTo>
                  <a:cubicBezTo>
                    <a:pt x="1313121" y="773308"/>
                    <a:pt x="1375144" y="984187"/>
                    <a:pt x="1435395" y="1085196"/>
                  </a:cubicBezTo>
                  <a:cubicBezTo>
                    <a:pt x="1495646" y="1186205"/>
                    <a:pt x="1564758" y="1235825"/>
                    <a:pt x="1637414" y="1244685"/>
                  </a:cubicBezTo>
                  <a:cubicBezTo>
                    <a:pt x="1710070" y="1253545"/>
                    <a:pt x="1772093" y="1225192"/>
                    <a:pt x="1871330" y="1138359"/>
                  </a:cubicBezTo>
                  <a:cubicBezTo>
                    <a:pt x="1970567" y="1051526"/>
                    <a:pt x="2087525" y="858368"/>
                    <a:pt x="2232837" y="723689"/>
                  </a:cubicBezTo>
                  <a:cubicBezTo>
                    <a:pt x="2378149" y="589010"/>
                    <a:pt x="2610293" y="415345"/>
                    <a:pt x="2743200" y="330285"/>
                  </a:cubicBezTo>
                  <a:cubicBezTo>
                    <a:pt x="2876107" y="245225"/>
                    <a:pt x="2877879" y="266490"/>
                    <a:pt x="3030279" y="213327"/>
                  </a:cubicBezTo>
                  <a:cubicBezTo>
                    <a:pt x="3182679" y="160164"/>
                    <a:pt x="3517605" y="-50715"/>
                    <a:pt x="3657600" y="11308"/>
                  </a:cubicBezTo>
                  <a:cubicBezTo>
                    <a:pt x="3797595" y="73331"/>
                    <a:pt x="3794051" y="406485"/>
                    <a:pt x="3870251" y="585466"/>
                  </a:cubicBezTo>
                  <a:cubicBezTo>
                    <a:pt x="3946451" y="764447"/>
                    <a:pt x="4027968" y="966466"/>
                    <a:pt x="4114800" y="1085196"/>
                  </a:cubicBezTo>
                  <a:cubicBezTo>
                    <a:pt x="4201633" y="1203926"/>
                    <a:pt x="4296439" y="1250887"/>
                    <a:pt x="4391246" y="1297848"/>
                  </a:cubicBezTo>
                </a:path>
              </a:pathLst>
            </a:custGeom>
            <a:noFill/>
            <a:ln w="19050" cap="sq">
              <a:solidFill>
                <a:srgbClr val="C00000"/>
              </a:solidFill>
              <a:prstDash val="solid"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75" name="Cuadro de texto 103">
            <a:extLst>
              <a:ext uri="{FF2B5EF4-FFF2-40B4-BE49-F238E27FC236}">
                <a16:creationId xmlns:a16="http://schemas.microsoft.com/office/drawing/2014/main" id="{16681DCB-197F-4D05-8C07-4B674E637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4509120"/>
            <a:ext cx="2173668" cy="5819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2F67AE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–"/>
              <a:defRPr sz="2800">
                <a:solidFill>
                  <a:srgbClr val="2F67A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None/>
            </a:pPr>
            <a:r>
              <a:rPr lang="en-US" altLang="fr-FR" sz="22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Wash-off: </a:t>
            </a:r>
            <a:r>
              <a:rPr lang="en-US" altLang="fr-FR" sz="2200" i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pluie</a:t>
            </a:r>
            <a:endParaRPr lang="en-US" altLang="fr-FR" sz="2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1" name="Rectangle 570"/>
          <p:cNvSpPr/>
          <p:nvPr/>
        </p:nvSpPr>
        <p:spPr>
          <a:xfrm>
            <a:off x="4220726" y="1501251"/>
            <a:ext cx="4391245" cy="1944217"/>
          </a:xfrm>
          <a:prstGeom prst="rect">
            <a:avLst/>
          </a:prstGeom>
          <a:solidFill>
            <a:schemeClr val="bg1"/>
          </a:solidFill>
          <a:ln w="12700" cap="sq">
            <a:noFill/>
            <a:prstDash val="sysDash"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Résultat de recherche d'images pour &quot;sun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4" y="736343"/>
            <a:ext cx="785916" cy="8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6" name="Cuadro de texto 103">
            <a:extLst>
              <a:ext uri="{FF2B5EF4-FFF2-40B4-BE49-F238E27FC236}">
                <a16:creationId xmlns:a16="http://schemas.microsoft.com/office/drawing/2014/main" id="{16681DCB-197F-4D05-8C07-4B674E637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172" y="3739892"/>
            <a:ext cx="1728192" cy="8640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2F67AE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–"/>
              <a:defRPr sz="2800">
                <a:solidFill>
                  <a:srgbClr val="2F67A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None/>
            </a:pPr>
            <a:r>
              <a:rPr lang="fr-FR" altLang="fr-FR" sz="22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Accumulation: Temps sec</a:t>
            </a:r>
            <a:endParaRPr lang="fr-FR" altLang="fr-FR" sz="2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3</a:t>
            </a:r>
          </a:p>
        </p:txBody>
      </p:sp>
      <p:sp>
        <p:nvSpPr>
          <p:cNvPr id="427" name="Rectangle 426"/>
          <p:cNvSpPr/>
          <p:nvPr/>
        </p:nvSpPr>
        <p:spPr>
          <a:xfrm>
            <a:off x="3133029" y="219126"/>
            <a:ext cx="57236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500" b="1" dirty="0" smtClean="0">
                <a:latin typeface="+mj-lt"/>
                <a:cs typeface="Arial" panose="020B0604020202020204" pitchFamily="34" charset="0"/>
              </a:rPr>
              <a:t>Modèle accumulation/</a:t>
            </a:r>
            <a:r>
              <a:rPr lang="fr-FR" sz="3500" b="1" dirty="0" err="1" smtClean="0">
                <a:latin typeface="+mj-lt"/>
                <a:cs typeface="Arial" panose="020B0604020202020204" pitchFamily="34" charset="0"/>
              </a:rPr>
              <a:t>wash</a:t>
            </a:r>
            <a:r>
              <a:rPr lang="fr-FR" sz="3500" b="1" dirty="0" smtClean="0">
                <a:latin typeface="+mj-lt"/>
                <a:cs typeface="Arial" panose="020B0604020202020204" pitchFamily="34" charset="0"/>
              </a:rPr>
              <a:t>-off</a:t>
            </a:r>
            <a:endParaRPr lang="fr-FR" sz="3500" b="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65" name="Groupe 564"/>
          <p:cNvGrpSpPr/>
          <p:nvPr/>
        </p:nvGrpSpPr>
        <p:grpSpPr>
          <a:xfrm>
            <a:off x="4283967" y="4937250"/>
            <a:ext cx="2304256" cy="1144292"/>
            <a:chOff x="3833851" y="2254325"/>
            <a:chExt cx="3804211" cy="1735032"/>
          </a:xfrm>
        </p:grpSpPr>
        <p:sp>
          <p:nvSpPr>
            <p:cNvPr id="566" name="Cuadro de texto 102"/>
            <p:cNvSpPr txBox="1"/>
            <p:nvPr/>
          </p:nvSpPr>
          <p:spPr>
            <a:xfrm>
              <a:off x="3833851" y="2254325"/>
              <a:ext cx="1902105" cy="534029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200" dirty="0" smtClean="0">
                  <a:solidFill>
                    <a:schemeClr val="accent2">
                      <a:lumMod val="75000"/>
                    </a:schemeClr>
                  </a:solidFill>
                  <a:ea typeface="Calibri"/>
                  <a:cs typeface="Calibri"/>
                </a:rPr>
                <a:t>MES</a:t>
              </a:r>
              <a:r>
                <a:rPr lang="fr-FR" sz="2200" dirty="0" smtClean="0">
                  <a:solidFill>
                    <a:schemeClr val="accent2">
                      <a:lumMod val="75000"/>
                    </a:schemeClr>
                  </a:solidFill>
                  <a:ea typeface="Calibri"/>
                  <a:cs typeface="Calibri"/>
                </a:rPr>
                <a:t>[kg</a:t>
              </a:r>
              <a:r>
                <a:rPr lang="fr-FR" sz="2200" dirty="0">
                  <a:solidFill>
                    <a:schemeClr val="accent2">
                      <a:lumMod val="75000"/>
                    </a:schemeClr>
                  </a:solidFill>
                  <a:ea typeface="Calibri"/>
                  <a:cs typeface="Calibri"/>
                </a:rPr>
                <a:t>]</a:t>
              </a:r>
              <a:endParaRPr lang="en-US" sz="2200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endParaRPr>
            </a:p>
          </p:txBody>
        </p:sp>
        <p:sp>
          <p:nvSpPr>
            <p:cNvPr id="570" name="Forma libre 108"/>
            <p:cNvSpPr/>
            <p:nvPr/>
          </p:nvSpPr>
          <p:spPr>
            <a:xfrm>
              <a:off x="5642747" y="3000379"/>
              <a:ext cx="943779" cy="775648"/>
            </a:xfrm>
            <a:custGeom>
              <a:avLst/>
              <a:gdLst>
                <a:gd name="connsiteX0" fmla="*/ 0 w 719072"/>
                <a:gd name="connsiteY0" fmla="*/ 388546 h 388546"/>
                <a:gd name="connsiteX1" fmla="*/ 35625 w 719072"/>
                <a:gd name="connsiteY1" fmla="*/ 133226 h 388546"/>
                <a:gd name="connsiteX2" fmla="*/ 166254 w 719072"/>
                <a:gd name="connsiteY2" fmla="*/ 2598 h 388546"/>
                <a:gd name="connsiteX3" fmla="*/ 338446 w 719072"/>
                <a:gd name="connsiteY3" fmla="*/ 56037 h 388546"/>
                <a:gd name="connsiteX4" fmla="*/ 451262 w 719072"/>
                <a:gd name="connsiteY4" fmla="*/ 174790 h 388546"/>
                <a:gd name="connsiteX5" fmla="*/ 611579 w 719072"/>
                <a:gd name="connsiteY5" fmla="*/ 263855 h 388546"/>
                <a:gd name="connsiteX6" fmla="*/ 718457 w 719072"/>
                <a:gd name="connsiteY6" fmla="*/ 376670 h 3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072" h="388546">
                  <a:moveTo>
                    <a:pt x="0" y="388546"/>
                  </a:moveTo>
                  <a:cubicBezTo>
                    <a:pt x="3958" y="293048"/>
                    <a:pt x="7916" y="197551"/>
                    <a:pt x="35625" y="133226"/>
                  </a:cubicBezTo>
                  <a:cubicBezTo>
                    <a:pt x="63334" y="68901"/>
                    <a:pt x="115784" y="15463"/>
                    <a:pt x="166254" y="2598"/>
                  </a:cubicBezTo>
                  <a:cubicBezTo>
                    <a:pt x="216724" y="-10267"/>
                    <a:pt x="290945" y="27338"/>
                    <a:pt x="338446" y="56037"/>
                  </a:cubicBezTo>
                  <a:cubicBezTo>
                    <a:pt x="385947" y="84736"/>
                    <a:pt x="405740" y="140154"/>
                    <a:pt x="451262" y="174790"/>
                  </a:cubicBezTo>
                  <a:cubicBezTo>
                    <a:pt x="496784" y="209426"/>
                    <a:pt x="567047" y="230208"/>
                    <a:pt x="611579" y="263855"/>
                  </a:cubicBezTo>
                  <a:cubicBezTo>
                    <a:pt x="656111" y="297502"/>
                    <a:pt x="726374" y="343023"/>
                    <a:pt x="718457" y="376670"/>
                  </a:cubicBezTo>
                </a:path>
              </a:pathLst>
            </a:custGeom>
            <a:noFill/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577" name="Conector recto de flecha 88"/>
            <p:cNvCxnSpPr/>
            <p:nvPr/>
          </p:nvCxnSpPr>
          <p:spPr>
            <a:xfrm>
              <a:off x="5534986" y="3833054"/>
              <a:ext cx="2103076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w="sm" len="med"/>
              <a:tailEnd type="triangle" w="sm" len="med"/>
            </a:ln>
            <a:effectLst/>
          </p:spPr>
        </p:cxnSp>
        <p:cxnSp>
          <p:nvCxnSpPr>
            <p:cNvPr id="578" name="Conector recto de flecha 88"/>
            <p:cNvCxnSpPr/>
            <p:nvPr/>
          </p:nvCxnSpPr>
          <p:spPr>
            <a:xfrm flipV="1">
              <a:off x="5549830" y="2556946"/>
              <a:ext cx="0" cy="128838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w="sm" len="med"/>
              <a:tailEnd type="triangle" w="sm" len="med"/>
            </a:ln>
            <a:effectLst/>
          </p:spPr>
        </p:cxnSp>
        <p:sp>
          <p:nvSpPr>
            <p:cNvPr id="579" name="Cuadro de texto 103"/>
            <p:cNvSpPr txBox="1"/>
            <p:nvPr/>
          </p:nvSpPr>
          <p:spPr>
            <a:xfrm>
              <a:off x="7353891" y="3859254"/>
              <a:ext cx="165290" cy="130103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i="1" dirty="0">
                  <a:solidFill>
                    <a:prstClr val="black"/>
                  </a:solidFill>
                  <a:ea typeface="Calibri"/>
                  <a:cs typeface="Calibri"/>
                </a:rPr>
                <a:t>t</a:t>
              </a:r>
              <a:endParaRPr lang="en-US" sz="2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</p:grpSp>
      <p:sp>
        <p:nvSpPr>
          <p:cNvPr id="580" name="Rectangle 579"/>
          <p:cNvSpPr/>
          <p:nvPr/>
        </p:nvSpPr>
        <p:spPr>
          <a:xfrm>
            <a:off x="5364088" y="5302138"/>
            <a:ext cx="1120924" cy="567630"/>
          </a:xfrm>
          <a:prstGeom prst="rect">
            <a:avLst/>
          </a:prstGeom>
          <a:solidFill>
            <a:schemeClr val="bg1"/>
          </a:solidFill>
          <a:ln w="12700" cap="sq">
            <a:noFill/>
            <a:prstDash val="sysDash"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6" name="Rectangle 425"/>
          <p:cNvSpPr/>
          <p:nvPr/>
        </p:nvSpPr>
        <p:spPr>
          <a:xfrm>
            <a:off x="381200" y="947269"/>
            <a:ext cx="8762800" cy="391557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prstDash val="sysDash"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5323357" y="1113614"/>
            <a:ext cx="0" cy="512369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2" name="Connecteur droit 581"/>
          <p:cNvCxnSpPr/>
          <p:nvPr/>
        </p:nvCxnSpPr>
        <p:spPr>
          <a:xfrm flipV="1">
            <a:off x="5940152" y="1113614"/>
            <a:ext cx="0" cy="512369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12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12187 0.00533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5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00052 0.2576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287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5E-6 3.7037E-7 L 2.5E-6 0.27778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8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4.72222E-6 2.96296E-6 L 0.21094 0.00139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-0.00046 L 0.00122 0.2129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067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451 -3.7037E-7 L 0.2349 0.0006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2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12187 0.00533 L 0.18489 0.00533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1.85185E-6 L 0.09618 0.0007 " pathEditMode="relative" rAng="0" ptsTypes="AA">
                                      <p:cBhvr>
                                        <p:cTn id="48" dur="31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2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89 0.00532 L 0.33455 0.00532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1" grpId="1" animBg="1"/>
      <p:bldP spid="2053" grpId="0" animBg="1"/>
      <p:bldP spid="2053" grpId="1" animBg="1"/>
      <p:bldP spid="28" grpId="0" animBg="1"/>
      <p:bldP spid="572" grpId="0" animBg="1"/>
      <p:bldP spid="572" grpId="1" animBg="1"/>
      <p:bldP spid="575" grpId="0" animBg="1"/>
      <p:bldP spid="575" grpId="1" animBg="1"/>
      <p:bldP spid="571" grpId="0" animBg="1"/>
      <p:bldP spid="571" grpId="1" animBg="1"/>
      <p:bldP spid="571" grpId="2" animBg="1"/>
      <p:bldP spid="576" grpId="0" animBg="1"/>
      <p:bldP spid="427" grpId="0"/>
      <p:bldP spid="427" grpId="1"/>
      <p:bldP spid="580" grpId="0" animBg="1"/>
      <p:bldP spid="4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" b="10808"/>
          <a:stretch/>
        </p:blipFill>
        <p:spPr>
          <a:xfrm>
            <a:off x="1404848" y="1079601"/>
            <a:ext cx="6192688" cy="2621631"/>
          </a:xfrm>
          <a:prstGeom prst="rect">
            <a:avLst/>
          </a:prstGeom>
        </p:spPr>
      </p:pic>
      <p:sp>
        <p:nvSpPr>
          <p:cNvPr id="28" name="Rectángulo 1">
            <a:extLst>
              <a:ext uri="{FF2B5EF4-FFF2-40B4-BE49-F238E27FC236}">
                <a16:creationId xmlns:a16="http://schemas.microsoft.com/office/drawing/2014/main" id="{CDAAB64B-0257-414E-9615-E47A68ADABAA}"/>
              </a:ext>
            </a:extLst>
          </p:cNvPr>
          <p:cNvSpPr/>
          <p:nvPr/>
        </p:nvSpPr>
        <p:spPr>
          <a:xfrm>
            <a:off x="4753474" y="1215666"/>
            <a:ext cx="466598" cy="230425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259632" y="3966705"/>
                <a:ext cx="1224136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6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𝑀𝐸𝑆</m:t>
                      </m:r>
                      <m:d>
                        <m:dPr>
                          <m:ctrlPr>
                            <a:rPr lang="fr-FR" sz="2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6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FR" sz="26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966705"/>
                <a:ext cx="1224136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438074" y="3965376"/>
                <a:ext cx="172136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600" b="0" i="1" smtClean="0">
                        <a:latin typeface="Cambria Math"/>
                      </a:rPr>
                      <m:t>=</m:t>
                    </m:r>
                    <m:r>
                      <a:rPr lang="fr-FR" sz="2600" i="1" smtClean="0">
                        <a:latin typeface="Cambria Math"/>
                      </a:rPr>
                      <m:t>𝑓</m:t>
                    </m:r>
                    <m:r>
                      <a:rPr lang="fr-FR" sz="2600" b="0" i="1" smtClean="0">
                        <a:latin typeface="Cambria Math"/>
                      </a:rPr>
                      <m:t> (</m:t>
                    </m:r>
                    <m:r>
                      <a:rPr lang="fr-FR" sz="2600" i="1" smtClean="0">
                        <a:solidFill>
                          <a:srgbClr val="C00000"/>
                        </a:solidFill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fr-FR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2600" dirty="0"/>
                  <a:t>,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074" y="3965376"/>
                <a:ext cx="1721369" cy="492443"/>
              </a:xfrm>
              <a:prstGeom prst="rect">
                <a:avLst/>
              </a:prstGeom>
              <a:blipFill rotWithShape="1">
                <a:blip r:embed="rId4"/>
                <a:stretch>
                  <a:fillRect t="-9877" r="-5319" b="-308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043657" y="3965375"/>
                <a:ext cx="93775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6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fr-FR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6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2600" dirty="0"/>
                  <a:t>)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657" y="3965375"/>
                <a:ext cx="937757" cy="492443"/>
              </a:xfrm>
              <a:prstGeom prst="rect">
                <a:avLst/>
              </a:prstGeom>
              <a:blipFill rotWithShape="1">
                <a:blip r:embed="rId5"/>
                <a:stretch>
                  <a:fillRect t="-9877" r="-11039" b="-308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e 42"/>
          <p:cNvGrpSpPr/>
          <p:nvPr/>
        </p:nvGrpSpPr>
        <p:grpSpPr>
          <a:xfrm>
            <a:off x="4283968" y="3591930"/>
            <a:ext cx="2545099" cy="1152128"/>
            <a:chOff x="3436231" y="2242444"/>
            <a:chExt cx="4201831" cy="1746913"/>
          </a:xfrm>
        </p:grpSpPr>
        <p:sp>
          <p:nvSpPr>
            <p:cNvPr id="44" name="Cuadro de texto 102"/>
            <p:cNvSpPr txBox="1"/>
            <p:nvPr/>
          </p:nvSpPr>
          <p:spPr>
            <a:xfrm>
              <a:off x="3436231" y="2242444"/>
              <a:ext cx="2080938" cy="534029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200" dirty="0" smtClean="0">
                  <a:solidFill>
                    <a:schemeClr val="accent4">
                      <a:lumMod val="75000"/>
                    </a:schemeClr>
                  </a:solidFill>
                  <a:ea typeface="Calibri"/>
                  <a:cs typeface="Calibri"/>
                </a:rPr>
                <a:t>MES</a:t>
              </a:r>
              <a:r>
                <a:rPr lang="fr-FR" sz="2200" dirty="0" smtClean="0">
                  <a:solidFill>
                    <a:schemeClr val="accent4">
                      <a:lumMod val="75000"/>
                    </a:schemeClr>
                  </a:solidFill>
                  <a:ea typeface="Calibri"/>
                  <a:cs typeface="Calibri"/>
                </a:rPr>
                <a:t>[kg/s</a:t>
              </a:r>
              <a:r>
                <a:rPr lang="fr-FR" sz="2200" dirty="0">
                  <a:solidFill>
                    <a:schemeClr val="accent4">
                      <a:lumMod val="75000"/>
                    </a:schemeClr>
                  </a:solidFill>
                  <a:ea typeface="Calibri"/>
                  <a:cs typeface="Calibri"/>
                </a:rPr>
                <a:t>]</a:t>
              </a:r>
              <a:endParaRPr lang="en-US" sz="2200" dirty="0">
                <a:solidFill>
                  <a:schemeClr val="accent4">
                    <a:lumMod val="75000"/>
                  </a:schemeClr>
                </a:solidFill>
                <a:ea typeface="Calibri"/>
                <a:cs typeface="Times New Roman"/>
              </a:endParaRPr>
            </a:p>
          </p:txBody>
        </p:sp>
        <p:sp>
          <p:nvSpPr>
            <p:cNvPr id="45" name="Forma libre 108"/>
            <p:cNvSpPr/>
            <p:nvPr/>
          </p:nvSpPr>
          <p:spPr>
            <a:xfrm>
              <a:off x="5642746" y="3000379"/>
              <a:ext cx="1711145" cy="775648"/>
            </a:xfrm>
            <a:custGeom>
              <a:avLst/>
              <a:gdLst>
                <a:gd name="connsiteX0" fmla="*/ 0 w 719072"/>
                <a:gd name="connsiteY0" fmla="*/ 388546 h 388546"/>
                <a:gd name="connsiteX1" fmla="*/ 35625 w 719072"/>
                <a:gd name="connsiteY1" fmla="*/ 133226 h 388546"/>
                <a:gd name="connsiteX2" fmla="*/ 166254 w 719072"/>
                <a:gd name="connsiteY2" fmla="*/ 2598 h 388546"/>
                <a:gd name="connsiteX3" fmla="*/ 338446 w 719072"/>
                <a:gd name="connsiteY3" fmla="*/ 56037 h 388546"/>
                <a:gd name="connsiteX4" fmla="*/ 451262 w 719072"/>
                <a:gd name="connsiteY4" fmla="*/ 174790 h 388546"/>
                <a:gd name="connsiteX5" fmla="*/ 611579 w 719072"/>
                <a:gd name="connsiteY5" fmla="*/ 263855 h 388546"/>
                <a:gd name="connsiteX6" fmla="*/ 718457 w 719072"/>
                <a:gd name="connsiteY6" fmla="*/ 376670 h 3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072" h="388546">
                  <a:moveTo>
                    <a:pt x="0" y="388546"/>
                  </a:moveTo>
                  <a:cubicBezTo>
                    <a:pt x="3958" y="293048"/>
                    <a:pt x="7916" y="197551"/>
                    <a:pt x="35625" y="133226"/>
                  </a:cubicBezTo>
                  <a:cubicBezTo>
                    <a:pt x="63334" y="68901"/>
                    <a:pt x="115784" y="15463"/>
                    <a:pt x="166254" y="2598"/>
                  </a:cubicBezTo>
                  <a:cubicBezTo>
                    <a:pt x="216724" y="-10267"/>
                    <a:pt x="290945" y="27338"/>
                    <a:pt x="338446" y="56037"/>
                  </a:cubicBezTo>
                  <a:cubicBezTo>
                    <a:pt x="385947" y="84736"/>
                    <a:pt x="405740" y="140154"/>
                    <a:pt x="451262" y="174790"/>
                  </a:cubicBezTo>
                  <a:cubicBezTo>
                    <a:pt x="496784" y="209426"/>
                    <a:pt x="567047" y="230208"/>
                    <a:pt x="611579" y="263855"/>
                  </a:cubicBezTo>
                  <a:cubicBezTo>
                    <a:pt x="656111" y="297502"/>
                    <a:pt x="726374" y="343023"/>
                    <a:pt x="718457" y="376670"/>
                  </a:cubicBezTo>
                </a:path>
              </a:pathLst>
            </a:custGeom>
            <a:noFill/>
            <a:ln w="25400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46" name="Conector recto de flecha 88"/>
            <p:cNvCxnSpPr/>
            <p:nvPr/>
          </p:nvCxnSpPr>
          <p:spPr>
            <a:xfrm>
              <a:off x="5534986" y="3833054"/>
              <a:ext cx="2103076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w="sm" len="med"/>
              <a:tailEnd type="triangle" w="sm" len="med"/>
            </a:ln>
            <a:effectLst/>
          </p:spPr>
        </p:cxnSp>
        <p:cxnSp>
          <p:nvCxnSpPr>
            <p:cNvPr id="47" name="Conector recto de flecha 88"/>
            <p:cNvCxnSpPr/>
            <p:nvPr/>
          </p:nvCxnSpPr>
          <p:spPr>
            <a:xfrm flipV="1">
              <a:off x="5549830" y="2556946"/>
              <a:ext cx="0" cy="128838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w="sm" len="med"/>
              <a:tailEnd type="triangle" w="sm" len="med"/>
            </a:ln>
            <a:effectLst/>
          </p:spPr>
        </p:cxnSp>
        <p:sp>
          <p:nvSpPr>
            <p:cNvPr id="48" name="Cuadro de texto 103"/>
            <p:cNvSpPr txBox="1"/>
            <p:nvPr/>
          </p:nvSpPr>
          <p:spPr>
            <a:xfrm>
              <a:off x="7353891" y="3859254"/>
              <a:ext cx="165290" cy="130103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i="1" dirty="0">
                  <a:solidFill>
                    <a:prstClr val="black"/>
                  </a:solidFill>
                  <a:ea typeface="Calibri"/>
                  <a:cs typeface="Calibri"/>
                </a:rPr>
                <a:t>t</a:t>
              </a:r>
              <a:endParaRPr lang="en-US" sz="2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</p:grpSp>
      <p:sp>
        <p:nvSpPr>
          <p:cNvPr id="51" name="Cuadro de texto 103">
            <a:extLst>
              <a:ext uri="{FF2B5EF4-FFF2-40B4-BE49-F238E27FC236}">
                <a16:creationId xmlns:a16="http://schemas.microsoft.com/office/drawing/2014/main" id="{16681DCB-197F-4D05-8C07-4B674E637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91" y="1503698"/>
            <a:ext cx="1281012" cy="7609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2F67AE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–"/>
              <a:defRPr sz="2800">
                <a:solidFill>
                  <a:srgbClr val="2F67A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None/>
            </a:pPr>
            <a:r>
              <a:rPr lang="en-US" altLang="fr-FR" sz="2200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fr-FR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asse </a:t>
            </a:r>
            <a:r>
              <a:rPr lang="en-US" altLang="fr-FR" sz="2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stockée</a:t>
            </a:r>
            <a:r>
              <a:rPr lang="en-US" altLang="fr-FR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22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en-US" altLang="fr-FR" sz="2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Cuadro de texto 103">
            <a:extLst>
              <a:ext uri="{FF2B5EF4-FFF2-40B4-BE49-F238E27FC236}">
                <a16:creationId xmlns:a16="http://schemas.microsoft.com/office/drawing/2014/main" id="{16681DCB-197F-4D05-8C07-4B674E637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7250" y="3591930"/>
            <a:ext cx="1029166" cy="4297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2F67AE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Char char="–"/>
              <a:defRPr sz="2800">
                <a:solidFill>
                  <a:srgbClr val="2F67A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2F67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None/>
            </a:pPr>
            <a:r>
              <a:rPr lang="en-US" altLang="fr-FR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temps</a:t>
            </a:r>
            <a:endParaRPr lang="en-US" altLang="fr-FR" sz="2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48006" y="3016941"/>
            <a:ext cx="794640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Problèmes lorsque un processus </a:t>
            </a:r>
            <a:r>
              <a:rPr lang="fr-FR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 considéré :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Performances de modélisation inappropriées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fr-F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état </a:t>
            </a:r>
            <a:r>
              <a:rPr lang="fr-FR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pas identifiable, non mesurable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96" y="6525344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chemeClr val="accent3"/>
                </a:solidFill>
              </a:rPr>
              <a:t>Vezzaro</a:t>
            </a:r>
            <a:r>
              <a:rPr lang="en-US" sz="800" dirty="0">
                <a:solidFill>
                  <a:schemeClr val="accent3"/>
                </a:solidFill>
              </a:rPr>
              <a:t>, L., Sandoval, S., Bertrand-</a:t>
            </a:r>
            <a:r>
              <a:rPr lang="en-US" sz="800" dirty="0" err="1">
                <a:solidFill>
                  <a:schemeClr val="accent3"/>
                </a:solidFill>
              </a:rPr>
              <a:t>Krajewski</a:t>
            </a:r>
            <a:r>
              <a:rPr lang="en-US" sz="800" dirty="0">
                <a:solidFill>
                  <a:schemeClr val="accent3"/>
                </a:solidFill>
              </a:rPr>
              <a:t>, J.-L., (2017). Training the urban water engineers of the future – the challenge of </a:t>
            </a:r>
            <a:r>
              <a:rPr lang="en-US" sz="800" dirty="0" err="1">
                <a:solidFill>
                  <a:schemeClr val="accent3"/>
                </a:solidFill>
              </a:rPr>
              <a:t>stormwater</a:t>
            </a:r>
            <a:r>
              <a:rPr lang="en-US" sz="800" dirty="0">
                <a:solidFill>
                  <a:schemeClr val="accent3"/>
                </a:solidFill>
              </a:rPr>
              <a:t> TSS model. </a:t>
            </a:r>
            <a:r>
              <a:rPr lang="en-US" sz="800" dirty="0" err="1" smtClean="0">
                <a:solidFill>
                  <a:schemeClr val="accent3"/>
                </a:solidFill>
              </a:rPr>
              <a:t>Proceedisng</a:t>
            </a:r>
            <a:r>
              <a:rPr lang="en-US" sz="800" dirty="0" smtClean="0">
                <a:solidFill>
                  <a:schemeClr val="accent3"/>
                </a:solidFill>
              </a:rPr>
              <a:t> </a:t>
            </a:r>
            <a:r>
              <a:rPr lang="en-US" sz="800" dirty="0">
                <a:solidFill>
                  <a:schemeClr val="accent3"/>
                </a:solidFill>
              </a:rPr>
              <a:t>of the 14th International Conference on Urban Drainage, Prague, Czech Republic, 10-15 September, 6 p. </a:t>
            </a:r>
            <a:endParaRPr lang="fr-FR" sz="800" dirty="0">
              <a:solidFill>
                <a:schemeClr val="accent3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6018" y="5271624"/>
            <a:ext cx="7583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accum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-off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 inapproprié -&gt; Alternatives?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ultiplier 18"/>
          <p:cNvSpPr/>
          <p:nvPr/>
        </p:nvSpPr>
        <p:spPr>
          <a:xfrm>
            <a:off x="3064713" y="2071795"/>
            <a:ext cx="792088" cy="796270"/>
          </a:xfrm>
          <a:prstGeom prst="mathMultiply">
            <a:avLst>
              <a:gd name="adj1" fmla="val 764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702651" y="348861"/>
            <a:ext cx="5723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Modèle accumulation/</a:t>
            </a:r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-off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26953" y="1548875"/>
            <a:ext cx="3523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Modèles sans </a:t>
            </a:r>
            <a:r>
              <a:rPr lang="fr-FR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54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0" grpId="0"/>
      <p:bldP spid="30" grpId="1"/>
      <p:bldP spid="32" grpId="0"/>
      <p:bldP spid="32" grpId="1"/>
      <p:bldP spid="33" grpId="0"/>
      <p:bldP spid="33" grpId="1"/>
      <p:bldP spid="51" grpId="0" animBg="1"/>
      <p:bldP spid="51" grpId="1" animBg="1"/>
      <p:bldP spid="52" grpId="0" animBg="1"/>
      <p:bldP spid="52" grpId="1" animBg="1"/>
      <p:bldP spid="60" grpId="0"/>
      <p:bldP spid="60" grpId="1"/>
      <p:bldP spid="2" grpId="0"/>
      <p:bldP spid="2" grpId="1"/>
      <p:bldP spid="42" grpId="0"/>
      <p:bldP spid="42" grpId="1"/>
      <p:bldP spid="19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2880" y="1395380"/>
                <a:ext cx="88624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fr-F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Modèle Rating </a:t>
                </a:r>
                <a:r>
                  <a:rPr lang="fr-F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Curve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(RC) </a:t>
                </a:r>
                <a:r>
                  <a:rPr lang="fr-F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sz="2400" b="0" i="0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MES</m:t>
                        </m:r>
                        <m:r>
                          <m:rPr>
                            <m:nor/>
                          </m:rPr>
                          <a:rPr lang="fr-FR" sz="2400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FR" sz="240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FR" sz="2400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fr-FR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= </m:t>
                        </m:r>
                        <m:r>
                          <a:rPr lang="fr-FR" sz="2400" i="1">
                            <a:latin typeface="Cambria Math"/>
                          </a:rPr>
                          <m:t>𝑎</m:t>
                        </m:r>
                        <m:r>
                          <a:rPr lang="fr-FR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∙</m:t>
                        </m:r>
                        <m:r>
                          <a:rPr lang="fr-FR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𝑄</m:t>
                        </m:r>
                        <m:d>
                          <m:dPr>
                            <m:ctrlPr>
                              <a:rPr lang="fr-FR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fr-FR" sz="2400" i="1"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1395380"/>
                <a:ext cx="8862435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032" t="-9211" b="-30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3585312"/>
                <a:ext cx="7461320" cy="895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𝑀𝐸𝑆</m:t>
                      </m:r>
                      <m:d>
                        <m:dPr>
                          <m:ctrlPr>
                            <a:rPr lang="fr-FR" sz="24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</a:rPr>
                            <m:t>+⋯+ 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sz="2400" i="1">
                              <a:latin typeface="Cambria Math"/>
                            </a:rPr>
                            <m:t>𝑠</m:t>
                          </m:r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GB" sz="2400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</a:rPr>
                            <m:t>+⋯+ 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sz="2400" i="1">
                              <a:latin typeface="Cambria Math"/>
                            </a:rPr>
                            <m:t>𝑠</m:t>
                          </m:r>
                          <m:r>
                            <a:rPr lang="en-GB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GB" sz="240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𝑄</m:t>
                      </m:r>
                      <m:r>
                        <a:rPr lang="en-GB" sz="240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40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240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85312"/>
                <a:ext cx="7461320" cy="8951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385339" y="354260"/>
            <a:ext cx="3304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Modèles sans </a:t>
            </a:r>
            <a:r>
              <a:rPr lang="fr-FR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" y="2901734"/>
            <a:ext cx="6220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-Modèles Transfer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(TF)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(linéaires):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8075" y="1712639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= [a, r]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5775" y="2336863"/>
            <a:ext cx="9199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Fonctions </a:t>
            </a:r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MES(</a:t>
            </a:r>
            <a:r>
              <a:rPr lang="fr-FR" sz="2400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Q(</a:t>
            </a:r>
            <a:r>
              <a:rPr lang="fr-FR" sz="2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Q(</a:t>
            </a:r>
            <a:r>
              <a:rPr lang="fr-FR" sz="2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-1)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MES(</a:t>
            </a:r>
            <a:r>
              <a:rPr lang="fr-FR" sz="2400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…)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4846" y="5159896"/>
            <a:ext cx="5669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(</a:t>
            </a:r>
            <a:r>
              <a:rPr lang="fr-FR" sz="2400" i="1" dirty="0"/>
              <a:t>n </a:t>
            </a:r>
            <a:r>
              <a:rPr lang="fr-FR" sz="2400" dirty="0" smtClean="0"/>
              <a:t>pôles, </a:t>
            </a:r>
            <a:r>
              <a:rPr lang="fr-FR" sz="2400" i="1" dirty="0"/>
              <a:t>m </a:t>
            </a:r>
            <a:r>
              <a:rPr lang="fr-FR" sz="2400" dirty="0" smtClean="0"/>
              <a:t>zéros) </a:t>
            </a:r>
            <a:endParaRPr lang="fr-FR" sz="2400" dirty="0"/>
          </a:p>
        </p:txBody>
      </p:sp>
      <p:sp>
        <p:nvSpPr>
          <p:cNvPr id="18" name="Rectangle 17"/>
          <p:cNvSpPr/>
          <p:nvPr/>
        </p:nvSpPr>
        <p:spPr>
          <a:xfrm>
            <a:off x="182880" y="947683"/>
            <a:ext cx="4272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Modèle le plus simple: 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04640" y="4752974"/>
            <a:ext cx="4421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6 +1 = 7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Modèles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Meilleur ?</a:t>
            </a:r>
            <a:endParaRPr lang="fr-FR" sz="2400" dirty="0"/>
          </a:p>
        </p:txBody>
      </p:sp>
      <p:sp>
        <p:nvSpPr>
          <p:cNvPr id="21" name="Rectangle 20"/>
          <p:cNvSpPr/>
          <p:nvPr/>
        </p:nvSpPr>
        <p:spPr>
          <a:xfrm>
            <a:off x="4487589" y="5180368"/>
            <a:ext cx="3086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: </a:t>
            </a:r>
            <a:r>
              <a:rPr lang="fr-FR" sz="2400" baseline="-25000" dirty="0"/>
              <a:t>[1,1], [2,1], [2,2], [3,1],[3,2], [3,3]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92797" y="4709025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=d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 )/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fr-FR" sz="2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92797" y="5682055"/>
            <a:ext cx="3966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..,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…,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2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FB0D34F5-85B5-4581-99AF-2611AE2A40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0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  <p:bldP spid="11" grpId="0"/>
      <p:bldP spid="17" grpId="0"/>
      <p:bldP spid="18" grpId="0"/>
      <p:bldP spid="3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91696" y="262475"/>
            <a:ext cx="4728445" cy="639076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Bassin versant Chassieu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29" y="931677"/>
            <a:ext cx="4249194" cy="500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82884" y="1614153"/>
            <a:ext cx="4802584" cy="2973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Surface: 185 ha</a:t>
            </a:r>
          </a:p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Système séparatif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255 cal./ 110 ver.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(de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2004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2011)</a:t>
            </a:r>
          </a:p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Débit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[m</a:t>
            </a:r>
            <a:r>
              <a:rPr 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/s] (</a:t>
            </a:r>
            <a:r>
              <a:rPr lang="fr-FR" sz="2400" dirty="0" err="1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= 2 min)</a:t>
            </a:r>
          </a:p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MES [kg/s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] (</a:t>
            </a:r>
            <a:r>
              <a:rPr lang="fr-FR" sz="2400" dirty="0" err="1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= 2 min)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FB0D34F5-85B5-4581-99AF-2611AE2A40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74953" y="342760"/>
            <a:ext cx="2521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Méthodologie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9263" y="838940"/>
            <a:ext cx="764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Indicateurs de performance (Score)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58" y="2148569"/>
            <a:ext cx="1162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Calage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8756" y="3445401"/>
                <a:ext cx="474810" cy="623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l-GR" sz="3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θ</m:t>
                          </m:r>
                        </m:e>
                      </m:acc>
                    </m:oMath>
                  </m:oMathPara>
                </a14:m>
                <a:endParaRPr lang="fr-FR" sz="3200" i="1" baseline="-25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56" y="3445401"/>
                <a:ext cx="474810" cy="6233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60261" y="4732956"/>
            <a:ext cx="170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Vérification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84232" y="1592238"/>
            <a:ext cx="4786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Akaike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riteria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(AIC)  </a:t>
            </a:r>
            <a:endParaRPr lang="fr-FR" sz="2400" i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84232" y="2162125"/>
            <a:ext cx="4943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Bayesian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fr-FR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(BIC)</a:t>
            </a:r>
            <a:endParaRPr lang="fr-FR" sz="2400" i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84232" y="2787918"/>
            <a:ext cx="453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Information </a:t>
            </a:r>
            <a:r>
              <a:rPr lang="fr-FR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(YIC)</a:t>
            </a:r>
            <a:endParaRPr lang="fr-FR" sz="2400" i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60299" y="4423403"/>
            <a:ext cx="4205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Nash-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Sutcliffe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(NS)</a:t>
            </a:r>
            <a:endParaRPr lang="fr-FR" sz="2400" i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62626" y="5025092"/>
            <a:ext cx="5638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Relative </a:t>
            </a: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(ARIL)</a:t>
            </a:r>
            <a:endParaRPr lang="fr-FR" sz="2400" i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5400000">
            <a:off x="446079" y="2841323"/>
            <a:ext cx="600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endParaRPr lang="fr-FR" sz="3200" dirty="0"/>
          </a:p>
        </p:txBody>
      </p:sp>
      <p:sp>
        <p:nvSpPr>
          <p:cNvPr id="29" name="Rectangle 28"/>
          <p:cNvSpPr/>
          <p:nvPr/>
        </p:nvSpPr>
        <p:spPr>
          <a:xfrm rot="5400000">
            <a:off x="452784" y="4061766"/>
            <a:ext cx="600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endParaRPr lang="fr-FR" sz="3200" dirty="0"/>
          </a:p>
        </p:txBody>
      </p:sp>
      <p:sp>
        <p:nvSpPr>
          <p:cNvPr id="31" name="Accolade ouvrante 30"/>
          <p:cNvSpPr/>
          <p:nvPr/>
        </p:nvSpPr>
        <p:spPr>
          <a:xfrm>
            <a:off x="1269218" y="1548412"/>
            <a:ext cx="332432" cy="1740707"/>
          </a:xfrm>
          <a:prstGeom prst="leftBrace">
            <a:avLst>
              <a:gd name="adj1" fmla="val 40746"/>
              <a:gd name="adj2" fmla="val 49603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ccolade ouvrante 32"/>
          <p:cNvSpPr/>
          <p:nvPr/>
        </p:nvSpPr>
        <p:spPr>
          <a:xfrm>
            <a:off x="2012283" y="4327700"/>
            <a:ext cx="248016" cy="1272176"/>
          </a:xfrm>
          <a:prstGeom prst="leftBrace">
            <a:avLst>
              <a:gd name="adj1" fmla="val 44620"/>
              <a:gd name="adj2" fmla="val 49603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FB0D34F5-85B5-4581-99AF-2611AE2A40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RÃ©sultat de recherche d'images pour &quot;balance cartoo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342" y="3364431"/>
            <a:ext cx="3075835" cy="189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64740" y="3738553"/>
            <a:ext cx="1146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RMSE</a:t>
            </a:r>
            <a:endParaRPr lang="fr-FR" sz="2400" dirty="0"/>
          </a:p>
        </p:txBody>
      </p:sp>
      <p:sp>
        <p:nvSpPr>
          <p:cNvPr id="32" name="Rectangle 31"/>
          <p:cNvSpPr/>
          <p:nvPr/>
        </p:nvSpPr>
        <p:spPr>
          <a:xfrm>
            <a:off x="5407889" y="3304813"/>
            <a:ext cx="1146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 par</a:t>
            </a:r>
            <a:endParaRPr lang="fr-FR" sz="2400" dirty="0"/>
          </a:p>
        </p:txBody>
      </p:sp>
      <p:pic>
        <p:nvPicPr>
          <p:cNvPr id="2052" name="Picture 4" descr="http://docsdrive.com/images/academicjournals/rjes/2011/fig7-2k11-790-79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77" y="2825417"/>
            <a:ext cx="1526122" cy="97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docsdrive.com/images/academicjournals/rjes/2011/fig7-2k11-790-79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89" y="2670443"/>
            <a:ext cx="2527302" cy="161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rme libre 3"/>
          <p:cNvSpPr/>
          <p:nvPr/>
        </p:nvSpPr>
        <p:spPr>
          <a:xfrm>
            <a:off x="6532027" y="2782828"/>
            <a:ext cx="2202287" cy="1030310"/>
          </a:xfrm>
          <a:custGeom>
            <a:avLst/>
            <a:gdLst>
              <a:gd name="connsiteX0" fmla="*/ 64394 w 2202287"/>
              <a:gd name="connsiteY0" fmla="*/ 901522 h 1030310"/>
              <a:gd name="connsiteX1" fmla="*/ 746974 w 2202287"/>
              <a:gd name="connsiteY1" fmla="*/ 875764 h 1030310"/>
              <a:gd name="connsiteX2" fmla="*/ 1120462 w 2202287"/>
              <a:gd name="connsiteY2" fmla="*/ 605307 h 1030310"/>
              <a:gd name="connsiteX3" fmla="*/ 1326524 w 2202287"/>
              <a:gd name="connsiteY3" fmla="*/ 0 h 1030310"/>
              <a:gd name="connsiteX4" fmla="*/ 1506828 w 2202287"/>
              <a:gd name="connsiteY4" fmla="*/ 0 h 1030310"/>
              <a:gd name="connsiteX5" fmla="*/ 1661374 w 2202287"/>
              <a:gd name="connsiteY5" fmla="*/ 553792 h 1030310"/>
              <a:gd name="connsiteX6" fmla="*/ 2150772 w 2202287"/>
              <a:gd name="connsiteY6" fmla="*/ 605307 h 1030310"/>
              <a:gd name="connsiteX7" fmla="*/ 2202287 w 2202287"/>
              <a:gd name="connsiteY7" fmla="*/ 1030310 h 1030310"/>
              <a:gd name="connsiteX8" fmla="*/ 1893194 w 2202287"/>
              <a:gd name="connsiteY8" fmla="*/ 1004553 h 1030310"/>
              <a:gd name="connsiteX9" fmla="*/ 1751527 w 2202287"/>
              <a:gd name="connsiteY9" fmla="*/ 837127 h 1030310"/>
              <a:gd name="connsiteX10" fmla="*/ 1442434 w 2202287"/>
              <a:gd name="connsiteY10" fmla="*/ 785612 h 1030310"/>
              <a:gd name="connsiteX11" fmla="*/ 1223493 w 2202287"/>
              <a:gd name="connsiteY11" fmla="*/ 1030310 h 1030310"/>
              <a:gd name="connsiteX12" fmla="*/ 0 w 2202287"/>
              <a:gd name="connsiteY12" fmla="*/ 965916 h 1030310"/>
              <a:gd name="connsiteX13" fmla="*/ 64394 w 2202287"/>
              <a:gd name="connsiteY13" fmla="*/ 901522 h 103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2287" h="1030310">
                <a:moveTo>
                  <a:pt x="64394" y="901522"/>
                </a:moveTo>
                <a:lnTo>
                  <a:pt x="746974" y="875764"/>
                </a:lnTo>
                <a:lnTo>
                  <a:pt x="1120462" y="605307"/>
                </a:lnTo>
                <a:lnTo>
                  <a:pt x="1326524" y="0"/>
                </a:lnTo>
                <a:lnTo>
                  <a:pt x="1506828" y="0"/>
                </a:lnTo>
                <a:lnTo>
                  <a:pt x="1661374" y="553792"/>
                </a:lnTo>
                <a:lnTo>
                  <a:pt x="2150772" y="605307"/>
                </a:lnTo>
                <a:lnTo>
                  <a:pt x="2202287" y="1030310"/>
                </a:lnTo>
                <a:lnTo>
                  <a:pt x="1893194" y="1004553"/>
                </a:lnTo>
                <a:lnTo>
                  <a:pt x="1751527" y="837127"/>
                </a:lnTo>
                <a:lnTo>
                  <a:pt x="1442434" y="785612"/>
                </a:lnTo>
                <a:lnTo>
                  <a:pt x="1223493" y="1030310"/>
                </a:lnTo>
                <a:lnTo>
                  <a:pt x="0" y="965916"/>
                </a:lnTo>
                <a:lnTo>
                  <a:pt x="64394" y="90152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54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6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1" grpId="0" animBg="1"/>
      <p:bldP spid="33" grpId="0" animBg="1"/>
      <p:bldP spid="3" grpId="0"/>
      <p:bldP spid="3" grpId="1"/>
      <p:bldP spid="32" grpId="0"/>
      <p:bldP spid="32" grpId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74953" y="342760"/>
            <a:ext cx="2521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Méthodologie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9949" y="1295725"/>
            <a:ext cx="764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 sur une base évènementielle :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36509" y="2488180"/>
            <a:ext cx="297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cal. </a:t>
            </a:r>
            <a:r>
              <a:rPr lang="fr-FR" sz="2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[1:255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-&gt;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43137" y="2482311"/>
            <a:ext cx="771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fr-FR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fr-FR" sz="2400" i="1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-61357" y="2913342"/>
            <a:ext cx="3865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Pour chaque modèle </a:t>
            </a:r>
            <a:r>
              <a:rPr lang="fr-F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[1:7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(RC ou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TFs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400" dirty="0"/>
          </a:p>
        </p:txBody>
      </p:sp>
      <p:sp>
        <p:nvSpPr>
          <p:cNvPr id="21" name="Rectangle 20"/>
          <p:cNvSpPr/>
          <p:nvPr/>
        </p:nvSpPr>
        <p:spPr>
          <a:xfrm>
            <a:off x="3936509" y="4345643"/>
            <a:ext cx="2794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ver. </a:t>
            </a:r>
            <a:r>
              <a:rPr lang="fr-FR" sz="24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[256:365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22592" y="2168395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 </a:t>
            </a:r>
            <a:r>
              <a:rPr lang="fr-FR" sz="2400" i="1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fr-FR" sz="2400" i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22592" y="2551112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 </a:t>
            </a:r>
            <a:r>
              <a:rPr lang="fr-FR" sz="2400" i="1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fr-FR" sz="2400" i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22592" y="2949845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YIC </a:t>
            </a:r>
            <a:r>
              <a:rPr lang="fr-FR" sz="2400" i="1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fr-FR" sz="2400" i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2825" y="3324905"/>
            <a:ext cx="2557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MutMed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fr-FR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1:255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400" i="1" baseline="-25000" dirty="0"/>
          </a:p>
        </p:txBody>
      </p:sp>
      <p:sp>
        <p:nvSpPr>
          <p:cNvPr id="26" name="Rectangle 25"/>
          <p:cNvSpPr/>
          <p:nvPr/>
        </p:nvSpPr>
        <p:spPr>
          <a:xfrm>
            <a:off x="7224638" y="4168998"/>
            <a:ext cx="742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 </a:t>
            </a:r>
            <a:r>
              <a:rPr lang="fr-FR" sz="2400" i="1" baseline="-25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fr-FR" sz="2400" i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24638" y="4608134"/>
            <a:ext cx="987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ARIL </a:t>
            </a:r>
            <a:r>
              <a:rPr lang="fr-FR" sz="2400" i="1" baseline="-25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fr-FR" sz="2400" i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5400000">
            <a:off x="6566422" y="3082027"/>
            <a:ext cx="600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endParaRPr lang="fr-FR" sz="2400" dirty="0"/>
          </a:p>
        </p:txBody>
      </p:sp>
      <p:sp>
        <p:nvSpPr>
          <p:cNvPr id="29" name="Rectangle 28"/>
          <p:cNvSpPr/>
          <p:nvPr/>
        </p:nvSpPr>
        <p:spPr>
          <a:xfrm rot="5400000">
            <a:off x="5391315" y="3870323"/>
            <a:ext cx="600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endParaRPr lang="fr-FR" sz="2400" dirty="0"/>
          </a:p>
        </p:txBody>
      </p:sp>
      <p:sp>
        <p:nvSpPr>
          <p:cNvPr id="30" name="Accolade ouvrante 29"/>
          <p:cNvSpPr/>
          <p:nvPr/>
        </p:nvSpPr>
        <p:spPr>
          <a:xfrm>
            <a:off x="3570991" y="2518692"/>
            <a:ext cx="416333" cy="2350786"/>
          </a:xfrm>
          <a:prstGeom prst="leftBrace">
            <a:avLst>
              <a:gd name="adj1" fmla="val 44620"/>
              <a:gd name="adj2" fmla="val 49603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Accolade ouvrante 30"/>
          <p:cNvSpPr/>
          <p:nvPr/>
        </p:nvSpPr>
        <p:spPr>
          <a:xfrm>
            <a:off x="7597627" y="2138319"/>
            <a:ext cx="248016" cy="1272176"/>
          </a:xfrm>
          <a:prstGeom prst="leftBrace">
            <a:avLst>
              <a:gd name="adj1" fmla="val 44620"/>
              <a:gd name="adj2" fmla="val 49603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Accolade ouvrante 32"/>
          <p:cNvSpPr/>
          <p:nvPr/>
        </p:nvSpPr>
        <p:spPr>
          <a:xfrm>
            <a:off x="6940031" y="3979909"/>
            <a:ext cx="248016" cy="1272176"/>
          </a:xfrm>
          <a:prstGeom prst="leftBrace">
            <a:avLst>
              <a:gd name="adj1" fmla="val 44620"/>
              <a:gd name="adj2" fmla="val 49603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7534019" y="1682982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 </a:t>
            </a:r>
            <a:r>
              <a:rPr lang="fr-FR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fr-FR" sz="2400" b="1" i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224638" y="3612524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 </a:t>
            </a:r>
            <a:r>
              <a:rPr lang="fr-FR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fr-FR" sz="2400" b="1" i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5477" y="5504634"/>
            <a:ext cx="6248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Pour un score </a:t>
            </a:r>
            <a:r>
              <a:rPr lang="fr-F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donné, meilleur modèle?</a:t>
            </a:r>
            <a:endParaRPr lang="fr-FR" sz="2400" b="1" i="1" baseline="-25000" dirty="0"/>
          </a:p>
        </p:txBody>
      </p:sp>
      <p:sp>
        <p:nvSpPr>
          <p:cNvPr id="4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FB0D34F5-85B5-4581-99AF-2611AE2A40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3" grpId="0" animBg="1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74953" y="342760"/>
            <a:ext cx="2521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Méthodologie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2077" y="2854278"/>
            <a:ext cx="8506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Moy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.(</a:t>
            </a:r>
            <a:r>
              <a:rPr lang="fr-FR" sz="24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4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2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fr-FR" sz="2400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: 255 </a:t>
            </a:r>
            <a:r>
              <a:rPr lang="fr-FR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&lt;  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Moy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.( </a:t>
            </a:r>
            <a:r>
              <a:rPr lang="fr-FR" sz="24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4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≠j</a:t>
            </a:r>
            <a:r>
              <a:rPr lang="fr-FR" sz="2400" i="1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fr-FR" sz="2400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: 255    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(cal.)</a:t>
            </a:r>
            <a:endParaRPr lang="fr-FR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0662" y="5599695"/>
            <a:ext cx="644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ANOVA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 (ou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Kurskal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-Wallis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-value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0,05)</a:t>
            </a:r>
            <a:endParaRPr lang="fr-FR" sz="2400" dirty="0"/>
          </a:p>
        </p:txBody>
      </p:sp>
      <p:sp>
        <p:nvSpPr>
          <p:cNvPr id="37" name="Rectangle 36"/>
          <p:cNvSpPr/>
          <p:nvPr/>
        </p:nvSpPr>
        <p:spPr>
          <a:xfrm>
            <a:off x="72563" y="1088681"/>
            <a:ext cx="63644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Modèle </a:t>
            </a:r>
            <a:r>
              <a:rPr lang="fr-F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le meilleur score </a:t>
            </a:r>
            <a:r>
              <a:rPr lang="fr-F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 :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fr-FR" sz="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0916" y="2912720"/>
            <a:ext cx="909067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fr-FR" sz="2400" baseline="-25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 : 365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90124" y="2934995"/>
            <a:ext cx="92586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fr-FR" sz="2400" baseline="-25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 : 365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02125" y="2918543"/>
            <a:ext cx="100180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(ver.)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188741" y="2916551"/>
            <a:ext cx="30052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fr-FR" sz="2400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4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5017039" y="2884527"/>
            <a:ext cx="58839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4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r>
              <a:rPr lang="fr-FR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fr-FR" sz="2400" dirty="0"/>
          </a:p>
        </p:txBody>
      </p:sp>
      <p:sp>
        <p:nvSpPr>
          <p:cNvPr id="5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FB0D34F5-85B5-4581-99AF-2611AE2A40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7" y="1652366"/>
            <a:ext cx="2306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exemple </a:t>
            </a:r>
            <a:r>
              <a:rPr lang="fr-FR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AIC</a:t>
            </a:r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135612" y="3721047"/>
            <a:ext cx="6825255" cy="1661055"/>
            <a:chOff x="1135612" y="3721047"/>
            <a:chExt cx="6825255" cy="1661055"/>
          </a:xfrm>
        </p:grpSpPr>
        <p:pic>
          <p:nvPicPr>
            <p:cNvPr id="4102" name="Picture 6" descr="Image associÃ©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394" y="3721663"/>
              <a:ext cx="552763" cy="1220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Image associÃ©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5691" y="3721048"/>
              <a:ext cx="552763" cy="1220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Image associÃ©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988" y="3721048"/>
              <a:ext cx="552763" cy="1220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Image associÃ©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285" y="3730734"/>
              <a:ext cx="552763" cy="1220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Image associÃ©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46" y="3721047"/>
              <a:ext cx="552763" cy="1220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Image associÃ©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7" y="3730734"/>
              <a:ext cx="552763" cy="1220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Image associÃ©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8104" y="3737062"/>
              <a:ext cx="552763" cy="1220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126785" y="5004871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TF[2,2]</a:t>
              </a:r>
              <a:endParaRPr lang="fr-FR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131198" y="5012770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TF[2,1</a:t>
              </a:r>
              <a:r>
                <a:rPr lang="fr-FR" dirty="0"/>
                <a:t>]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35612" y="5012770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TF[1,1</a:t>
              </a:r>
              <a:r>
                <a:rPr lang="fr-FR" dirty="0"/>
                <a:t>]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22371" y="4998836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TF[3,1</a:t>
              </a:r>
              <a:r>
                <a:rPr lang="fr-FR" dirty="0"/>
                <a:t>]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17957" y="5008820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TF[3,2]</a:t>
              </a:r>
              <a:endParaRPr lang="fr-FR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59445" y="4998836"/>
              <a:ext cx="835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TF[3,3]</a:t>
              </a:r>
              <a:endParaRPr lang="fr-FR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468945" y="4998836"/>
              <a:ext cx="4310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/>
                <a:t>RC</a:t>
              </a:r>
              <a:endParaRPr lang="fr-FR" dirty="0"/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4839911" y="1948704"/>
            <a:ext cx="656996" cy="654927"/>
            <a:chOff x="5534986" y="2556946"/>
            <a:chExt cx="2103076" cy="1432411"/>
          </a:xfrm>
        </p:grpSpPr>
        <p:sp>
          <p:nvSpPr>
            <p:cNvPr id="68" name="Forma libre 108"/>
            <p:cNvSpPr/>
            <p:nvPr/>
          </p:nvSpPr>
          <p:spPr>
            <a:xfrm>
              <a:off x="5642746" y="3000379"/>
              <a:ext cx="1711145" cy="775648"/>
            </a:xfrm>
            <a:custGeom>
              <a:avLst/>
              <a:gdLst>
                <a:gd name="connsiteX0" fmla="*/ 0 w 719072"/>
                <a:gd name="connsiteY0" fmla="*/ 388546 h 388546"/>
                <a:gd name="connsiteX1" fmla="*/ 35625 w 719072"/>
                <a:gd name="connsiteY1" fmla="*/ 133226 h 388546"/>
                <a:gd name="connsiteX2" fmla="*/ 166254 w 719072"/>
                <a:gd name="connsiteY2" fmla="*/ 2598 h 388546"/>
                <a:gd name="connsiteX3" fmla="*/ 338446 w 719072"/>
                <a:gd name="connsiteY3" fmla="*/ 56037 h 388546"/>
                <a:gd name="connsiteX4" fmla="*/ 451262 w 719072"/>
                <a:gd name="connsiteY4" fmla="*/ 174790 h 388546"/>
                <a:gd name="connsiteX5" fmla="*/ 611579 w 719072"/>
                <a:gd name="connsiteY5" fmla="*/ 263855 h 388546"/>
                <a:gd name="connsiteX6" fmla="*/ 718457 w 719072"/>
                <a:gd name="connsiteY6" fmla="*/ 376670 h 3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072" h="388546">
                  <a:moveTo>
                    <a:pt x="0" y="388546"/>
                  </a:moveTo>
                  <a:cubicBezTo>
                    <a:pt x="3958" y="293048"/>
                    <a:pt x="7916" y="197551"/>
                    <a:pt x="35625" y="133226"/>
                  </a:cubicBezTo>
                  <a:cubicBezTo>
                    <a:pt x="63334" y="68901"/>
                    <a:pt x="115784" y="15463"/>
                    <a:pt x="166254" y="2598"/>
                  </a:cubicBezTo>
                  <a:cubicBezTo>
                    <a:pt x="216724" y="-10267"/>
                    <a:pt x="290945" y="27338"/>
                    <a:pt x="338446" y="56037"/>
                  </a:cubicBezTo>
                  <a:cubicBezTo>
                    <a:pt x="385947" y="84736"/>
                    <a:pt x="405740" y="140154"/>
                    <a:pt x="451262" y="174790"/>
                  </a:cubicBezTo>
                  <a:cubicBezTo>
                    <a:pt x="496784" y="209426"/>
                    <a:pt x="567047" y="230208"/>
                    <a:pt x="611579" y="263855"/>
                  </a:cubicBezTo>
                  <a:cubicBezTo>
                    <a:pt x="656111" y="297502"/>
                    <a:pt x="726374" y="343023"/>
                    <a:pt x="718457" y="376670"/>
                  </a:cubicBezTo>
                </a:path>
              </a:pathLst>
            </a:custGeom>
            <a:noFill/>
            <a:ln w="25400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69" name="Conector recto de flecha 88"/>
            <p:cNvCxnSpPr/>
            <p:nvPr/>
          </p:nvCxnSpPr>
          <p:spPr>
            <a:xfrm>
              <a:off x="5534986" y="3833054"/>
              <a:ext cx="2103076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w="sm" len="med"/>
              <a:tailEnd type="triangle" w="sm" len="med"/>
            </a:ln>
            <a:effectLst/>
          </p:spPr>
        </p:cxnSp>
        <p:cxnSp>
          <p:nvCxnSpPr>
            <p:cNvPr id="70" name="Conector recto de flecha 88"/>
            <p:cNvCxnSpPr/>
            <p:nvPr/>
          </p:nvCxnSpPr>
          <p:spPr>
            <a:xfrm flipV="1">
              <a:off x="5549830" y="2556946"/>
              <a:ext cx="0" cy="128838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w="sm" len="med"/>
              <a:tailEnd type="triangle" w="sm" len="med"/>
            </a:ln>
            <a:effectLst/>
          </p:spPr>
        </p:cxnSp>
        <p:sp>
          <p:nvSpPr>
            <p:cNvPr id="71" name="Cuadro de texto 103"/>
            <p:cNvSpPr txBox="1"/>
            <p:nvPr/>
          </p:nvSpPr>
          <p:spPr>
            <a:xfrm>
              <a:off x="7353891" y="3859254"/>
              <a:ext cx="165290" cy="130103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i="1" dirty="0">
                  <a:solidFill>
                    <a:prstClr val="black"/>
                  </a:solidFill>
                  <a:ea typeface="Calibri"/>
                  <a:cs typeface="Calibri"/>
                </a:rPr>
                <a:t>t</a:t>
              </a:r>
              <a:endParaRPr lang="en-US" sz="2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72" name="Groupe 71"/>
          <p:cNvGrpSpPr/>
          <p:nvPr/>
        </p:nvGrpSpPr>
        <p:grpSpPr>
          <a:xfrm>
            <a:off x="3529700" y="2020088"/>
            <a:ext cx="560411" cy="547391"/>
            <a:chOff x="6300192" y="1270308"/>
            <a:chExt cx="2399986" cy="1895926"/>
          </a:xfrm>
        </p:grpSpPr>
        <p:sp>
          <p:nvSpPr>
            <p:cNvPr id="74" name="Forma libre 108"/>
            <p:cNvSpPr/>
            <p:nvPr/>
          </p:nvSpPr>
          <p:spPr>
            <a:xfrm>
              <a:off x="6479333" y="2060847"/>
              <a:ext cx="1978516" cy="929296"/>
            </a:xfrm>
            <a:custGeom>
              <a:avLst/>
              <a:gdLst>
                <a:gd name="connsiteX0" fmla="*/ 0 w 719072"/>
                <a:gd name="connsiteY0" fmla="*/ 388546 h 388546"/>
                <a:gd name="connsiteX1" fmla="*/ 35625 w 719072"/>
                <a:gd name="connsiteY1" fmla="*/ 133226 h 388546"/>
                <a:gd name="connsiteX2" fmla="*/ 166254 w 719072"/>
                <a:gd name="connsiteY2" fmla="*/ 2598 h 388546"/>
                <a:gd name="connsiteX3" fmla="*/ 338446 w 719072"/>
                <a:gd name="connsiteY3" fmla="*/ 56037 h 388546"/>
                <a:gd name="connsiteX4" fmla="*/ 451262 w 719072"/>
                <a:gd name="connsiteY4" fmla="*/ 174790 h 388546"/>
                <a:gd name="connsiteX5" fmla="*/ 611579 w 719072"/>
                <a:gd name="connsiteY5" fmla="*/ 263855 h 388546"/>
                <a:gd name="connsiteX6" fmla="*/ 718457 w 719072"/>
                <a:gd name="connsiteY6" fmla="*/ 376670 h 3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072" h="388546">
                  <a:moveTo>
                    <a:pt x="0" y="388546"/>
                  </a:moveTo>
                  <a:cubicBezTo>
                    <a:pt x="3958" y="293048"/>
                    <a:pt x="7916" y="197551"/>
                    <a:pt x="35625" y="133226"/>
                  </a:cubicBezTo>
                  <a:cubicBezTo>
                    <a:pt x="63334" y="68901"/>
                    <a:pt x="115784" y="15463"/>
                    <a:pt x="166254" y="2598"/>
                  </a:cubicBezTo>
                  <a:cubicBezTo>
                    <a:pt x="216724" y="-10267"/>
                    <a:pt x="290945" y="27338"/>
                    <a:pt x="338446" y="56037"/>
                  </a:cubicBezTo>
                  <a:cubicBezTo>
                    <a:pt x="385947" y="84736"/>
                    <a:pt x="405740" y="140154"/>
                    <a:pt x="451262" y="174790"/>
                  </a:cubicBezTo>
                  <a:cubicBezTo>
                    <a:pt x="496784" y="209426"/>
                    <a:pt x="567047" y="230208"/>
                    <a:pt x="611579" y="263855"/>
                  </a:cubicBezTo>
                  <a:cubicBezTo>
                    <a:pt x="656111" y="297502"/>
                    <a:pt x="726374" y="343023"/>
                    <a:pt x="718457" y="376670"/>
                  </a:cubicBezTo>
                </a:path>
              </a:pathLst>
            </a:cu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75" name="Conector recto de flecha 88"/>
            <p:cNvCxnSpPr/>
            <p:nvPr/>
          </p:nvCxnSpPr>
          <p:spPr>
            <a:xfrm flipV="1">
              <a:off x="6321280" y="1270308"/>
              <a:ext cx="0" cy="1780659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w="sm" len="med"/>
              <a:tailEnd type="triangle" w="sm" len="med"/>
            </a:ln>
            <a:effectLst/>
          </p:spPr>
        </p:cxnSp>
        <p:sp>
          <p:nvSpPr>
            <p:cNvPr id="76" name="Cuadro de texto 103"/>
            <p:cNvSpPr txBox="1"/>
            <p:nvPr/>
          </p:nvSpPr>
          <p:spPr>
            <a:xfrm>
              <a:off x="8265032" y="2986421"/>
              <a:ext cx="188624" cy="179813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i="1" dirty="0">
                  <a:solidFill>
                    <a:prstClr val="black"/>
                  </a:solidFill>
                  <a:ea typeface="Calibri"/>
                  <a:cs typeface="Calibri"/>
                </a:rPr>
                <a:t>t</a:t>
              </a:r>
              <a:endParaRPr lang="en-US" sz="22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77" name="Conector recto de flecha 88"/>
            <p:cNvCxnSpPr/>
            <p:nvPr/>
          </p:nvCxnSpPr>
          <p:spPr>
            <a:xfrm>
              <a:off x="6300192" y="3068960"/>
              <a:ext cx="2399986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w="sm" len="med"/>
              <a:tailEnd type="triangle" w="sm" len="med"/>
            </a:ln>
            <a:effectLst/>
          </p:spPr>
        </p:cxnSp>
      </p:grpSp>
      <p:sp>
        <p:nvSpPr>
          <p:cNvPr id="78" name="Rectangle 77"/>
          <p:cNvSpPr/>
          <p:nvPr/>
        </p:nvSpPr>
        <p:spPr>
          <a:xfrm>
            <a:off x="3876864" y="1572382"/>
            <a:ext cx="862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Connecteur droit avec flèche 78"/>
          <p:cNvCxnSpPr/>
          <p:nvPr/>
        </p:nvCxnSpPr>
        <p:spPr>
          <a:xfrm>
            <a:off x="4210404" y="2369181"/>
            <a:ext cx="462582" cy="13304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098868" y="2869025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 1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204936" y="2869025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 1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172468" y="288322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 1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165792" y="2903041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 1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231053" y="2896153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 1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254954" y="2896153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 1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262638" y="2896153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 1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876864" y="1560025"/>
            <a:ext cx="862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2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098868" y="2869025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 2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204936" y="2869025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 2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172468" y="288322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 2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165792" y="2903041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 2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231053" y="2896153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 2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254954" y="2896153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 2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262638" y="2896153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 2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604786" y="2046896"/>
            <a:ext cx="1513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255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225482" y="2010129"/>
            <a:ext cx="2271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24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4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verif</a:t>
            </a:r>
            <a:r>
              <a:rPr lang="fr-F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8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4.44444E-6 0.12708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4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856 L -0.00225 0.1307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11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857 L -0.00226 0.13079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11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857 L -0.00225 0.1307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1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857 L -0.00226 0.13079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11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857 L -0.00225 0.13079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11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857 L -0.00226 0.1307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4.44444E-6 0.12708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4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856 L -0.00225 0.13079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11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857 L -0.00226 0.13079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111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857 L -0.00225 0.13079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11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857 L -0.00226 0.13079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11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857 L -0.00225 0.13079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11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857 L -0.00226 0.13079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7" grpId="0"/>
      <p:bldP spid="8" grpId="0" animBg="1"/>
      <p:bldP spid="40" grpId="0" animBg="1"/>
      <p:bldP spid="41" grpId="0" animBg="1"/>
      <p:bldP spid="42" grpId="0" animBg="1"/>
      <p:bldP spid="10" grpId="0" animBg="1"/>
      <p:bldP spid="4" grpId="0"/>
      <p:bldP spid="4" grpId="1"/>
      <p:bldP spid="78" grpId="0"/>
      <p:bldP spid="78" grpId="1"/>
      <p:bldP spid="14" grpId="1"/>
      <p:bldP spid="14" grpId="2"/>
      <p:bldP spid="14" grpId="3"/>
      <p:bldP spid="80" grpId="0"/>
      <p:bldP spid="80" grpId="2"/>
      <p:bldP spid="80" grpId="3"/>
      <p:bldP spid="81" grpId="0"/>
      <p:bldP spid="81" grpId="1"/>
      <p:bldP spid="81" grpId="2"/>
      <p:bldP spid="82" grpId="0"/>
      <p:bldP spid="82" grpId="1"/>
      <p:bldP spid="82" grpId="2"/>
      <p:bldP spid="83" grpId="0"/>
      <p:bldP spid="83" grpId="1"/>
      <p:bldP spid="83" grpId="2"/>
      <p:bldP spid="84" grpId="0"/>
      <p:bldP spid="84" grpId="1"/>
      <p:bldP spid="84" grpId="2"/>
      <p:bldP spid="85" grpId="0"/>
      <p:bldP spid="85" grpId="1"/>
      <p:bldP spid="85" grpId="2"/>
      <p:bldP spid="86" grpId="0"/>
      <p:bldP spid="86" grpId="1"/>
      <p:bldP spid="87" grpId="0"/>
      <p:bldP spid="87" grpId="1"/>
      <p:bldP spid="87" grpId="2"/>
      <p:bldP spid="88" grpId="0"/>
      <p:bldP spid="88" grpId="2"/>
      <p:bldP spid="88" grpId="3"/>
      <p:bldP spid="89" grpId="0"/>
      <p:bldP spid="89" grpId="1"/>
      <p:bldP spid="89" grpId="2"/>
      <p:bldP spid="90" grpId="0"/>
      <p:bldP spid="90" grpId="1"/>
      <p:bldP spid="90" grpId="2"/>
      <p:bldP spid="91" grpId="0"/>
      <p:bldP spid="91" grpId="1"/>
      <p:bldP spid="91" grpId="2"/>
      <p:bldP spid="92" grpId="0"/>
      <p:bldP spid="92" grpId="1"/>
      <p:bldP spid="92" grpId="2"/>
      <p:bldP spid="93" grpId="0"/>
      <p:bldP spid="93" grpId="1"/>
      <p:bldP spid="93" grpId="2"/>
      <p:bldP spid="94" grpId="0"/>
      <p:bldP spid="94" grpId="1"/>
      <p:bldP spid="95" grpId="0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2956</TotalTime>
  <Words>1029</Words>
  <Application>Microsoft Office PowerPoint</Application>
  <PresentationFormat>Affichage à l'écran (4:3)</PresentationFormat>
  <Paragraphs>220</Paragraphs>
  <Slides>18</Slides>
  <Notes>0</Notes>
  <HiddenSlides>4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Symbol</vt:lpstr>
      <vt:lpstr>Times New Roman</vt:lpstr>
      <vt:lpstr>Tema di Office</vt:lpstr>
      <vt:lpstr>Personalizza struttura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Bassin versant Chassieu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Conclusions</vt:lpstr>
      <vt:lpstr>MERCI !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FICwtmod2017</dc:creator>
  <cp:lastModifiedBy>M. Emmanuel BERTHIER</cp:lastModifiedBy>
  <cp:revision>357</cp:revision>
  <dcterms:created xsi:type="dcterms:W3CDTF">2015-04-01T07:35:10Z</dcterms:created>
  <dcterms:modified xsi:type="dcterms:W3CDTF">2018-11-08T10:43:06Z</dcterms:modified>
</cp:coreProperties>
</file>