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6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6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499" r:id="rId3"/>
    <p:sldId id="486" r:id="rId4"/>
    <p:sldId id="322" r:id="rId5"/>
    <p:sldId id="367" r:id="rId6"/>
    <p:sldId id="480" r:id="rId7"/>
    <p:sldId id="504" r:id="rId8"/>
    <p:sldId id="489" r:id="rId9"/>
    <p:sldId id="505" r:id="rId10"/>
    <p:sldId id="506" r:id="rId11"/>
    <p:sldId id="503" r:id="rId12"/>
    <p:sldId id="519" r:id="rId13"/>
    <p:sldId id="507" r:id="rId14"/>
    <p:sldId id="509" r:id="rId15"/>
    <p:sldId id="511" r:id="rId16"/>
    <p:sldId id="518" r:id="rId17"/>
    <p:sldId id="517" r:id="rId18"/>
    <p:sldId id="513" r:id="rId19"/>
    <p:sldId id="516" r:id="rId20"/>
    <p:sldId id="515" r:id="rId21"/>
    <p:sldId id="430" r:id="rId22"/>
    <p:sldId id="471" r:id="rId23"/>
    <p:sldId id="431" r:id="rId24"/>
    <p:sldId id="475" r:id="rId25"/>
    <p:sldId id="291" r:id="rId26"/>
  </p:sldIdLst>
  <p:sldSz cx="12192000" cy="6858000"/>
  <p:notesSz cx="6742113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FE4"/>
    <a:srgbClr val="A50021"/>
    <a:srgbClr val="AE1C24"/>
    <a:srgbClr val="FF33CC"/>
    <a:srgbClr val="4F5D68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6866" autoAdjust="0"/>
  </p:normalViewPr>
  <p:slideViewPr>
    <p:cSldViewPr snapToGrid="0">
      <p:cViewPr varScale="1">
        <p:scale>
          <a:sx n="112" d="100"/>
          <a:sy n="112" d="100"/>
        </p:scale>
        <p:origin x="546" y="60"/>
      </p:cViewPr>
      <p:guideLst>
        <p:guide orient="horz" pos="2160"/>
        <p:guide pos="12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Conf&#233;rences\LPTC\Conference\travail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Conf&#233;rences\LPTC\Conference\travail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013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013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013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013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013.xlsx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ufour\Documents\LPTC003\d\Vincent\Stage%202013\Documents\Conf&#233;rences\SETAC\2018%20Rome\TRAVAIL_2001711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ufour\Documents\LPTC003\d\Vincent\Stage%202013\Documents\Conf&#233;rences\SETAC\2018%20Rome\TRAVAIL_2001711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ufour\Documents\LPTC003\d\Vincent\Stage%202013\Documents\Conf&#233;rences\SETAC\2018%20Rome\TRAVAIL_2001711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ufour\Documents\LPTC003\d\Vincent\Stage%202013\Documents\Conf&#233;rences\SETAC\2018%20Rome\TRAVAIL_2001711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1201.xlsx" TargetMode="Externa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Exp&#233;rimentation\RESEAU\_BILANS\EAUX\Tableau%20de%20donn&#233;es\MATRICE%20RESEAU\TRAVAIL%20STORYBOARD\TRAVAIL_STORYBOARD_20170609.xlsx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TRAVAIL_ORAL.xlsx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TRAVAIL_OR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ncent\Stage%202013\Documents\_THESE\_REDACTION\04_PARTIE%201%20-%20SOURCES%20MAJORITAIRES\MATRICE_RESEAU_DISSOUS_2017090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dufour\Documents\LPTC003\d\Vincent\Stage%202013\Documents\Conf&#233;rences\SETAC\2018%20Rome\TRAVAIL_2001711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7511615330703"/>
          <c:y val="5.1424818754482529E-2"/>
          <c:w val="0.80576795700484427"/>
          <c:h val="0.4481343959327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&gt; PNEC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"/>
            <c:invertIfNegative val="0"/>
            <c:bubble3D val="0"/>
          </c:dPt>
          <c:cat>
            <c:strRef>
              <c:f>Feuil1!$A$2:$A$7</c:f>
              <c:strCache>
                <c:ptCount val="6"/>
                <c:pt idx="0">
                  <c:v>Loire Bretagne</c:v>
                </c:pt>
                <c:pt idx="1">
                  <c:v>Adour Garonne</c:v>
                </c:pt>
                <c:pt idx="2">
                  <c:v>Seine Normandie</c:v>
                </c:pt>
                <c:pt idx="3">
                  <c:v>Rhone Méditerranée
Corse</c:v>
                </c:pt>
                <c:pt idx="4">
                  <c:v>Rhin Meuse</c:v>
                </c:pt>
                <c:pt idx="5">
                  <c:v>Artois Picardie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40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616096"/>
        <c:axId val="243616656"/>
      </c:barChart>
      <c:catAx>
        <c:axId val="24361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 b="1"/>
            </a:pPr>
            <a:endParaRPr lang="fr-FR"/>
          </a:p>
        </c:txPr>
        <c:crossAx val="243616656"/>
        <c:crosses val="autoZero"/>
        <c:auto val="1"/>
        <c:lblAlgn val="ctr"/>
        <c:lblOffset val="100"/>
        <c:noMultiLvlLbl val="0"/>
      </c:catAx>
      <c:valAx>
        <c:axId val="2436166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US" noProof="0"/>
                </a:pPr>
                <a:r>
                  <a:rPr lang="en-US" baseline="0" noProof="0" dirty="0" smtClean="0"/>
                  <a:t>% &gt;PNEC </a:t>
                </a:r>
                <a:endParaRPr lang="en-US" noProof="0" dirty="0"/>
              </a:p>
            </c:rich>
          </c:tx>
          <c:layout>
            <c:manualLayout>
              <c:xMode val="edge"/>
              <c:yMode val="edge"/>
              <c:x val="9.4075225874132827E-3"/>
              <c:y val="0.10582035679275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3616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FLUX!$D$46</c:f>
              <c:strCache>
                <c:ptCount val="1"/>
                <c:pt idx="0">
                  <c:v>SEWER-2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FLUX!$D$48:$D$55</c:f>
              <c:numCache>
                <c:formatCode>0</c:formatCode>
                <c:ptCount val="8"/>
                <c:pt idx="0">
                  <c:v>745.29770274220994</c:v>
                </c:pt>
                <c:pt idx="1">
                  <c:v>2960.1920685625937</c:v>
                </c:pt>
                <c:pt idx="2">
                  <c:v>5.5857782569936969</c:v>
                </c:pt>
                <c:pt idx="3">
                  <c:v>2.8912942852320728E-2</c:v>
                </c:pt>
                <c:pt idx="4">
                  <c:v>173.21338515373654</c:v>
                </c:pt>
                <c:pt idx="5">
                  <c:v>44.728107986876374</c:v>
                </c:pt>
                <c:pt idx="6">
                  <c:v>103.0851979828832</c:v>
                </c:pt>
                <c:pt idx="7">
                  <c:v>138.59624694587274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FLUX!$E$46</c:f>
              <c:strCache>
                <c:ptCount val="1"/>
                <c:pt idx="0">
                  <c:v>SEWER-3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FLUX!$E$48:$E$55</c:f>
              <c:numCache>
                <c:formatCode>0</c:formatCode>
                <c:ptCount val="8"/>
                <c:pt idx="0">
                  <c:v>76.425567912918282</c:v>
                </c:pt>
                <c:pt idx="1">
                  <c:v>45.76810890173666</c:v>
                </c:pt>
                <c:pt idx="2">
                  <c:v>0</c:v>
                </c:pt>
                <c:pt idx="3">
                  <c:v>8.6855520890880583E-2</c:v>
                </c:pt>
                <c:pt idx="4">
                  <c:v>27.905113350128836</c:v>
                </c:pt>
                <c:pt idx="5">
                  <c:v>6.1431782255246725</c:v>
                </c:pt>
                <c:pt idx="6">
                  <c:v>1.0525142440549089</c:v>
                </c:pt>
                <c:pt idx="7">
                  <c:v>15.363300195253601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FLUX!$F$46</c:f>
              <c:strCache>
                <c:ptCount val="1"/>
                <c:pt idx="0">
                  <c:v>WWTP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FLUX!$F$48:$F$55</c:f>
              <c:numCache>
                <c:formatCode>0</c:formatCode>
                <c:ptCount val="8"/>
                <c:pt idx="0">
                  <c:v>8199.0196134258058</c:v>
                </c:pt>
                <c:pt idx="1">
                  <c:v>2264.8538545956503</c:v>
                </c:pt>
                <c:pt idx="2">
                  <c:v>1.3084156676051164</c:v>
                </c:pt>
                <c:pt idx="3">
                  <c:v>149.19947935806579</c:v>
                </c:pt>
                <c:pt idx="4">
                  <c:v>1572.8325230098694</c:v>
                </c:pt>
                <c:pt idx="5">
                  <c:v>69.638671896461275</c:v>
                </c:pt>
                <c:pt idx="6">
                  <c:v>112.75819049441291</c:v>
                </c:pt>
                <c:pt idx="7">
                  <c:v>959.56800337135428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'MN-Plot'!$BT$20</c:f>
              <c:strCache>
                <c:ptCount val="1"/>
                <c:pt idx="0">
                  <c:v>THIL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'MN-Plot'!$BV$20:$CB$20</c:f>
              <c:numCache>
                <c:formatCode>General</c:formatCode>
                <c:ptCount val="7"/>
                <c:pt idx="0">
                  <c:v>31.841359378063878</c:v>
                </c:pt>
                <c:pt idx="1">
                  <c:v>13.635810077857071</c:v>
                </c:pt>
                <c:pt idx="2">
                  <c:v>21.096781744104842</c:v>
                </c:pt>
                <c:pt idx="3">
                  <c:v>31.836577707364615</c:v>
                </c:pt>
                <c:pt idx="4">
                  <c:v>3.314404336715604</c:v>
                </c:pt>
                <c:pt idx="5">
                  <c:v>0.79658295311296456</c:v>
                </c:pt>
                <c:pt idx="6" formatCode="0.0">
                  <c:v>14.636973613769324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'MN-Plot'!$BT$22</c:f>
              <c:strCache>
                <c:ptCount val="1"/>
                <c:pt idx="0">
                  <c:v>PONT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'MN-Plot'!$BV$22:$CB$22</c:f>
              <c:numCache>
                <c:formatCode>General</c:formatCode>
                <c:ptCount val="7"/>
                <c:pt idx="0">
                  <c:v>37.80628886204255</c:v>
                </c:pt>
                <c:pt idx="1">
                  <c:v>11.677409280816784</c:v>
                </c:pt>
                <c:pt idx="2">
                  <c:v>22.25778966401354</c:v>
                </c:pt>
                <c:pt idx="3">
                  <c:v>38.221140499875744</c:v>
                </c:pt>
                <c:pt idx="4">
                  <c:v>5.5750743906483162</c:v>
                </c:pt>
                <c:pt idx="5">
                  <c:v>1.9591781460782691</c:v>
                </c:pt>
                <c:pt idx="6" formatCode="0.0">
                  <c:v>15.477769746292147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 w="12700"/>
  </c:spPr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'MN-Plot'!$BT$24</c:f>
              <c:strCache>
                <c:ptCount val="1"/>
                <c:pt idx="0">
                  <c:v>CANT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'MN-Plot'!$BV$24:$CB$24</c:f>
              <c:numCache>
                <c:formatCode>General</c:formatCode>
                <c:ptCount val="7"/>
                <c:pt idx="0">
                  <c:v>59.925858173946445</c:v>
                </c:pt>
                <c:pt idx="1">
                  <c:v>14.919181807138571</c:v>
                </c:pt>
                <c:pt idx="2">
                  <c:v>9.2360322660830061</c:v>
                </c:pt>
                <c:pt idx="3">
                  <c:v>20.722598389932816</c:v>
                </c:pt>
                <c:pt idx="4">
                  <c:v>1.8127693455876566</c:v>
                </c:pt>
                <c:pt idx="5">
                  <c:v>1.1884934584901448</c:v>
                </c:pt>
                <c:pt idx="6" formatCode="0.0">
                  <c:v>11.275194636809594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'MN-Plot'!$BT$25</c:f>
              <c:strCache>
                <c:ptCount val="1"/>
                <c:pt idx="0">
                  <c:v>ROCADE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'MN-Plot'!$BV$25:$CB$25</c:f>
              <c:numCache>
                <c:formatCode>General</c:formatCode>
                <c:ptCount val="7"/>
                <c:pt idx="0">
                  <c:v>56.112112752034406</c:v>
                </c:pt>
                <c:pt idx="1">
                  <c:v>16.37530695730565</c:v>
                </c:pt>
                <c:pt idx="2">
                  <c:v>11.359042870949267</c:v>
                </c:pt>
                <c:pt idx="3">
                  <c:v>21.98407840145828</c:v>
                </c:pt>
                <c:pt idx="4">
                  <c:v>1.2638243965598961</c:v>
                </c:pt>
                <c:pt idx="5">
                  <c:v>1.1092250587852805</c:v>
                </c:pt>
                <c:pt idx="6" formatCode="0.0">
                  <c:v>11.266722165582314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'MN-Plot'!$BT$26</c:f>
              <c:strCache>
                <c:ptCount val="1"/>
                <c:pt idx="0">
                  <c:v>RESERVE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'MN-Plot'!$BV$26:$CB$26</c:f>
              <c:numCache>
                <c:formatCode>General</c:formatCode>
                <c:ptCount val="7"/>
                <c:pt idx="0">
                  <c:v>51.248108169490791</c:v>
                </c:pt>
                <c:pt idx="1">
                  <c:v>13.7821853142375</c:v>
                </c:pt>
                <c:pt idx="2">
                  <c:v>31.242243434920606</c:v>
                </c:pt>
                <c:pt idx="3">
                  <c:v>32.27350264921381</c:v>
                </c:pt>
                <c:pt idx="4">
                  <c:v>2.2617238764392189</c:v>
                </c:pt>
                <c:pt idx="5">
                  <c:v>1.7715891882092161</c:v>
                </c:pt>
                <c:pt idx="6" formatCode="0.0">
                  <c:v>20.913440728340163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4057773164398"/>
          <c:y val="0.11978520855126844"/>
          <c:w val="0.82032129629629624"/>
          <c:h val="0.94010740740740739"/>
        </c:manualLayout>
      </c:layout>
      <c:doughnutChart>
        <c:varyColors val="1"/>
        <c:ser>
          <c:idx val="0"/>
          <c:order val="0"/>
          <c:tx>
            <c:strRef>
              <c:f>FLUX!$C$46</c:f>
              <c:strCache>
                <c:ptCount val="1"/>
                <c:pt idx="0">
                  <c:v>SEWER-1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FLUX!$C$48:$C$55</c:f>
              <c:numCache>
                <c:formatCode>0</c:formatCode>
                <c:ptCount val="8"/>
                <c:pt idx="0">
                  <c:v>906.23677304465264</c:v>
                </c:pt>
                <c:pt idx="1">
                  <c:v>6971.6256695154625</c:v>
                </c:pt>
                <c:pt idx="2">
                  <c:v>0.91338754077158035</c:v>
                </c:pt>
                <c:pt idx="3">
                  <c:v>6.8936181576789088E-3</c:v>
                </c:pt>
                <c:pt idx="4">
                  <c:v>43.351894048698561</c:v>
                </c:pt>
                <c:pt idx="5">
                  <c:v>2.5632332374812012</c:v>
                </c:pt>
                <c:pt idx="6">
                  <c:v>12.268707156188157</c:v>
                </c:pt>
                <c:pt idx="7">
                  <c:v>31.186321674297687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FLUX!$D$46</c:f>
              <c:strCache>
                <c:ptCount val="1"/>
                <c:pt idx="0">
                  <c:v>SEWER-2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FLUX!$D$48:$D$55</c:f>
              <c:numCache>
                <c:formatCode>0</c:formatCode>
                <c:ptCount val="8"/>
                <c:pt idx="0">
                  <c:v>745.29770274220994</c:v>
                </c:pt>
                <c:pt idx="1">
                  <c:v>2960.1920685625937</c:v>
                </c:pt>
                <c:pt idx="2">
                  <c:v>5.5857782569936969</c:v>
                </c:pt>
                <c:pt idx="3">
                  <c:v>2.8912942852320728E-2</c:v>
                </c:pt>
                <c:pt idx="4">
                  <c:v>173.21338515373654</c:v>
                </c:pt>
                <c:pt idx="5">
                  <c:v>44.728107986876374</c:v>
                </c:pt>
                <c:pt idx="6">
                  <c:v>103.0851979828832</c:v>
                </c:pt>
                <c:pt idx="7">
                  <c:v>138.59624694587274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'CQ (2)'!$H$3</c:f>
              <c:strCache>
                <c:ptCount val="1"/>
              </c:strCache>
            </c:strRef>
          </c:tx>
          <c:spPr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1.76452264660612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1739938816913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'CQ (2)'!$I$2:$K$2</c:f>
              <c:strCache>
                <c:ptCount val="3"/>
                <c:pt idx="0">
                  <c:v>&lt;80%</c:v>
                </c:pt>
                <c:pt idx="1">
                  <c:v>80%-120%</c:v>
                </c:pt>
                <c:pt idx="2">
                  <c:v>&gt;120%</c:v>
                </c:pt>
              </c:strCache>
            </c:strRef>
          </c:cat>
          <c:val>
            <c:numRef>
              <c:f>'CQ (2)'!$I$3:$K$3</c:f>
              <c:numCache>
                <c:formatCode>0</c:formatCode>
                <c:ptCount val="3"/>
                <c:pt idx="0">
                  <c:v>1</c:v>
                </c:pt>
                <c:pt idx="1">
                  <c:v>39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'CQ (2)'!$H$4</c:f>
              <c:strCache>
                <c:ptCount val="1"/>
              </c:strCache>
            </c:strRef>
          </c:tx>
          <c:spPr>
            <a:noFill/>
            <a:ln>
              <a:solidFill>
                <a:schemeClr val="accent1"/>
              </a:solidFill>
            </a:ln>
          </c:spPr>
          <c:invertIfNegative val="0"/>
          <c:cat>
            <c:strRef>
              <c:f>'CQ (2)'!$I$2:$K$2</c:f>
              <c:strCache>
                <c:ptCount val="3"/>
                <c:pt idx="0">
                  <c:v>&lt;80%</c:v>
                </c:pt>
                <c:pt idx="1">
                  <c:v>80%-120%</c:v>
                </c:pt>
                <c:pt idx="2">
                  <c:v>&gt;120%</c:v>
                </c:pt>
              </c:strCache>
            </c:strRef>
          </c:cat>
          <c:val>
            <c:numRef>
              <c:f>'CQ (2)'!$I$4:$K$4</c:f>
              <c:numCache>
                <c:formatCode>0.0</c:formatCode>
                <c:ptCount val="3"/>
                <c:pt idx="0">
                  <c:v>40</c:v>
                </c:pt>
                <c:pt idx="1">
                  <c:v>2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673552"/>
        <c:axId val="161674112"/>
      </c:barChart>
      <c:catAx>
        <c:axId val="161673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1674112"/>
        <c:crosses val="autoZero"/>
        <c:auto val="1"/>
        <c:lblAlgn val="ctr"/>
        <c:lblOffset val="100"/>
        <c:noMultiLvlLbl val="0"/>
      </c:catAx>
      <c:valAx>
        <c:axId val="16167411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161673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FLUX!$E$46</c:f>
              <c:strCache>
                <c:ptCount val="1"/>
                <c:pt idx="0">
                  <c:v>SEWER-3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FLUX!$E$48:$E$55</c:f>
              <c:numCache>
                <c:formatCode>0</c:formatCode>
                <c:ptCount val="8"/>
                <c:pt idx="0">
                  <c:v>76.425567912918282</c:v>
                </c:pt>
                <c:pt idx="1">
                  <c:v>45.76810890173666</c:v>
                </c:pt>
                <c:pt idx="2">
                  <c:v>0</c:v>
                </c:pt>
                <c:pt idx="3">
                  <c:v>8.6855520890880583E-2</c:v>
                </c:pt>
                <c:pt idx="4">
                  <c:v>27.905113350128836</c:v>
                </c:pt>
                <c:pt idx="5">
                  <c:v>6.1431782255246725</c:v>
                </c:pt>
                <c:pt idx="6">
                  <c:v>1.0525142440549089</c:v>
                </c:pt>
                <c:pt idx="7">
                  <c:v>15.363300195253601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FLUX!$F$46</c:f>
              <c:strCache>
                <c:ptCount val="1"/>
                <c:pt idx="0">
                  <c:v>WWTP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FLUX!$F$48:$F$55</c:f>
              <c:numCache>
                <c:formatCode>0</c:formatCode>
                <c:ptCount val="8"/>
                <c:pt idx="0">
                  <c:v>8199.0196134258058</c:v>
                </c:pt>
                <c:pt idx="1">
                  <c:v>2264.8538545956503</c:v>
                </c:pt>
                <c:pt idx="2">
                  <c:v>1.3084156676051164</c:v>
                </c:pt>
                <c:pt idx="3">
                  <c:v>149.19947935806579</c:v>
                </c:pt>
                <c:pt idx="4">
                  <c:v>1572.8325230098694</c:v>
                </c:pt>
                <c:pt idx="5">
                  <c:v>69.638671896461275</c:v>
                </c:pt>
                <c:pt idx="6">
                  <c:v>112.75819049441291</c:v>
                </c:pt>
                <c:pt idx="7">
                  <c:v>959.56800337135428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'MN-Plot'!$BT$20</c:f>
              <c:strCache>
                <c:ptCount val="1"/>
                <c:pt idx="0">
                  <c:v>THIL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'MN-Plot'!$BV$20:$CB$20</c:f>
              <c:numCache>
                <c:formatCode>General</c:formatCode>
                <c:ptCount val="7"/>
                <c:pt idx="0">
                  <c:v>31.841359378063878</c:v>
                </c:pt>
                <c:pt idx="1">
                  <c:v>13.635810077857071</c:v>
                </c:pt>
                <c:pt idx="2">
                  <c:v>21.096781744104842</c:v>
                </c:pt>
                <c:pt idx="3">
                  <c:v>31.836577707364615</c:v>
                </c:pt>
                <c:pt idx="4">
                  <c:v>3.314404336715604</c:v>
                </c:pt>
                <c:pt idx="5">
                  <c:v>0.79658295311296456</c:v>
                </c:pt>
                <c:pt idx="6" formatCode="0.0">
                  <c:v>14.636973613769324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'MN-Plot'!$BT$22</c:f>
              <c:strCache>
                <c:ptCount val="1"/>
                <c:pt idx="0">
                  <c:v>PONT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'MN-Plot'!$BV$22:$CB$22</c:f>
              <c:numCache>
                <c:formatCode>General</c:formatCode>
                <c:ptCount val="7"/>
                <c:pt idx="0">
                  <c:v>37.80628886204255</c:v>
                </c:pt>
                <c:pt idx="1">
                  <c:v>11.677409280816784</c:v>
                </c:pt>
                <c:pt idx="2">
                  <c:v>22.25778966401354</c:v>
                </c:pt>
                <c:pt idx="3">
                  <c:v>38.221140499875744</c:v>
                </c:pt>
                <c:pt idx="4">
                  <c:v>5.5750743906483162</c:v>
                </c:pt>
                <c:pt idx="5">
                  <c:v>1.9591781460782691</c:v>
                </c:pt>
                <c:pt idx="6" formatCode="0.0">
                  <c:v>15.477769746292147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 w="12700"/>
  </c:spPr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'MN-Plot'!$BT$24</c:f>
              <c:strCache>
                <c:ptCount val="1"/>
                <c:pt idx="0">
                  <c:v>CANT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'MN-Plot'!$BV$24:$CB$24</c:f>
              <c:numCache>
                <c:formatCode>General</c:formatCode>
                <c:ptCount val="7"/>
                <c:pt idx="0">
                  <c:v>59.925858173946445</c:v>
                </c:pt>
                <c:pt idx="1">
                  <c:v>14.919181807138571</c:v>
                </c:pt>
                <c:pt idx="2">
                  <c:v>9.2360322660830061</c:v>
                </c:pt>
                <c:pt idx="3">
                  <c:v>20.722598389932816</c:v>
                </c:pt>
                <c:pt idx="4">
                  <c:v>1.8127693455876566</c:v>
                </c:pt>
                <c:pt idx="5">
                  <c:v>1.1884934584901448</c:v>
                </c:pt>
                <c:pt idx="6" formatCode="0.0">
                  <c:v>11.275194636809594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'MN-Plot'!$BT$25</c:f>
              <c:strCache>
                <c:ptCount val="1"/>
                <c:pt idx="0">
                  <c:v>ROCADE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'MN-Plot'!$BV$25:$CB$25</c:f>
              <c:numCache>
                <c:formatCode>General</c:formatCode>
                <c:ptCount val="7"/>
                <c:pt idx="0">
                  <c:v>56.112112752034406</c:v>
                </c:pt>
                <c:pt idx="1">
                  <c:v>16.37530695730565</c:v>
                </c:pt>
                <c:pt idx="2">
                  <c:v>11.359042870949267</c:v>
                </c:pt>
                <c:pt idx="3">
                  <c:v>21.98407840145828</c:v>
                </c:pt>
                <c:pt idx="4">
                  <c:v>1.2638243965598961</c:v>
                </c:pt>
                <c:pt idx="5">
                  <c:v>1.1092250587852805</c:v>
                </c:pt>
                <c:pt idx="6" formatCode="0.0">
                  <c:v>11.266722165582314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'MN-Plot'!$BT$26</c:f>
              <c:strCache>
                <c:ptCount val="1"/>
                <c:pt idx="0">
                  <c:v>RESERVE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'MN-Plot'!$BV$26:$CB$26</c:f>
              <c:numCache>
                <c:formatCode>General</c:formatCode>
                <c:ptCount val="7"/>
                <c:pt idx="0">
                  <c:v>51.248108169490791</c:v>
                </c:pt>
                <c:pt idx="1">
                  <c:v>13.7821853142375</c:v>
                </c:pt>
                <c:pt idx="2">
                  <c:v>31.242243434920606</c:v>
                </c:pt>
                <c:pt idx="3">
                  <c:v>32.27350264921381</c:v>
                </c:pt>
                <c:pt idx="4">
                  <c:v>2.2617238764392189</c:v>
                </c:pt>
                <c:pt idx="5">
                  <c:v>1.7715891882092161</c:v>
                </c:pt>
                <c:pt idx="6" formatCode="0.0">
                  <c:v>20.913440728340163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4057773164398"/>
          <c:y val="0.11978520855126844"/>
          <c:w val="0.82032129629629624"/>
          <c:h val="0.94010740740740739"/>
        </c:manualLayout>
      </c:layout>
      <c:doughnutChart>
        <c:varyColors val="1"/>
        <c:ser>
          <c:idx val="0"/>
          <c:order val="0"/>
          <c:tx>
            <c:strRef>
              <c:f>FLUX!$C$46</c:f>
              <c:strCache>
                <c:ptCount val="1"/>
                <c:pt idx="0">
                  <c:v>SEWER-1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FLUX!$C$48:$C$55</c:f>
              <c:numCache>
                <c:formatCode>0</c:formatCode>
                <c:ptCount val="8"/>
                <c:pt idx="0">
                  <c:v>6971.6256695154625</c:v>
                </c:pt>
                <c:pt idx="1">
                  <c:v>906.23677304465264</c:v>
                </c:pt>
                <c:pt idx="2">
                  <c:v>0.91338754077158035</c:v>
                </c:pt>
                <c:pt idx="3">
                  <c:v>6.8936181576789088E-3</c:v>
                </c:pt>
                <c:pt idx="4">
                  <c:v>43.351894048698561</c:v>
                </c:pt>
                <c:pt idx="5">
                  <c:v>2.5632332374812012</c:v>
                </c:pt>
                <c:pt idx="6">
                  <c:v>12.268707156188157</c:v>
                </c:pt>
                <c:pt idx="7">
                  <c:v>31.186321674297687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FLUX!$D$46</c:f>
              <c:strCache>
                <c:ptCount val="1"/>
                <c:pt idx="0">
                  <c:v>SEWER-2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FLUX!$D$48:$D$55</c:f>
              <c:numCache>
                <c:formatCode>0</c:formatCode>
                <c:ptCount val="8"/>
                <c:pt idx="0">
                  <c:v>2960.1920685625937</c:v>
                </c:pt>
                <c:pt idx="1">
                  <c:v>745.29770274220994</c:v>
                </c:pt>
                <c:pt idx="2">
                  <c:v>5.5857782569936969</c:v>
                </c:pt>
                <c:pt idx="3">
                  <c:v>2.8912942852320728E-2</c:v>
                </c:pt>
                <c:pt idx="4">
                  <c:v>173.21338515373654</c:v>
                </c:pt>
                <c:pt idx="5">
                  <c:v>44.728107986876374</c:v>
                </c:pt>
                <c:pt idx="6">
                  <c:v>103.0851979828832</c:v>
                </c:pt>
                <c:pt idx="7">
                  <c:v>138.59624694587274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FLUX!$E$46</c:f>
              <c:strCache>
                <c:ptCount val="1"/>
                <c:pt idx="0">
                  <c:v>SEWER-3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FLUX!$E$48:$E$55</c:f>
              <c:numCache>
                <c:formatCode>0</c:formatCode>
                <c:ptCount val="8"/>
                <c:pt idx="0">
                  <c:v>45.76810890173666</c:v>
                </c:pt>
                <c:pt idx="1">
                  <c:v>76.425567912918282</c:v>
                </c:pt>
                <c:pt idx="2">
                  <c:v>0</c:v>
                </c:pt>
                <c:pt idx="3">
                  <c:v>8.6855520890880583E-2</c:v>
                </c:pt>
                <c:pt idx="4">
                  <c:v>27.905113350128836</c:v>
                </c:pt>
                <c:pt idx="5">
                  <c:v>6.1431782255246725</c:v>
                </c:pt>
                <c:pt idx="6">
                  <c:v>1.0525142440549089</c:v>
                </c:pt>
                <c:pt idx="7">
                  <c:v>15.363300195253601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84635175911792"/>
          <c:y val="7.7611111111111117E-2"/>
          <c:w val="0.71687942363743418"/>
          <c:h val="0.7456355555555556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'CQ (2)'!$H$10</c:f>
              <c:strCache>
                <c:ptCount val="1"/>
              </c:strCache>
            </c:strRef>
          </c:tx>
          <c:spPr>
            <a:ln>
              <a:solidFill>
                <a:schemeClr val="accent1"/>
              </a:solidFill>
            </a:ln>
          </c:spPr>
          <c:invertIfNegative val="0"/>
          <c:dLbls>
            <c:dLbl>
              <c:idx val="2"/>
              <c:layout>
                <c:manualLayout>
                  <c:x val="3.17614076389102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'CQ (2)'!$I$9:$K$9</c:f>
              <c:strCache>
                <c:ptCount val="3"/>
                <c:pt idx="0">
                  <c:v>&lt;1</c:v>
                </c:pt>
                <c:pt idx="1">
                  <c:v>1-10</c:v>
                </c:pt>
                <c:pt idx="2">
                  <c:v>&gt;10</c:v>
                </c:pt>
              </c:strCache>
            </c:strRef>
          </c:cat>
          <c:val>
            <c:numRef>
              <c:f>'CQ (2)'!$I$10:$K$10</c:f>
              <c:numCache>
                <c:formatCode>0</c:formatCode>
                <c:ptCount val="3"/>
                <c:pt idx="0">
                  <c:v>22</c:v>
                </c:pt>
                <c:pt idx="1">
                  <c:v>18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'CQ (2)'!$H$11</c:f>
              <c:strCache>
                <c:ptCount val="1"/>
              </c:strCache>
            </c:strRef>
          </c:tx>
          <c:spPr>
            <a:noFill/>
            <a:ln>
              <a:solidFill>
                <a:schemeClr val="accent1"/>
              </a:solidFill>
            </a:ln>
          </c:spPr>
          <c:invertIfNegative val="0"/>
          <c:cat>
            <c:strRef>
              <c:f>'CQ (2)'!$I$9:$K$9</c:f>
              <c:strCache>
                <c:ptCount val="3"/>
                <c:pt idx="0">
                  <c:v>&lt;1</c:v>
                </c:pt>
                <c:pt idx="1">
                  <c:v>1-10</c:v>
                </c:pt>
                <c:pt idx="2">
                  <c:v>&gt;10</c:v>
                </c:pt>
              </c:strCache>
            </c:strRef>
          </c:cat>
          <c:val>
            <c:numRef>
              <c:f>'CQ (2)'!$I$11:$K$11</c:f>
              <c:numCache>
                <c:formatCode>0</c:formatCode>
                <c:ptCount val="3"/>
                <c:pt idx="0">
                  <c:v>19</c:v>
                </c:pt>
                <c:pt idx="1">
                  <c:v>23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676912"/>
        <c:axId val="161677472"/>
      </c:barChart>
      <c:catAx>
        <c:axId val="161676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1677472"/>
        <c:crosses val="autoZero"/>
        <c:auto val="1"/>
        <c:lblAlgn val="ctr"/>
        <c:lblOffset val="100"/>
        <c:noMultiLvlLbl val="0"/>
      </c:catAx>
      <c:valAx>
        <c:axId val="16167747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161676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FLUX!$F$46</c:f>
              <c:strCache>
                <c:ptCount val="1"/>
                <c:pt idx="0">
                  <c:v>WWTP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FLUX!$F$48:$F$55</c:f>
              <c:numCache>
                <c:formatCode>0</c:formatCode>
                <c:ptCount val="8"/>
                <c:pt idx="0">
                  <c:v>2264.8538545956503</c:v>
                </c:pt>
                <c:pt idx="1">
                  <c:v>8199.0196134258058</c:v>
                </c:pt>
                <c:pt idx="2">
                  <c:v>1.3084156676051164</c:v>
                </c:pt>
                <c:pt idx="3">
                  <c:v>149.19947935806579</c:v>
                </c:pt>
                <c:pt idx="4">
                  <c:v>1572.8325230098694</c:v>
                </c:pt>
                <c:pt idx="5">
                  <c:v>69.638671896461275</c:v>
                </c:pt>
                <c:pt idx="6">
                  <c:v>112.75819049441291</c:v>
                </c:pt>
                <c:pt idx="7">
                  <c:v>959.56800337135428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'MN-Plot'!$BT$20</c:f>
              <c:strCache>
                <c:ptCount val="1"/>
                <c:pt idx="0">
                  <c:v>THIL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'MN-Plot'!$BV$20:$CB$20</c:f>
              <c:numCache>
                <c:formatCode>General</c:formatCode>
                <c:ptCount val="7"/>
                <c:pt idx="0">
                  <c:v>31.841359378063878</c:v>
                </c:pt>
                <c:pt idx="1">
                  <c:v>13.635810077857071</c:v>
                </c:pt>
                <c:pt idx="2">
                  <c:v>21.096781744104842</c:v>
                </c:pt>
                <c:pt idx="3">
                  <c:v>31.836577707364615</c:v>
                </c:pt>
                <c:pt idx="4">
                  <c:v>3.314404336715604</c:v>
                </c:pt>
                <c:pt idx="5">
                  <c:v>0.79658295311296456</c:v>
                </c:pt>
                <c:pt idx="6" formatCode="0.0">
                  <c:v>14.636973613769324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'MN-Plot'!$BT$22</c:f>
              <c:strCache>
                <c:ptCount val="1"/>
                <c:pt idx="0">
                  <c:v>PONT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'MN-Plot'!$BV$22:$CB$22</c:f>
              <c:numCache>
                <c:formatCode>General</c:formatCode>
                <c:ptCount val="7"/>
                <c:pt idx="0">
                  <c:v>37.80628886204255</c:v>
                </c:pt>
                <c:pt idx="1">
                  <c:v>11.677409280816784</c:v>
                </c:pt>
                <c:pt idx="2">
                  <c:v>22.25778966401354</c:v>
                </c:pt>
                <c:pt idx="3">
                  <c:v>38.221140499875744</c:v>
                </c:pt>
                <c:pt idx="4">
                  <c:v>5.5750743906483162</c:v>
                </c:pt>
                <c:pt idx="5">
                  <c:v>1.9591781460782691</c:v>
                </c:pt>
                <c:pt idx="6" formatCode="0.0">
                  <c:v>15.477769746292147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 w="12700"/>
  </c:spPr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'MN-Plot'!$BT$24</c:f>
              <c:strCache>
                <c:ptCount val="1"/>
                <c:pt idx="0">
                  <c:v>CANT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'MN-Plot'!$BV$24:$CB$24</c:f>
              <c:numCache>
                <c:formatCode>General</c:formatCode>
                <c:ptCount val="7"/>
                <c:pt idx="0">
                  <c:v>59.925858173946445</c:v>
                </c:pt>
                <c:pt idx="1">
                  <c:v>14.919181807138571</c:v>
                </c:pt>
                <c:pt idx="2">
                  <c:v>9.2360322660830061</c:v>
                </c:pt>
                <c:pt idx="3">
                  <c:v>20.722598389932816</c:v>
                </c:pt>
                <c:pt idx="4">
                  <c:v>1.8127693455876566</c:v>
                </c:pt>
                <c:pt idx="5">
                  <c:v>1.1884934584901448</c:v>
                </c:pt>
                <c:pt idx="6" formatCode="0.0">
                  <c:v>11.275194636809594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'MN-Plot'!$BT$25</c:f>
              <c:strCache>
                <c:ptCount val="1"/>
                <c:pt idx="0">
                  <c:v>ROCADE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'MN-Plot'!$BV$25:$CB$25</c:f>
              <c:numCache>
                <c:formatCode>General</c:formatCode>
                <c:ptCount val="7"/>
                <c:pt idx="0">
                  <c:v>56.112112752034406</c:v>
                </c:pt>
                <c:pt idx="1">
                  <c:v>16.37530695730565</c:v>
                </c:pt>
                <c:pt idx="2">
                  <c:v>11.359042870949267</c:v>
                </c:pt>
                <c:pt idx="3">
                  <c:v>21.98407840145828</c:v>
                </c:pt>
                <c:pt idx="4">
                  <c:v>1.2638243965598961</c:v>
                </c:pt>
                <c:pt idx="5">
                  <c:v>1.1092250587852805</c:v>
                </c:pt>
                <c:pt idx="6" formatCode="0.0">
                  <c:v>11.266722165582314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'MN-Plot'!$BT$26</c:f>
              <c:strCache>
                <c:ptCount val="1"/>
                <c:pt idx="0">
                  <c:v>RESERVE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explosion val="1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'MN-Plot'!$BV$26:$CB$26</c:f>
              <c:numCache>
                <c:formatCode>General</c:formatCode>
                <c:ptCount val="7"/>
                <c:pt idx="0">
                  <c:v>51.248108169490791</c:v>
                </c:pt>
                <c:pt idx="1">
                  <c:v>13.7821853142375</c:v>
                </c:pt>
                <c:pt idx="2">
                  <c:v>31.242243434920606</c:v>
                </c:pt>
                <c:pt idx="3">
                  <c:v>32.27350264921381</c:v>
                </c:pt>
                <c:pt idx="4">
                  <c:v>2.2617238764392189</c:v>
                </c:pt>
                <c:pt idx="5">
                  <c:v>1.7715891882092161</c:v>
                </c:pt>
                <c:pt idx="6" formatCode="0.0">
                  <c:v>20.913440728340163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4057773164398"/>
          <c:y val="0.11978520855126844"/>
          <c:w val="0.82032129629629624"/>
          <c:h val="0.94010740740740739"/>
        </c:manualLayout>
      </c:layout>
      <c:doughnutChart>
        <c:varyColors val="1"/>
        <c:ser>
          <c:idx val="0"/>
          <c:order val="0"/>
          <c:tx>
            <c:strRef>
              <c:f>FLUX!$C$46</c:f>
              <c:strCache>
                <c:ptCount val="1"/>
                <c:pt idx="0">
                  <c:v>SEWER-1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chemeClr val="accent4"/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FLUX!$C$48:$C$55</c:f>
              <c:numCache>
                <c:formatCode>0</c:formatCode>
                <c:ptCount val="8"/>
                <c:pt idx="0">
                  <c:v>6971.6256695154625</c:v>
                </c:pt>
                <c:pt idx="1">
                  <c:v>906.23677304465264</c:v>
                </c:pt>
                <c:pt idx="2">
                  <c:v>0.91338754077158035</c:v>
                </c:pt>
                <c:pt idx="3">
                  <c:v>6.8936181576789088E-3</c:v>
                </c:pt>
                <c:pt idx="4">
                  <c:v>43.351894048698561</c:v>
                </c:pt>
                <c:pt idx="5">
                  <c:v>2.5632332374812012</c:v>
                </c:pt>
                <c:pt idx="6">
                  <c:v>12.268707156188157</c:v>
                </c:pt>
                <c:pt idx="7">
                  <c:v>31.186321674297687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FLUX!$D$46</c:f>
              <c:strCache>
                <c:ptCount val="1"/>
                <c:pt idx="0">
                  <c:v>SEWER-2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FLUX!$D$48:$D$55</c:f>
              <c:numCache>
                <c:formatCode>0</c:formatCode>
                <c:ptCount val="8"/>
                <c:pt idx="0">
                  <c:v>2960.1920685625937</c:v>
                </c:pt>
                <c:pt idx="1">
                  <c:v>745.29770274220994</c:v>
                </c:pt>
                <c:pt idx="2">
                  <c:v>5.5857782569936969</c:v>
                </c:pt>
                <c:pt idx="3">
                  <c:v>2.8912942852320728E-2</c:v>
                </c:pt>
                <c:pt idx="4">
                  <c:v>173.21338515373654</c:v>
                </c:pt>
                <c:pt idx="5">
                  <c:v>44.728107986876374</c:v>
                </c:pt>
                <c:pt idx="6">
                  <c:v>103.0851979828832</c:v>
                </c:pt>
                <c:pt idx="7">
                  <c:v>138.59624694587274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FLUX!$E$46</c:f>
              <c:strCache>
                <c:ptCount val="1"/>
                <c:pt idx="0">
                  <c:v>SEWER-3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FLUX!$E$48:$E$55</c:f>
              <c:numCache>
                <c:formatCode>0</c:formatCode>
                <c:ptCount val="8"/>
                <c:pt idx="0">
                  <c:v>45.76810890173666</c:v>
                </c:pt>
                <c:pt idx="1">
                  <c:v>76.425567912918282</c:v>
                </c:pt>
                <c:pt idx="2">
                  <c:v>0</c:v>
                </c:pt>
                <c:pt idx="3">
                  <c:v>8.6855520890880583E-2</c:v>
                </c:pt>
                <c:pt idx="4">
                  <c:v>27.905113350128836</c:v>
                </c:pt>
                <c:pt idx="5">
                  <c:v>6.1431782255246725</c:v>
                </c:pt>
                <c:pt idx="6">
                  <c:v>1.0525142440549089</c:v>
                </c:pt>
                <c:pt idx="7">
                  <c:v>15.363300195253601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FLUX!$F$46</c:f>
              <c:strCache>
                <c:ptCount val="1"/>
                <c:pt idx="0">
                  <c:v>WWTP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chemeClr val="tx2"/>
              </a:solidFill>
            </c:spPr>
          </c:dPt>
          <c:dPt>
            <c:idx val="6"/>
            <c:bubble3D val="0"/>
            <c:spPr>
              <a:solidFill>
                <a:schemeClr val="accent4"/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Glyphosate</c:v>
                </c:pt>
                <c:pt idx="1">
                  <c:v>AMPA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FLUX!$F$48:$F$55</c:f>
              <c:numCache>
                <c:formatCode>0</c:formatCode>
                <c:ptCount val="8"/>
                <c:pt idx="0">
                  <c:v>2264.8538545956503</c:v>
                </c:pt>
                <c:pt idx="1">
                  <c:v>8199.0196134258058</c:v>
                </c:pt>
                <c:pt idx="2">
                  <c:v>1.3084156676051164</c:v>
                </c:pt>
                <c:pt idx="3">
                  <c:v>149.19947935806579</c:v>
                </c:pt>
                <c:pt idx="4">
                  <c:v>1572.8325230098694</c:v>
                </c:pt>
                <c:pt idx="5">
                  <c:v>69.638671896461275</c:v>
                </c:pt>
                <c:pt idx="6">
                  <c:v>112.75819049441291</c:v>
                </c:pt>
                <c:pt idx="7">
                  <c:v>959.56800337135428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'MN-Plot'!$BT$20</c:f>
              <c:strCache>
                <c:ptCount val="1"/>
                <c:pt idx="0">
                  <c:v>THIL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'MN-Plot'!$BV$20:$CB$20</c:f>
              <c:numCache>
                <c:formatCode>General</c:formatCode>
                <c:ptCount val="7"/>
                <c:pt idx="0">
                  <c:v>31.841359378063878</c:v>
                </c:pt>
                <c:pt idx="1">
                  <c:v>13.635810077857071</c:v>
                </c:pt>
                <c:pt idx="2">
                  <c:v>21.096781744104842</c:v>
                </c:pt>
                <c:pt idx="3">
                  <c:v>31.836577707364615</c:v>
                </c:pt>
                <c:pt idx="4">
                  <c:v>3.314404336715604</c:v>
                </c:pt>
                <c:pt idx="5">
                  <c:v>0.79658295311296456</c:v>
                </c:pt>
                <c:pt idx="6" formatCode="0.0">
                  <c:v>14.636973613769324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 w="12700"/>
  </c:spPr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'MN-CLASSES'!$W$136</c:f>
              <c:strCache>
                <c:ptCount val="1"/>
                <c:pt idx="0">
                  <c:v>R02-THIL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'MN-CLASSES'!$Y$136</c:f>
                <c:numCache>
                  <c:formatCode>General</c:formatCode>
                  <c:ptCount val="1"/>
                  <c:pt idx="0">
                    <c:v>0.51043653331776251</c:v>
                  </c:pt>
                </c:numCache>
              </c:numRef>
            </c:plus>
            <c:minus>
              <c:numRef>
                <c:f>'MN-CLASSES'!$Y$136</c:f>
                <c:numCache>
                  <c:formatCode>General</c:formatCode>
                  <c:ptCount val="1"/>
                  <c:pt idx="0">
                    <c:v>0.51043653331776251</c:v>
                  </c:pt>
                </c:numCache>
              </c:numRef>
            </c:minus>
          </c:errBars>
          <c:val>
            <c:numRef>
              <c:f>'MN-CLASSES'!$X$136</c:f>
              <c:numCache>
                <c:formatCode>0.0</c:formatCode>
                <c:ptCount val="1"/>
                <c:pt idx="0">
                  <c:v>1.2363636363636361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054544"/>
        <c:axId val="186055104"/>
      </c:barChart>
      <c:catAx>
        <c:axId val="18605454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86055104"/>
        <c:crosses val="autoZero"/>
        <c:auto val="1"/>
        <c:lblAlgn val="ctr"/>
        <c:lblOffset val="100"/>
        <c:noMultiLvlLbl val="0"/>
      </c:catAx>
      <c:valAx>
        <c:axId val="186055104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6054544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'MN-CLASSES'!$U$138</c:f>
              <c:strCache>
                <c:ptCount val="1"/>
                <c:pt idx="0">
                  <c:v>R04-PONT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'MN-CLASSES'!$W$138</c:f>
                <c:numCache>
                  <c:formatCode>General</c:formatCode>
                  <c:ptCount val="1"/>
                  <c:pt idx="0">
                    <c:v>0.42190046219457994</c:v>
                  </c:pt>
                </c:numCache>
              </c:numRef>
            </c:plus>
            <c:minus>
              <c:numRef>
                <c:f>'MN-CLASSES'!$W$138</c:f>
                <c:numCache>
                  <c:formatCode>General</c:formatCode>
                  <c:ptCount val="1"/>
                  <c:pt idx="0">
                    <c:v>0.42190046219457994</c:v>
                  </c:pt>
                </c:numCache>
              </c:numRef>
            </c:minus>
          </c:errBars>
          <c:val>
            <c:numRef>
              <c:f>'MN-CLASSES'!$V$138</c:f>
              <c:numCache>
                <c:formatCode>0.0</c:formatCode>
                <c:ptCount val="1"/>
                <c:pt idx="0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426656"/>
        <c:axId val="166427216"/>
      </c:barChart>
      <c:catAx>
        <c:axId val="16642665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66427216"/>
        <c:crosses val="autoZero"/>
        <c:auto val="1"/>
        <c:lblAlgn val="ctr"/>
        <c:lblOffset val="100"/>
        <c:noMultiLvlLbl val="0"/>
      </c:catAx>
      <c:valAx>
        <c:axId val="166427216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66426656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'MN-CLASSES'!$U$140</c:f>
              <c:strCache>
                <c:ptCount val="1"/>
                <c:pt idx="0">
                  <c:v>R07-CANT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'MN-CLASSES'!$W$140</c:f>
                <c:numCache>
                  <c:formatCode>General</c:formatCode>
                  <c:ptCount val="1"/>
                  <c:pt idx="0">
                    <c:v>2.2317271474367253</c:v>
                  </c:pt>
                </c:numCache>
              </c:numRef>
            </c:plus>
            <c:minus>
              <c:numRef>
                <c:f>'MN-CLASSES'!$W$140</c:f>
                <c:numCache>
                  <c:formatCode>General</c:formatCode>
                  <c:ptCount val="1"/>
                  <c:pt idx="0">
                    <c:v>2.2317271474367253</c:v>
                  </c:pt>
                </c:numCache>
              </c:numRef>
            </c:minus>
          </c:errBars>
          <c:val>
            <c:numRef>
              <c:f>'MN-CLASSES'!$V$140</c:f>
              <c:numCache>
                <c:formatCode>0.0</c:formatCode>
                <c:ptCount val="1"/>
                <c:pt idx="0">
                  <c:v>3.9333333333333331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429456"/>
        <c:axId val="166430016"/>
      </c:barChart>
      <c:catAx>
        <c:axId val="16642945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66430016"/>
        <c:crosses val="autoZero"/>
        <c:auto val="1"/>
        <c:lblAlgn val="ctr"/>
        <c:lblOffset val="100"/>
        <c:noMultiLvlLbl val="0"/>
      </c:catAx>
      <c:valAx>
        <c:axId val="166430016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66429456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'MN-CLASSES'!$U$141</c:f>
              <c:strCache>
                <c:ptCount val="1"/>
                <c:pt idx="0">
                  <c:v>R09-ROCADE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'MN-CLASSES'!$W$141</c:f>
                <c:numCache>
                  <c:formatCode>General</c:formatCode>
                  <c:ptCount val="1"/>
                  <c:pt idx="0">
                    <c:v>2.4208813821967121</c:v>
                  </c:pt>
                </c:numCache>
              </c:numRef>
            </c:plus>
            <c:minus>
              <c:numRef>
                <c:f>'MN-CLASSES'!$W$141</c:f>
                <c:numCache>
                  <c:formatCode>General</c:formatCode>
                  <c:ptCount val="1"/>
                  <c:pt idx="0">
                    <c:v>2.4208813821967121</c:v>
                  </c:pt>
                </c:numCache>
              </c:numRef>
            </c:minus>
          </c:errBars>
          <c:val>
            <c:numRef>
              <c:f>'MN-CLASSES'!$V$141</c:f>
              <c:numCache>
                <c:formatCode>0.0</c:formatCode>
                <c:ptCount val="1"/>
                <c:pt idx="0">
                  <c:v>4.0250000000000004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432256"/>
        <c:axId val="166432816"/>
      </c:barChart>
      <c:catAx>
        <c:axId val="16643225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66432816"/>
        <c:crosses val="autoZero"/>
        <c:auto val="1"/>
        <c:lblAlgn val="ctr"/>
        <c:lblOffset val="100"/>
        <c:noMultiLvlLbl val="0"/>
      </c:catAx>
      <c:valAx>
        <c:axId val="166432816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66432256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'MN-CLASSES'!$U$142</c:f>
              <c:strCache>
                <c:ptCount val="1"/>
                <c:pt idx="0">
                  <c:v>R10-RESERVE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'MN-CLASSES'!$W$142</c:f>
                <c:numCache>
                  <c:formatCode>General</c:formatCode>
                  <c:ptCount val="1"/>
                  <c:pt idx="0">
                    <c:v>1.6798315504999206</c:v>
                  </c:pt>
                </c:numCache>
              </c:numRef>
            </c:plus>
            <c:minus>
              <c:numRef>
                <c:f>'MN-CLASSES'!$W$142</c:f>
                <c:numCache>
                  <c:formatCode>General</c:formatCode>
                  <c:ptCount val="1"/>
                  <c:pt idx="0">
                    <c:v>1.6798315504999206</c:v>
                  </c:pt>
                </c:numCache>
              </c:numRef>
            </c:minus>
          </c:errBars>
          <c:val>
            <c:numRef>
              <c:f>'MN-CLASSES'!$V$142</c:f>
              <c:numCache>
                <c:formatCode>0.0</c:formatCode>
                <c:ptCount val="1"/>
                <c:pt idx="0">
                  <c:v>2.2159090909090908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18432"/>
        <c:axId val="186618992"/>
      </c:barChart>
      <c:catAx>
        <c:axId val="18661843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86618992"/>
        <c:crosses val="autoZero"/>
        <c:auto val="1"/>
        <c:lblAlgn val="ctr"/>
        <c:lblOffset val="100"/>
        <c:noMultiLvlLbl val="0"/>
      </c:catAx>
      <c:valAx>
        <c:axId val="186618992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6618432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FLUX!$Z$31</c:f>
              <c:strCache>
                <c:ptCount val="1"/>
                <c:pt idx="0">
                  <c:v>Haillan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FLUX!$AB$31</c:f>
                <c:numCache>
                  <c:formatCode>General</c:formatCode>
                  <c:ptCount val="1"/>
                  <c:pt idx="0">
                    <c:v>1.2</c:v>
                  </c:pt>
                </c:numCache>
              </c:numRef>
            </c:plus>
            <c:minus>
              <c:numRef>
                <c:f>FLUX!$AB$31</c:f>
                <c:numCache>
                  <c:formatCode>General</c:formatCode>
                  <c:ptCount val="1"/>
                  <c:pt idx="0">
                    <c:v>1.2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FLUX!$AA$31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21232"/>
        <c:axId val="186621792"/>
      </c:barChart>
      <c:catAx>
        <c:axId val="1866212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1792"/>
        <c:crosses val="autoZero"/>
        <c:auto val="1"/>
        <c:lblAlgn val="ctr"/>
        <c:lblOffset val="100"/>
        <c:noMultiLvlLbl val="0"/>
      </c:catAx>
      <c:valAx>
        <c:axId val="186621792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12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FLUX!$Z$32</c:f>
              <c:strCache>
                <c:ptCount val="1"/>
                <c:pt idx="0">
                  <c:v>Jalle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FLUX!$AA$32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24032"/>
        <c:axId val="186624592"/>
      </c:barChart>
      <c:catAx>
        <c:axId val="1866240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4592"/>
        <c:crosses val="autoZero"/>
        <c:auto val="1"/>
        <c:lblAlgn val="ctr"/>
        <c:lblOffset val="100"/>
        <c:noMultiLvlLbl val="0"/>
      </c:catAx>
      <c:valAx>
        <c:axId val="186624592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40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FLUX!$Z$33</c:f>
              <c:strCache>
                <c:ptCount val="1"/>
                <c:pt idx="0">
                  <c:v>Taillan*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FLUX!$AB$33</c:f>
                <c:numCache>
                  <c:formatCode>General</c:formatCode>
                  <c:ptCount val="1"/>
                  <c:pt idx="0">
                    <c:v>1.9</c:v>
                  </c:pt>
                </c:numCache>
              </c:numRef>
            </c:plus>
            <c:minus>
              <c:numRef>
                <c:f>FLUX!$AB$33</c:f>
                <c:numCache>
                  <c:formatCode>General</c:formatCode>
                  <c:ptCount val="1"/>
                  <c:pt idx="0">
                    <c:v>1.9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FLUX!$AA$33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26832"/>
        <c:axId val="186627392"/>
      </c:barChart>
      <c:catAx>
        <c:axId val="1866268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7392"/>
        <c:crosses val="autoZero"/>
        <c:auto val="1"/>
        <c:lblAlgn val="ctr"/>
        <c:lblOffset val="100"/>
        <c:noMultiLvlLbl val="0"/>
      </c:catAx>
      <c:valAx>
        <c:axId val="186627392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68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FLUX!$Z$34</c:f>
              <c:strCache>
                <c:ptCount val="1"/>
                <c:pt idx="0">
                  <c:v>STEU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FLUX!$AB$33</c:f>
                <c:numCache>
                  <c:formatCode>General</c:formatCode>
                  <c:ptCount val="1"/>
                  <c:pt idx="0">
                    <c:v>1.9</c:v>
                  </c:pt>
                </c:numCache>
              </c:numRef>
            </c:plus>
            <c:minus>
              <c:numRef>
                <c:f>FLUX!$AB$33</c:f>
                <c:numCache>
                  <c:formatCode>General</c:formatCode>
                  <c:ptCount val="1"/>
                  <c:pt idx="0">
                    <c:v>1.9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FLUX!$AA$34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29632"/>
        <c:axId val="186630192"/>
      </c:barChart>
      <c:catAx>
        <c:axId val="1866296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30192"/>
        <c:crosses val="autoZero"/>
        <c:auto val="1"/>
        <c:lblAlgn val="ctr"/>
        <c:lblOffset val="100"/>
        <c:noMultiLvlLbl val="0"/>
      </c:catAx>
      <c:valAx>
        <c:axId val="186630192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6296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'MN-Plot'!$BT$22</c:f>
              <c:strCache>
                <c:ptCount val="1"/>
                <c:pt idx="0">
                  <c:v>PONT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'MN-Plot'!$BV$22:$CB$22</c:f>
              <c:numCache>
                <c:formatCode>General</c:formatCode>
                <c:ptCount val="7"/>
                <c:pt idx="0">
                  <c:v>37.80628886204255</c:v>
                </c:pt>
                <c:pt idx="1">
                  <c:v>11.677409280816784</c:v>
                </c:pt>
                <c:pt idx="2">
                  <c:v>22.25778966401354</c:v>
                </c:pt>
                <c:pt idx="3">
                  <c:v>38.221140499875744</c:v>
                </c:pt>
                <c:pt idx="4">
                  <c:v>5.5750743906483162</c:v>
                </c:pt>
                <c:pt idx="5">
                  <c:v>1.9591781460782691</c:v>
                </c:pt>
                <c:pt idx="6" formatCode="0.0">
                  <c:v>15.477769746292147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 w="12700"/>
  </c:spPr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Feuil3!$A$39</c:f>
              <c:strCache>
                <c:ptCount val="1"/>
                <c:pt idx="0">
                  <c:v>Phytopharmaceutiques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Feuil3!$B$39:$F$39</c:f>
              <c:numCache>
                <c:formatCode>0</c:formatCode>
                <c:ptCount val="5"/>
                <c:pt idx="0">
                  <c:v>51825.931506199144</c:v>
                </c:pt>
                <c:pt idx="1">
                  <c:v>7886.7918129175268</c:v>
                </c:pt>
                <c:pt idx="2">
                  <c:v>3733.5617924685876</c:v>
                </c:pt>
                <c:pt idx="3">
                  <c:v>123.44969289313998</c:v>
                </c:pt>
                <c:pt idx="4">
                  <c:v>10568.814566618412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32432"/>
        <c:axId val="186632992"/>
      </c:barChart>
      <c:catAx>
        <c:axId val="18663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6632992"/>
        <c:crosses val="autoZero"/>
        <c:auto val="1"/>
        <c:lblAlgn val="ctr"/>
        <c:lblOffset val="100"/>
        <c:noMultiLvlLbl val="0"/>
      </c:catAx>
      <c:valAx>
        <c:axId val="186632992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86632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Feuil3!$A$36</c:f>
              <c:strCache>
                <c:ptCount val="1"/>
                <c:pt idx="0">
                  <c:v>Biocides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Feuil3!$B$36:$F$36</c:f>
              <c:numCache>
                <c:formatCode>0</c:formatCode>
                <c:ptCount val="5"/>
                <c:pt idx="0">
                  <c:v>576.2157372895058</c:v>
                </c:pt>
                <c:pt idx="1">
                  <c:v>56.330175165309996</c:v>
                </c:pt>
                <c:pt idx="2">
                  <c:v>285.80664901906306</c:v>
                </c:pt>
                <c:pt idx="3">
                  <c:v>31.589354176347602</c:v>
                </c:pt>
                <c:pt idx="4">
                  <c:v>1836.3605928597697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894960"/>
        <c:axId val="185895520"/>
      </c:barChart>
      <c:catAx>
        <c:axId val="18589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5895520"/>
        <c:crosses val="autoZero"/>
        <c:auto val="1"/>
        <c:lblAlgn val="ctr"/>
        <c:lblOffset val="100"/>
        <c:noMultiLvlLbl val="0"/>
      </c:catAx>
      <c:valAx>
        <c:axId val="18589552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894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0029686174724"/>
          <c:y val="5.2843423035957751E-2"/>
          <c:w val="0.82837150127226467"/>
          <c:h val="0.7543850049732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Feuil3!$A$40</c:f>
              <c:strCache>
                <c:ptCount val="1"/>
                <c:pt idx="0">
                  <c:v>Vétérinaires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Feuil3!$B$40:$F$40</c:f>
              <c:numCache>
                <c:formatCode>0</c:formatCode>
                <c:ptCount val="5"/>
                <c:pt idx="0">
                  <c:v>117.65568651978316</c:v>
                </c:pt>
                <c:pt idx="1">
                  <c:v>1.999922250433657E-2</c:v>
                </c:pt>
                <c:pt idx="2">
                  <c:v>1.6845310631736379</c:v>
                </c:pt>
                <c:pt idx="3">
                  <c:v>0.15836791759214175</c:v>
                </c:pt>
                <c:pt idx="4">
                  <c:v>674.18852967332657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897760"/>
        <c:axId val="185898320"/>
      </c:barChart>
      <c:catAx>
        <c:axId val="185897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5898320"/>
        <c:crosses val="autoZero"/>
        <c:auto val="1"/>
        <c:lblAlgn val="ctr"/>
        <c:lblOffset val="100"/>
        <c:noMultiLvlLbl val="0"/>
      </c:catAx>
      <c:valAx>
        <c:axId val="185898320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897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Feuil3!$A$39</c:f>
              <c:strCache>
                <c:ptCount val="1"/>
                <c:pt idx="0">
                  <c:v>Phytopharmaceutiques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Feuil3!$B$39:$F$39</c:f>
              <c:numCache>
                <c:formatCode>0</c:formatCode>
                <c:ptCount val="5"/>
                <c:pt idx="0">
                  <c:v>51825.931506199144</c:v>
                </c:pt>
                <c:pt idx="1">
                  <c:v>7886.7918129175268</c:v>
                </c:pt>
                <c:pt idx="2">
                  <c:v>3733.5617924685876</c:v>
                </c:pt>
                <c:pt idx="3">
                  <c:v>123.44969289313998</c:v>
                </c:pt>
                <c:pt idx="4">
                  <c:v>10568.814566618412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900560"/>
        <c:axId val="185901120"/>
      </c:barChart>
      <c:catAx>
        <c:axId val="18590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5901120"/>
        <c:crosses val="autoZero"/>
        <c:auto val="1"/>
        <c:lblAlgn val="ctr"/>
        <c:lblOffset val="100"/>
        <c:noMultiLvlLbl val="0"/>
      </c:catAx>
      <c:valAx>
        <c:axId val="18590112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85900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Feuil3!$A$36</c:f>
              <c:strCache>
                <c:ptCount val="1"/>
                <c:pt idx="0">
                  <c:v>Biocides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Feuil3!$B$36:$F$36</c:f>
              <c:numCache>
                <c:formatCode>0</c:formatCode>
                <c:ptCount val="5"/>
                <c:pt idx="0">
                  <c:v>576.2157372895058</c:v>
                </c:pt>
                <c:pt idx="1">
                  <c:v>56.330175165309996</c:v>
                </c:pt>
                <c:pt idx="2">
                  <c:v>285.80664901906306</c:v>
                </c:pt>
                <c:pt idx="3">
                  <c:v>31.589354176347602</c:v>
                </c:pt>
                <c:pt idx="4">
                  <c:v>1836.3605928597697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903360"/>
        <c:axId val="185903920"/>
      </c:barChart>
      <c:catAx>
        <c:axId val="18590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5903920"/>
        <c:crosses val="autoZero"/>
        <c:auto val="1"/>
        <c:lblAlgn val="ctr"/>
        <c:lblOffset val="100"/>
        <c:noMultiLvlLbl val="0"/>
      </c:catAx>
      <c:valAx>
        <c:axId val="18590392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903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0029686174724"/>
          <c:y val="5.2843423035957751E-2"/>
          <c:w val="0.82837150127226467"/>
          <c:h val="0.7543850049732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Feuil3!$A$40</c:f>
              <c:strCache>
                <c:ptCount val="1"/>
                <c:pt idx="0">
                  <c:v>Vétérinaires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Feuil3!$B$40:$F$40</c:f>
              <c:numCache>
                <c:formatCode>0</c:formatCode>
                <c:ptCount val="5"/>
                <c:pt idx="0">
                  <c:v>117.65568651978316</c:v>
                </c:pt>
                <c:pt idx="1">
                  <c:v>1.999922250433657E-2</c:v>
                </c:pt>
                <c:pt idx="2">
                  <c:v>1.6845310631736379</c:v>
                </c:pt>
                <c:pt idx="3">
                  <c:v>0.15836791759214175</c:v>
                </c:pt>
                <c:pt idx="4">
                  <c:v>674.18852967332657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906160"/>
        <c:axId val="185906720"/>
      </c:barChart>
      <c:catAx>
        <c:axId val="18590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5906720"/>
        <c:crosses val="autoZero"/>
        <c:auto val="1"/>
        <c:lblAlgn val="ctr"/>
        <c:lblOffset val="100"/>
        <c:noMultiLvlLbl val="0"/>
      </c:catAx>
      <c:valAx>
        <c:axId val="185906720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906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51702508960575"/>
          <c:y val="9.108656330749354E-2"/>
          <c:w val="0.7977565710872162"/>
          <c:h val="0.70338630490956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Feuil3!$A$26</c:f>
              <c:strCache>
                <c:ptCount val="1"/>
                <c:pt idx="0">
                  <c:v>glyphosate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Feuil3!$B$1:$F$1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Feuil3!$B$26:$F$26</c:f>
              <c:numCache>
                <c:formatCode>0</c:formatCode>
                <c:ptCount val="5"/>
                <c:pt idx="0">
                  <c:v>2922.4551255610222</c:v>
                </c:pt>
                <c:pt idx="1">
                  <c:v>6971.6256695154625</c:v>
                </c:pt>
                <c:pt idx="2">
                  <c:v>2960.1920685625937</c:v>
                </c:pt>
                <c:pt idx="3">
                  <c:v>45.76810890173666</c:v>
                </c:pt>
                <c:pt idx="4">
                  <c:v>2264.8538545956503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908960"/>
        <c:axId val="185909520"/>
      </c:barChart>
      <c:catAx>
        <c:axId val="18590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909520"/>
        <c:crosses val="autoZero"/>
        <c:auto val="1"/>
        <c:lblAlgn val="ctr"/>
        <c:lblOffset val="100"/>
        <c:noMultiLvlLbl val="0"/>
      </c:catAx>
      <c:valAx>
        <c:axId val="18590952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85908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Feuil3!$A$25</c:f>
              <c:strCache>
                <c:ptCount val="1"/>
                <c:pt idx="0">
                  <c:v>AMPA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Feuil3!$B$1:$F$1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Feuil3!$B$25:$F$25</c:f>
              <c:numCache>
                <c:formatCode>0</c:formatCode>
                <c:ptCount val="5"/>
                <c:pt idx="0">
                  <c:v>7027.8005092583098</c:v>
                </c:pt>
                <c:pt idx="1">
                  <c:v>906.23677304465264</c:v>
                </c:pt>
                <c:pt idx="2">
                  <c:v>745.29770274220994</c:v>
                </c:pt>
                <c:pt idx="3">
                  <c:v>76.425567912918282</c:v>
                </c:pt>
                <c:pt idx="4">
                  <c:v>8199.0196134258058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735776"/>
        <c:axId val="187736336"/>
      </c:barChart>
      <c:catAx>
        <c:axId val="18773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736336"/>
        <c:crosses val="autoZero"/>
        <c:auto val="1"/>
        <c:lblAlgn val="ctr"/>
        <c:lblOffset val="100"/>
        <c:noMultiLvlLbl val="0"/>
      </c:catAx>
      <c:valAx>
        <c:axId val="1877363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87735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Feuil3!$A$39</c:f>
              <c:strCache>
                <c:ptCount val="1"/>
                <c:pt idx="0">
                  <c:v>Phytopharmaceutiques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Feuil3!$B$39:$F$39</c:f>
              <c:numCache>
                <c:formatCode>0</c:formatCode>
                <c:ptCount val="5"/>
                <c:pt idx="0">
                  <c:v>51825.931506199144</c:v>
                </c:pt>
                <c:pt idx="1">
                  <c:v>7886.7918129175268</c:v>
                </c:pt>
                <c:pt idx="2">
                  <c:v>3733.5617924685876</c:v>
                </c:pt>
                <c:pt idx="3">
                  <c:v>123.44969289313998</c:v>
                </c:pt>
                <c:pt idx="4">
                  <c:v>10568.814566618412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738576"/>
        <c:axId val="187739136"/>
      </c:barChart>
      <c:catAx>
        <c:axId val="18773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7739136"/>
        <c:crosses val="autoZero"/>
        <c:auto val="1"/>
        <c:lblAlgn val="ctr"/>
        <c:lblOffset val="100"/>
        <c:noMultiLvlLbl val="0"/>
      </c:catAx>
      <c:valAx>
        <c:axId val="1877391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87738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Feuil3!$A$36</c:f>
              <c:strCache>
                <c:ptCount val="1"/>
                <c:pt idx="0">
                  <c:v>Biocides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Feuil3!$B$36:$F$36</c:f>
              <c:numCache>
                <c:formatCode>0</c:formatCode>
                <c:ptCount val="5"/>
                <c:pt idx="0">
                  <c:v>576.2157372895058</c:v>
                </c:pt>
                <c:pt idx="1">
                  <c:v>56.330175165309996</c:v>
                </c:pt>
                <c:pt idx="2">
                  <c:v>285.80664901906306</c:v>
                </c:pt>
                <c:pt idx="3">
                  <c:v>31.589354176347602</c:v>
                </c:pt>
                <c:pt idx="4">
                  <c:v>1836.3605928597697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741376"/>
        <c:axId val="187741936"/>
      </c:barChart>
      <c:catAx>
        <c:axId val="187741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7741936"/>
        <c:crosses val="autoZero"/>
        <c:auto val="1"/>
        <c:lblAlgn val="ctr"/>
        <c:lblOffset val="100"/>
        <c:noMultiLvlLbl val="0"/>
      </c:catAx>
      <c:valAx>
        <c:axId val="1877419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741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'MN-Plot'!$BT$24</c:f>
              <c:strCache>
                <c:ptCount val="1"/>
                <c:pt idx="0">
                  <c:v>CANT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'MN-Plot'!$BV$24:$CB$24</c:f>
              <c:numCache>
                <c:formatCode>General</c:formatCode>
                <c:ptCount val="7"/>
                <c:pt idx="0">
                  <c:v>59.925858173946445</c:v>
                </c:pt>
                <c:pt idx="1">
                  <c:v>14.919181807138571</c:v>
                </c:pt>
                <c:pt idx="2">
                  <c:v>9.2360322660830061</c:v>
                </c:pt>
                <c:pt idx="3">
                  <c:v>20.722598389932816</c:v>
                </c:pt>
                <c:pt idx="4">
                  <c:v>1.8127693455876566</c:v>
                </c:pt>
                <c:pt idx="5">
                  <c:v>1.1884934584901448</c:v>
                </c:pt>
                <c:pt idx="6" formatCode="0.0">
                  <c:v>11.275194636809594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0029686174724"/>
          <c:y val="5.2843423035957751E-2"/>
          <c:w val="0.82837150127226467"/>
          <c:h val="0.7543850049732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Feuil3!$A$40</c:f>
              <c:strCache>
                <c:ptCount val="1"/>
                <c:pt idx="0">
                  <c:v>Vétérinaires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Feuil3!$B$35:$F$35</c:f>
              <c:strCache>
                <c:ptCount val="5"/>
                <c:pt idx="0">
                  <c:v>Amont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Feuil3!$B$40:$F$40</c:f>
              <c:numCache>
                <c:formatCode>0</c:formatCode>
                <c:ptCount val="5"/>
                <c:pt idx="0">
                  <c:v>117.65568651978316</c:v>
                </c:pt>
                <c:pt idx="1">
                  <c:v>1.999922250433657E-2</c:v>
                </c:pt>
                <c:pt idx="2">
                  <c:v>1.6845310631736379</c:v>
                </c:pt>
                <c:pt idx="3">
                  <c:v>0.15836791759214175</c:v>
                </c:pt>
                <c:pt idx="4">
                  <c:v>674.18852967332657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744176"/>
        <c:axId val="187744736"/>
      </c:barChart>
      <c:catAx>
        <c:axId val="187744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fr-FR"/>
          </a:p>
        </c:txPr>
        <c:crossAx val="187744736"/>
        <c:crosses val="autoZero"/>
        <c:auto val="1"/>
        <c:lblAlgn val="ctr"/>
        <c:lblOffset val="100"/>
        <c:noMultiLvlLbl val="0"/>
      </c:catAx>
      <c:valAx>
        <c:axId val="187744736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 algn="ctr">
              <a:defRPr lang="fr-FR"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744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64807941241677"/>
          <c:y val="6.2292034593776885E-2"/>
          <c:w val="0.85638825119612094"/>
          <c:h val="0.6856933196707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Feuil1!$N$5</c:f>
              <c:strCache>
                <c:ptCount val="1"/>
                <c:pt idx="0">
                  <c:v>Concentration moyenne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plus>
            <c:min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Feuil1!$M$6:$M$8</c:f>
              <c:strCache>
                <c:ptCount val="3"/>
                <c:pt idx="0">
                  <c:v>Habitations collectives (n=6)
58 - 116 hab estim.</c:v>
                </c:pt>
                <c:pt idx="1">
                  <c:v>Maisons de ville (n=4)
228 hab estim.</c:v>
                </c:pt>
                <c:pt idx="2">
                  <c:v>Maisons individuelle (n=6)
104 - 238 hab estim.</c:v>
                </c:pt>
              </c:strCache>
            </c:strRef>
          </c:cat>
          <c:val>
            <c:numRef>
              <c:f>Feuil1!$N$6:$N$8</c:f>
              <c:numCache>
                <c:formatCode>0.0</c:formatCode>
                <c:ptCount val="3"/>
                <c:pt idx="0">
                  <c:v>15.533333333333337</c:v>
                </c:pt>
                <c:pt idx="1">
                  <c:v>26.4</c:v>
                </c:pt>
                <c:pt idx="2">
                  <c:v>80.550000000000011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746976"/>
        <c:axId val="187747536"/>
      </c:barChart>
      <c:catAx>
        <c:axId val="18774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747536"/>
        <c:crosses val="autoZero"/>
        <c:auto val="1"/>
        <c:lblAlgn val="ctr"/>
        <c:lblOffset val="100"/>
        <c:noMultiLvlLbl val="0"/>
      </c:catAx>
      <c:valAx>
        <c:axId val="1877475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74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64807941241677"/>
          <c:y val="6.2292034593776885E-2"/>
          <c:w val="0.85638825119612094"/>
          <c:h val="0.6856933196707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Feuil1!$N$5</c:f>
              <c:strCache>
                <c:ptCount val="1"/>
                <c:pt idx="0">
                  <c:v>Concentration moyenne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plus>
            <c:min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Feuil1!$M$6:$M$8</c:f>
              <c:strCache>
                <c:ptCount val="3"/>
                <c:pt idx="0">
                  <c:v>Habitations collectives (n=6)
58 - 116 hab estim.</c:v>
                </c:pt>
                <c:pt idx="1">
                  <c:v>Maisons de ville (n=4)
228 hab estim.</c:v>
                </c:pt>
                <c:pt idx="2">
                  <c:v>Maisons individuelle (n=6)
104 - 238 hab estim.</c:v>
                </c:pt>
              </c:strCache>
            </c:strRef>
          </c:cat>
          <c:val>
            <c:numRef>
              <c:f>Feuil1!$N$6:$N$8</c:f>
              <c:numCache>
                <c:formatCode>0.0</c:formatCode>
                <c:ptCount val="3"/>
                <c:pt idx="0">
                  <c:v>15.533333333333337</c:v>
                </c:pt>
                <c:pt idx="1">
                  <c:v>26.4</c:v>
                </c:pt>
                <c:pt idx="2">
                  <c:v>80.550000000000011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749776"/>
        <c:axId val="188237936"/>
      </c:barChart>
      <c:catAx>
        <c:axId val="1877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237936"/>
        <c:crosses val="autoZero"/>
        <c:auto val="1"/>
        <c:lblAlgn val="ctr"/>
        <c:lblOffset val="100"/>
        <c:noMultiLvlLbl val="0"/>
      </c:catAx>
      <c:valAx>
        <c:axId val="1882379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74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1175588563753837"/>
          <c:y val="3.2626606715968676E-2"/>
          <c:w val="0.63547273970697515"/>
          <c:h val="0.85927223794059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Feuil1!$L$38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Feuil1!$M$39:$M$40</c:f>
                <c:numCache>
                  <c:formatCode>General</c:formatCode>
                  <c:ptCount val="2"/>
                  <c:pt idx="1">
                    <c:v>5</c:v>
                  </c:pt>
                </c:numCache>
              </c:numRef>
            </c:plus>
            <c:minus>
              <c:numRef>
                <c:f>Feuil1!$M$39:$M$40</c:f>
                <c:numCache>
                  <c:formatCode>General</c:formatCode>
                  <c:ptCount val="2"/>
                  <c:pt idx="1">
                    <c:v>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Feuil1!$K$39:$K$40</c:f>
              <c:strCache>
                <c:ptCount val="2"/>
                <c:pt idx="0">
                  <c:v>Toiletteur</c:v>
                </c:pt>
                <c:pt idx="1">
                  <c:v>STEU</c:v>
                </c:pt>
              </c:strCache>
            </c:strRef>
          </c:cat>
          <c:val>
            <c:numRef>
              <c:f>Feuil1!$L$39:$L$40</c:f>
              <c:numCache>
                <c:formatCode>General</c:formatCode>
                <c:ptCount val="2"/>
                <c:pt idx="0">
                  <c:v>112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240176"/>
        <c:axId val="188240736"/>
      </c:barChart>
      <c:catAx>
        <c:axId val="18824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240736"/>
        <c:crosses val="autoZero"/>
        <c:auto val="1"/>
        <c:lblAlgn val="ctr"/>
        <c:lblOffset val="100"/>
        <c:noMultiLvlLbl val="0"/>
      </c:catAx>
      <c:valAx>
        <c:axId val="188240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Concentrations (ng.L</a:t>
                </a:r>
                <a:r>
                  <a:rPr lang="en-US" baseline="30000" dirty="0" smtClean="0"/>
                  <a:t>-1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24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64807941241677"/>
          <c:y val="6.2292034593776885E-2"/>
          <c:w val="0.85638825119612094"/>
          <c:h val="0.6856933196707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Feuil1!$N$5</c:f>
              <c:strCache>
                <c:ptCount val="1"/>
                <c:pt idx="0">
                  <c:v>Concentration moyenne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plus>
            <c:minus>
              <c:numRef>
                <c:f>Feuil1!$O$6:$O$8</c:f>
                <c:numCache>
                  <c:formatCode>General</c:formatCode>
                  <c:ptCount val="3"/>
                  <c:pt idx="0">
                    <c:v>6.7021389620528309</c:v>
                  </c:pt>
                  <c:pt idx="1">
                    <c:v>16.425792725669798</c:v>
                  </c:pt>
                  <c:pt idx="2">
                    <c:v>47.160099660624098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Feuil1!$M$6:$M$8</c:f>
              <c:strCache>
                <c:ptCount val="3"/>
                <c:pt idx="0">
                  <c:v>Habitations collectives (n=6)
58 - 116 hab estim.</c:v>
                </c:pt>
                <c:pt idx="1">
                  <c:v>Maisons de ville (n=4)
228 hab estim.</c:v>
                </c:pt>
                <c:pt idx="2">
                  <c:v>Maisons individuelle (n=6)
104 - 238 hab estim.</c:v>
                </c:pt>
              </c:strCache>
            </c:strRef>
          </c:cat>
          <c:val>
            <c:numRef>
              <c:f>Feuil1!$N$6:$N$8</c:f>
              <c:numCache>
                <c:formatCode>0.0</c:formatCode>
                <c:ptCount val="3"/>
                <c:pt idx="0">
                  <c:v>15.533333333333337</c:v>
                </c:pt>
                <c:pt idx="1">
                  <c:v>26.4</c:v>
                </c:pt>
                <c:pt idx="2">
                  <c:v>80.550000000000011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242976"/>
        <c:axId val="188243536"/>
      </c:barChart>
      <c:catAx>
        <c:axId val="18824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243536"/>
        <c:crosses val="autoZero"/>
        <c:auto val="1"/>
        <c:lblAlgn val="ctr"/>
        <c:lblOffset val="100"/>
        <c:noMultiLvlLbl val="0"/>
      </c:catAx>
      <c:valAx>
        <c:axId val="18824353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24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1175588563753837"/>
          <c:y val="3.2626606715968676E-2"/>
          <c:w val="0.63547273970697515"/>
          <c:h val="0.85927223794059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Feuil1!$L$38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Feuil1!$M$39:$M$40</c:f>
                <c:numCache>
                  <c:formatCode>General</c:formatCode>
                  <c:ptCount val="2"/>
                  <c:pt idx="1">
                    <c:v>5</c:v>
                  </c:pt>
                </c:numCache>
              </c:numRef>
            </c:plus>
            <c:minus>
              <c:numRef>
                <c:f>Feuil1!$M$39:$M$40</c:f>
                <c:numCache>
                  <c:formatCode>General</c:formatCode>
                  <c:ptCount val="2"/>
                  <c:pt idx="1">
                    <c:v>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Feuil1!$K$39:$K$40</c:f>
              <c:strCache>
                <c:ptCount val="2"/>
                <c:pt idx="0">
                  <c:v>Toiletteur</c:v>
                </c:pt>
                <c:pt idx="1">
                  <c:v>STEU</c:v>
                </c:pt>
              </c:strCache>
            </c:strRef>
          </c:cat>
          <c:val>
            <c:numRef>
              <c:f>Feuil1!$L$39:$L$40</c:f>
              <c:numCache>
                <c:formatCode>General</c:formatCode>
                <c:ptCount val="2"/>
                <c:pt idx="0">
                  <c:v>112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30560"/>
        <c:axId val="187031120"/>
      </c:barChart>
      <c:catAx>
        <c:axId val="1870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031120"/>
        <c:crosses val="autoZero"/>
        <c:auto val="1"/>
        <c:lblAlgn val="ctr"/>
        <c:lblOffset val="100"/>
        <c:noMultiLvlLbl val="0"/>
      </c:catAx>
      <c:valAx>
        <c:axId val="187031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Concentrations (ng.L</a:t>
                </a:r>
                <a:r>
                  <a:rPr lang="en-US" baseline="30000" dirty="0" smtClean="0"/>
                  <a:t>-1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03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7443122080431518"/>
          <c:y val="3.4791404277560146E-2"/>
          <c:w val="0.5680370904367672"/>
          <c:h val="0.8518360225573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Feuil4!$H$1</c:f>
              <c:strCache>
                <c:ptCount val="1"/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Feuil4!$F$3:$F$4</c:f>
              <c:strCache>
                <c:ptCount val="2"/>
                <c:pt idx="0">
                  <c:v>Mains</c:v>
                </c:pt>
                <c:pt idx="1">
                  <c:v>Vêtements</c:v>
                </c:pt>
              </c:strCache>
            </c:strRef>
          </c:cat>
          <c:val>
            <c:numRef>
              <c:f>Feuil4!$H$3:$H$4</c:f>
              <c:numCache>
                <c:formatCode>General</c:formatCode>
                <c:ptCount val="2"/>
                <c:pt idx="0">
                  <c:v>68696.461478463927</c:v>
                </c:pt>
                <c:pt idx="1">
                  <c:v>17186.300702676432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033360"/>
        <c:axId val="187033920"/>
      </c:barChart>
      <c:catAx>
        <c:axId val="187033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87033920"/>
        <c:crosses val="autoZero"/>
        <c:auto val="1"/>
        <c:lblAlgn val="ctr"/>
        <c:lblOffset val="100"/>
        <c:noMultiLvlLbl val="0"/>
      </c:catAx>
      <c:valAx>
        <c:axId val="1870339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fr-FR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ng.lavage</a:t>
                </a:r>
                <a:r>
                  <a:rPr lang="fr-FR" baseline="30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-1</a:t>
                </a:r>
                <a:endPara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5.7531688758917517E-2"/>
              <c:y val="0.3151016390392029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fr-FR"/>
          </a:p>
        </c:txPr>
        <c:crossAx val="187033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 FLUX'!$B$154</c:f>
              <c:strCache>
                <c:ptCount val="1"/>
                <c:pt idx="0">
                  <c:v>DEHP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'calcul FLUX'!$FM$4:$FQ$4</c:f>
              <c:strCache>
                <c:ptCount val="5"/>
                <c:pt idx="0">
                  <c:v>THIL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'calcul FLUX'!$FM$154:$FQ$154</c:f>
              <c:numCache>
                <c:formatCode>0.0</c:formatCode>
                <c:ptCount val="5"/>
                <c:pt idx="0">
                  <c:v>9.009680134032001</c:v>
                </c:pt>
                <c:pt idx="1">
                  <c:v>3.0042513809</c:v>
                </c:pt>
                <c:pt idx="2">
                  <c:v>4.1190915228999998</c:v>
                </c:pt>
                <c:pt idx="3">
                  <c:v>1.04947770898</c:v>
                </c:pt>
                <c:pt idx="4">
                  <c:v>20.451320421289999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036160"/>
        <c:axId val="187036720"/>
      </c:barChart>
      <c:catAx>
        <c:axId val="18703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036720"/>
        <c:crosses val="autoZero"/>
        <c:auto val="1"/>
        <c:lblAlgn val="ctr"/>
        <c:lblOffset val="100"/>
        <c:noMultiLvlLbl val="0"/>
      </c:catAx>
      <c:valAx>
        <c:axId val="1870367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7036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 FLUX'!$B$78</c:f>
              <c:strCache>
                <c:ptCount val="1"/>
                <c:pt idx="0">
                  <c:v>Carbamazépine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'calcul FLUX'!$FM$4:$FQ$4</c:f>
              <c:strCache>
                <c:ptCount val="5"/>
                <c:pt idx="0">
                  <c:v>THIL</c:v>
                </c:pt>
                <c:pt idx="1">
                  <c:v>EP1</c:v>
                </c:pt>
                <c:pt idx="2">
                  <c:v>EP2</c:v>
                </c:pt>
                <c:pt idx="3">
                  <c:v>EP3</c:v>
                </c:pt>
                <c:pt idx="4">
                  <c:v>STEU</c:v>
                </c:pt>
              </c:strCache>
            </c:strRef>
          </c:cat>
          <c:val>
            <c:numRef>
              <c:f>'calcul FLUX'!$FM$78:$FQ$78</c:f>
              <c:numCache>
                <c:formatCode>0.0</c:formatCode>
                <c:ptCount val="5"/>
                <c:pt idx="0">
                  <c:v>0.69715612799999993</c:v>
                </c:pt>
                <c:pt idx="1">
                  <c:v>2.1135770000000002E-2</c:v>
                </c:pt>
                <c:pt idx="2">
                  <c:v>6.66368E-3</c:v>
                </c:pt>
                <c:pt idx="3">
                  <c:v>1.1113990000000001E-2</c:v>
                </c:pt>
                <c:pt idx="4">
                  <c:v>10.145780949999999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038960"/>
        <c:axId val="187039520"/>
      </c:barChart>
      <c:catAx>
        <c:axId val="18703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039520"/>
        <c:crosses val="autoZero"/>
        <c:auto val="1"/>
        <c:lblAlgn val="ctr"/>
        <c:lblOffset val="100"/>
        <c:noMultiLvlLbl val="0"/>
      </c:catAx>
      <c:valAx>
        <c:axId val="1870395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7038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'MN-Plot'!$BT$25</c:f>
              <c:strCache>
                <c:ptCount val="1"/>
                <c:pt idx="0">
                  <c:v>ROCADE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'MN-Plot'!$BV$25:$CB$25</c:f>
              <c:numCache>
                <c:formatCode>General</c:formatCode>
                <c:ptCount val="7"/>
                <c:pt idx="0">
                  <c:v>56.112112752034406</c:v>
                </c:pt>
                <c:pt idx="1">
                  <c:v>16.37530695730565</c:v>
                </c:pt>
                <c:pt idx="2">
                  <c:v>11.359042870949267</c:v>
                </c:pt>
                <c:pt idx="3">
                  <c:v>21.98407840145828</c:v>
                </c:pt>
                <c:pt idx="4">
                  <c:v>1.2638243965598961</c:v>
                </c:pt>
                <c:pt idx="5">
                  <c:v>1.1092250587852805</c:v>
                </c:pt>
                <c:pt idx="6" formatCode="0.0">
                  <c:v>11.266722165582314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'MN-Plot'!$BT$26</c:f>
              <c:strCache>
                <c:ptCount val="1"/>
                <c:pt idx="0">
                  <c:v>RESERVE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chemeClr val="accent5"/>
              </a:solidFill>
              <a:ln w="952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9525">
                <a:solidFill>
                  <a:schemeClr val="bg1"/>
                </a:solidFill>
              </a:ln>
            </c:spPr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strRef>
              <c:f>'MN-Plot'!$BV$19:$CB$19</c:f>
              <c:strCache>
                <c:ptCount val="7"/>
                <c:pt idx="0">
                  <c:v>AMPA</c:v>
                </c:pt>
                <c:pt idx="1">
                  <c:v>glyphosate</c:v>
                </c:pt>
                <c:pt idx="2">
                  <c:v>métolachlore ESA</c:v>
                </c:pt>
                <c:pt idx="3">
                  <c:v>métolachlore OA</c:v>
                </c:pt>
                <c:pt idx="4">
                  <c:v>métolachlore</c:v>
                </c:pt>
                <c:pt idx="5">
                  <c:v>diuron</c:v>
                </c:pt>
                <c:pt idx="6">
                  <c:v>Autres</c:v>
                </c:pt>
              </c:strCache>
            </c:strRef>
          </c:cat>
          <c:val>
            <c:numRef>
              <c:f>'MN-Plot'!$BV$26:$CB$26</c:f>
              <c:numCache>
                <c:formatCode>General</c:formatCode>
                <c:ptCount val="7"/>
                <c:pt idx="0">
                  <c:v>51.248108169490791</c:v>
                </c:pt>
                <c:pt idx="1">
                  <c:v>13.7821853142375</c:v>
                </c:pt>
                <c:pt idx="2">
                  <c:v>31.242243434920606</c:v>
                </c:pt>
                <c:pt idx="3">
                  <c:v>32.27350264921381</c:v>
                </c:pt>
                <c:pt idx="4">
                  <c:v>2.2617238764392189</c:v>
                </c:pt>
                <c:pt idx="5">
                  <c:v>1.7715891882092161</c:v>
                </c:pt>
                <c:pt idx="6" formatCode="0.0">
                  <c:v>20.913440728340163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4057773164398"/>
          <c:y val="0.11978520855126844"/>
          <c:w val="0.82032129629629624"/>
          <c:h val="0.94010740740740739"/>
        </c:manualLayout>
      </c:layout>
      <c:doughnutChart>
        <c:varyColors val="1"/>
        <c:ser>
          <c:idx val="0"/>
          <c:order val="0"/>
          <c:tx>
            <c:strRef>
              <c:f>FLUX!$C$46</c:f>
              <c:strCache>
                <c:ptCount val="1"/>
                <c:pt idx="0">
                  <c:v>SEWER-1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chemeClr val="accent4"/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FLUX!$A$48:$A$55</c:f>
              <c:strCache>
                <c:ptCount val="8"/>
                <c:pt idx="0">
                  <c:v>AMPA</c:v>
                </c:pt>
                <c:pt idx="1">
                  <c:v>Glyphosate</c:v>
                </c:pt>
                <c:pt idx="2">
                  <c:v>Metolachlor &amp; TPs</c:v>
                </c:pt>
                <c:pt idx="3">
                  <c:v>Fipronil</c:v>
                </c:pt>
                <c:pt idx="4">
                  <c:v>Diuron</c:v>
                </c:pt>
                <c:pt idx="5">
                  <c:v>Propiconazole</c:v>
                </c:pt>
                <c:pt idx="6">
                  <c:v>Carbendazim</c:v>
                </c:pt>
                <c:pt idx="7">
                  <c:v>Others</c:v>
                </c:pt>
              </c:strCache>
            </c:strRef>
          </c:cat>
          <c:val>
            <c:numRef>
              <c:f>FLUX!$C$48:$C$55</c:f>
              <c:numCache>
                <c:formatCode>0</c:formatCode>
                <c:ptCount val="8"/>
                <c:pt idx="0">
                  <c:v>906.23677304465264</c:v>
                </c:pt>
                <c:pt idx="1">
                  <c:v>6971.6256695154625</c:v>
                </c:pt>
                <c:pt idx="2">
                  <c:v>0.91338754077158035</c:v>
                </c:pt>
                <c:pt idx="3">
                  <c:v>6.8936181576789088E-3</c:v>
                </c:pt>
                <c:pt idx="4">
                  <c:v>43.351894048698561</c:v>
                </c:pt>
                <c:pt idx="5">
                  <c:v>2.5632332374812012</c:v>
                </c:pt>
                <c:pt idx="6">
                  <c:v>12.268707156188157</c:v>
                </c:pt>
                <c:pt idx="7">
                  <c:v>31.186321674297687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 algn="l" rtl="0">
        <a:defRPr lang="fr-FR" sz="7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36E60-0428-4CAD-A1AC-BD2DB08690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4E94BD-8F6A-4CAC-9674-598E8C189FC4}">
      <dgm:prSet phldrT="[Texte]" custT="1"/>
      <dgm:spPr>
        <a:solidFill>
          <a:schemeClr val="tx2"/>
        </a:solidFill>
      </dgm:spPr>
      <dgm:t>
        <a:bodyPr/>
        <a:lstStyle/>
        <a:p>
          <a:r>
            <a:rPr lang="fr-FR" sz="1050" dirty="0" smtClean="0"/>
            <a:t>Echantillonnage</a:t>
          </a:r>
          <a:endParaRPr lang="fr-FR" sz="1050" dirty="0"/>
        </a:p>
      </dgm:t>
    </dgm:pt>
    <dgm:pt modelId="{C3146641-6852-4238-A286-488C093FFC08}" type="parTrans" cxnId="{CE11A14F-B194-4274-9D30-7868D1BD4511}">
      <dgm:prSet/>
      <dgm:spPr/>
      <dgm:t>
        <a:bodyPr/>
        <a:lstStyle/>
        <a:p>
          <a:endParaRPr lang="fr-FR" sz="1200"/>
        </a:p>
      </dgm:t>
    </dgm:pt>
    <dgm:pt modelId="{66BCC3BB-154E-4264-9673-3428F9A1F5C0}" type="sibTrans" cxnId="{CE11A14F-B194-4274-9D30-7868D1BD4511}">
      <dgm:prSet/>
      <dgm:spPr/>
      <dgm:t>
        <a:bodyPr/>
        <a:lstStyle/>
        <a:p>
          <a:endParaRPr lang="fr-FR" sz="1200"/>
        </a:p>
      </dgm:t>
    </dgm:pt>
    <dgm:pt modelId="{65D3D437-B795-4A54-8229-0C796E5F0275}">
      <dgm:prSet phldrT="[Texte]"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r>
            <a:rPr lang="fr-FR" sz="1050" dirty="0" smtClean="0"/>
            <a:t>Filtration verre</a:t>
          </a:r>
        </a:p>
        <a:p>
          <a:r>
            <a:rPr lang="fr-FR" sz="1050" dirty="0" smtClean="0"/>
            <a:t>(0,7 µm)</a:t>
          </a:r>
        </a:p>
      </dgm:t>
    </dgm:pt>
    <dgm:pt modelId="{158B51E3-029D-48BF-9AD1-ADF6E6DB0DFA}" type="parTrans" cxnId="{FC7785BB-6EB8-40FA-991C-9CE569DEC833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 sz="1200"/>
        </a:p>
      </dgm:t>
    </dgm:pt>
    <dgm:pt modelId="{862B00BE-3748-4462-B9C4-A22EF0DF75DC}" type="sibTrans" cxnId="{FC7785BB-6EB8-40FA-991C-9CE569DEC833}">
      <dgm:prSet/>
      <dgm:spPr/>
      <dgm:t>
        <a:bodyPr/>
        <a:lstStyle/>
        <a:p>
          <a:endParaRPr lang="fr-FR" sz="1200"/>
        </a:p>
      </dgm:t>
    </dgm:pt>
    <dgm:pt modelId="{4DCD3431-3671-4023-A950-964A3D23D0C5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050" dirty="0" smtClean="0"/>
            <a:t>SPE</a:t>
          </a:r>
        </a:p>
      </dgm:t>
    </dgm:pt>
    <dgm:pt modelId="{05D1D976-33DA-4DC0-8F59-D24D42DE38CB}" type="parTrans" cxnId="{D1857748-F85F-44BB-B463-2E3FA9BCB3AE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 sz="1200"/>
        </a:p>
      </dgm:t>
    </dgm:pt>
    <dgm:pt modelId="{0DF822D3-FE53-4C12-B96A-187F4F4C040E}" type="sibTrans" cxnId="{D1857748-F85F-44BB-B463-2E3FA9BCB3AE}">
      <dgm:prSet/>
      <dgm:spPr/>
      <dgm:t>
        <a:bodyPr/>
        <a:lstStyle/>
        <a:p>
          <a:endParaRPr lang="fr-FR" sz="1200"/>
        </a:p>
      </dgm:t>
    </dgm:pt>
    <dgm:pt modelId="{36F56B0B-A766-418D-A86C-1EE1FA8242E6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050" dirty="0" smtClean="0"/>
            <a:t>LC-MS/MS</a:t>
          </a:r>
        </a:p>
      </dgm:t>
    </dgm:pt>
    <dgm:pt modelId="{C7FAD76C-4159-4FBA-BD19-57D4C34569F3}" type="parTrans" cxnId="{6CDA3333-D741-4CCD-8A2C-E34F6E4DD848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 sz="1200"/>
        </a:p>
      </dgm:t>
    </dgm:pt>
    <dgm:pt modelId="{5D32CEBB-C8D7-44E1-A6F8-B4F2CB7E66C7}" type="sibTrans" cxnId="{6CDA3333-D741-4CCD-8A2C-E34F6E4DD848}">
      <dgm:prSet/>
      <dgm:spPr/>
      <dgm:t>
        <a:bodyPr/>
        <a:lstStyle/>
        <a:p>
          <a:endParaRPr lang="fr-FR" sz="1200"/>
        </a:p>
      </dgm:t>
    </dgm:pt>
    <dgm:pt modelId="{B2A4C44D-21FF-4CE0-91C1-1ADCBD8ED5B4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050" dirty="0" smtClean="0"/>
            <a:t>LC-MS/MS</a:t>
          </a:r>
        </a:p>
      </dgm:t>
    </dgm:pt>
    <dgm:pt modelId="{CDB8C08C-F042-4138-9B92-ADD6FDD09E4E}" type="parTrans" cxnId="{E24474F1-E0D7-4E2A-9876-7636CDE5E12C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 sz="1200"/>
        </a:p>
      </dgm:t>
    </dgm:pt>
    <dgm:pt modelId="{909D0D48-DD0C-42BD-918F-993126FCB801}" type="sibTrans" cxnId="{E24474F1-E0D7-4E2A-9876-7636CDE5E12C}">
      <dgm:prSet/>
      <dgm:spPr/>
      <dgm:t>
        <a:bodyPr/>
        <a:lstStyle/>
        <a:p>
          <a:endParaRPr lang="fr-FR" sz="1200"/>
        </a:p>
      </dgm:t>
    </dgm:pt>
    <dgm:pt modelId="{A857B9CF-D2C3-4584-914D-C1C2032C6BA3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1050" dirty="0" smtClean="0"/>
            <a:t>SPME</a:t>
          </a:r>
        </a:p>
      </dgm:t>
    </dgm:pt>
    <dgm:pt modelId="{7AB40577-C9B8-43A5-9114-AF22EB370C97}" type="parTrans" cxnId="{8C223DE5-4056-4981-8324-53C464C0D3FD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 sz="1200"/>
        </a:p>
      </dgm:t>
    </dgm:pt>
    <dgm:pt modelId="{D6D95200-4618-4FC4-B484-4279C094DE93}" type="sibTrans" cxnId="{8C223DE5-4056-4981-8324-53C464C0D3FD}">
      <dgm:prSet/>
      <dgm:spPr/>
      <dgm:t>
        <a:bodyPr/>
        <a:lstStyle/>
        <a:p>
          <a:endParaRPr lang="fr-FR" sz="1200"/>
        </a:p>
      </dgm:t>
    </dgm:pt>
    <dgm:pt modelId="{829C1BC0-4BC3-4042-9475-941395142C1F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1050" dirty="0" smtClean="0"/>
            <a:t>GC-MS/MS</a:t>
          </a:r>
        </a:p>
      </dgm:t>
    </dgm:pt>
    <dgm:pt modelId="{33CD6516-C550-4975-B351-D113B33FA954}" type="parTrans" cxnId="{FF4C924A-CF9B-4CF3-A900-CA3D9617AF42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/>
        </a:p>
      </dgm:t>
    </dgm:pt>
    <dgm:pt modelId="{CC53036E-E264-49A3-9E93-EDF38AE21725}" type="sibTrans" cxnId="{FF4C924A-CF9B-4CF3-A900-CA3D9617AF42}">
      <dgm:prSet/>
      <dgm:spPr/>
      <dgm:t>
        <a:bodyPr/>
        <a:lstStyle/>
        <a:p>
          <a:endParaRPr lang="fr-FR"/>
        </a:p>
      </dgm:t>
    </dgm:pt>
    <dgm:pt modelId="{2FAA0D5B-BEF0-4C82-B026-3BCE45E4E739}">
      <dgm:prSet phldrT="[Texte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fr-FR" sz="1050" dirty="0" err="1" smtClean="0"/>
            <a:t>Derivation</a:t>
          </a:r>
          <a:endParaRPr lang="fr-FR" sz="1050" dirty="0" smtClean="0"/>
        </a:p>
        <a:p>
          <a:r>
            <a:rPr lang="fr-FR" sz="1050" dirty="0" smtClean="0"/>
            <a:t>+ </a:t>
          </a:r>
          <a:r>
            <a:rPr lang="fr-FR" sz="1050" dirty="0" err="1" smtClean="0"/>
            <a:t>Liq</a:t>
          </a:r>
          <a:r>
            <a:rPr lang="fr-FR" sz="1050" dirty="0" smtClean="0"/>
            <a:t>/</a:t>
          </a:r>
          <a:r>
            <a:rPr lang="fr-FR" sz="1050" dirty="0" err="1" smtClean="0"/>
            <a:t>Liq</a:t>
          </a:r>
          <a:endParaRPr lang="fr-FR" sz="1050" dirty="0" smtClean="0"/>
        </a:p>
      </dgm:t>
    </dgm:pt>
    <dgm:pt modelId="{C46CC972-3DF8-40AC-8F5F-B757A6C90621}" type="parTrans" cxnId="{57CA519E-D6E5-4A81-BB57-98D66C6D572E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/>
        </a:p>
      </dgm:t>
    </dgm:pt>
    <dgm:pt modelId="{8682EE38-CE9B-4BF8-B640-30614697F9E5}" type="sibTrans" cxnId="{57CA519E-D6E5-4A81-BB57-98D66C6D572E}">
      <dgm:prSet/>
      <dgm:spPr/>
      <dgm:t>
        <a:bodyPr/>
        <a:lstStyle/>
        <a:p>
          <a:endParaRPr lang="fr-FR"/>
        </a:p>
      </dgm:t>
    </dgm:pt>
    <dgm:pt modelId="{FEBA05BC-8B30-4A21-ABA0-4207F4EA79DF}">
      <dgm:prSet phldrT="[Texte]"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050" dirty="0" smtClean="0"/>
            <a:t>Filtration cellulose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050" dirty="0" smtClean="0"/>
            <a:t>(0,45 µm)</a:t>
          </a:r>
        </a:p>
      </dgm:t>
    </dgm:pt>
    <dgm:pt modelId="{46F5EEA6-2DB6-4A83-BA94-14AD308C7CE9}" type="parTrans" cxnId="{E08BE8CA-6ACA-4EAF-AD0A-B2D89536B62D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/>
        </a:p>
      </dgm:t>
    </dgm:pt>
    <dgm:pt modelId="{958C046A-D86A-4753-B01B-550A52B6D0BA}" type="sibTrans" cxnId="{E08BE8CA-6ACA-4EAF-AD0A-B2D89536B62D}">
      <dgm:prSet/>
      <dgm:spPr/>
      <dgm:t>
        <a:bodyPr/>
        <a:lstStyle/>
        <a:p>
          <a:endParaRPr lang="fr-FR"/>
        </a:p>
      </dgm:t>
    </dgm:pt>
    <dgm:pt modelId="{988CEED9-E31C-4E19-9F3A-9BA5893C5514}">
      <dgm:prSet phldrT="[Texte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fr-FR" sz="1050" dirty="0" smtClean="0"/>
            <a:t>LC-MS/MS</a:t>
          </a:r>
        </a:p>
      </dgm:t>
    </dgm:pt>
    <dgm:pt modelId="{6C00B9DE-5D48-4F40-82D0-5A9581D0BCE5}" type="parTrans" cxnId="{682760A4-B626-4333-BD32-FCF4747345A9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/>
        </a:p>
      </dgm:t>
    </dgm:pt>
    <dgm:pt modelId="{7FF2D8CB-1FEB-4CB3-8786-8D43942D5C74}" type="sibTrans" cxnId="{682760A4-B626-4333-BD32-FCF4747345A9}">
      <dgm:prSet/>
      <dgm:spPr/>
      <dgm:t>
        <a:bodyPr/>
        <a:lstStyle/>
        <a:p>
          <a:endParaRPr lang="fr-FR"/>
        </a:p>
      </dgm:t>
    </dgm:pt>
    <dgm:pt modelId="{DDC84252-AAF6-437F-87A7-C04F8F16C7DA}" type="pres">
      <dgm:prSet presAssocID="{49836E60-0428-4CAD-A1AC-BD2DB08690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1663FF7-7DAF-4903-80EE-22F175866FEA}" type="pres">
      <dgm:prSet presAssocID="{DD4E94BD-8F6A-4CAC-9674-598E8C189FC4}" presName="hierRoot1" presStyleCnt="0">
        <dgm:presLayoutVars>
          <dgm:hierBranch val="init"/>
        </dgm:presLayoutVars>
      </dgm:prSet>
      <dgm:spPr/>
    </dgm:pt>
    <dgm:pt modelId="{EED0FE04-FBDA-411C-9720-456DF05DC73F}" type="pres">
      <dgm:prSet presAssocID="{DD4E94BD-8F6A-4CAC-9674-598E8C189FC4}" presName="rootComposite1" presStyleCnt="0"/>
      <dgm:spPr/>
    </dgm:pt>
    <dgm:pt modelId="{DBB1C52C-E217-4FD0-96E0-724D65965E2F}" type="pres">
      <dgm:prSet presAssocID="{DD4E94BD-8F6A-4CAC-9674-598E8C189F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6EC7D3D-9AA1-4DF0-98D6-873093ED1738}" type="pres">
      <dgm:prSet presAssocID="{DD4E94BD-8F6A-4CAC-9674-598E8C189FC4}" presName="rootConnector1" presStyleLbl="node1" presStyleIdx="0" presStyleCnt="0"/>
      <dgm:spPr/>
      <dgm:t>
        <a:bodyPr/>
        <a:lstStyle/>
        <a:p>
          <a:endParaRPr lang="fr-FR"/>
        </a:p>
      </dgm:t>
    </dgm:pt>
    <dgm:pt modelId="{9FD3FDD8-BD60-461C-8F4B-447CE3AA72FA}" type="pres">
      <dgm:prSet presAssocID="{DD4E94BD-8F6A-4CAC-9674-598E8C189FC4}" presName="hierChild2" presStyleCnt="0"/>
      <dgm:spPr/>
    </dgm:pt>
    <dgm:pt modelId="{971F962A-E28C-4A4D-99AF-F2B42A6C3AE6}" type="pres">
      <dgm:prSet presAssocID="{46F5EEA6-2DB6-4A83-BA94-14AD308C7CE9}" presName="Name37" presStyleLbl="parChTrans1D2" presStyleIdx="0" presStyleCnt="2"/>
      <dgm:spPr/>
      <dgm:t>
        <a:bodyPr/>
        <a:lstStyle/>
        <a:p>
          <a:endParaRPr lang="fr-FR"/>
        </a:p>
      </dgm:t>
    </dgm:pt>
    <dgm:pt modelId="{5C52730F-69DA-402D-A8B6-D08831BBA0BB}" type="pres">
      <dgm:prSet presAssocID="{FEBA05BC-8B30-4A21-ABA0-4207F4EA79DF}" presName="hierRoot2" presStyleCnt="0">
        <dgm:presLayoutVars>
          <dgm:hierBranch val="init"/>
        </dgm:presLayoutVars>
      </dgm:prSet>
      <dgm:spPr/>
    </dgm:pt>
    <dgm:pt modelId="{E69AEF47-108C-4193-8508-C6D57162A72D}" type="pres">
      <dgm:prSet presAssocID="{FEBA05BC-8B30-4A21-ABA0-4207F4EA79DF}" presName="rootComposite" presStyleCnt="0"/>
      <dgm:spPr/>
    </dgm:pt>
    <dgm:pt modelId="{34C85667-BE86-4A85-A48B-24A425E3E37B}" type="pres">
      <dgm:prSet presAssocID="{FEBA05BC-8B30-4A21-ABA0-4207F4EA79D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C8C5D52-19BA-4FED-9646-2D6497FDCFD2}" type="pres">
      <dgm:prSet presAssocID="{FEBA05BC-8B30-4A21-ABA0-4207F4EA79DF}" presName="rootConnector" presStyleLbl="node2" presStyleIdx="0" presStyleCnt="2"/>
      <dgm:spPr/>
      <dgm:t>
        <a:bodyPr/>
        <a:lstStyle/>
        <a:p>
          <a:endParaRPr lang="fr-FR"/>
        </a:p>
      </dgm:t>
    </dgm:pt>
    <dgm:pt modelId="{10005A57-67BC-49DB-8345-BB7970174EFC}" type="pres">
      <dgm:prSet presAssocID="{FEBA05BC-8B30-4A21-ABA0-4207F4EA79DF}" presName="hierChild4" presStyleCnt="0"/>
      <dgm:spPr/>
    </dgm:pt>
    <dgm:pt modelId="{DBD30D43-A923-4667-96AE-C058ED2395AF}" type="pres">
      <dgm:prSet presAssocID="{C46CC972-3DF8-40AC-8F5F-B757A6C90621}" presName="Name37" presStyleLbl="parChTrans1D3" presStyleIdx="0" presStyleCnt="3"/>
      <dgm:spPr/>
      <dgm:t>
        <a:bodyPr/>
        <a:lstStyle/>
        <a:p>
          <a:endParaRPr lang="fr-FR"/>
        </a:p>
      </dgm:t>
    </dgm:pt>
    <dgm:pt modelId="{069190C7-DD34-4D7A-914B-B2A012249FBA}" type="pres">
      <dgm:prSet presAssocID="{2FAA0D5B-BEF0-4C82-B026-3BCE45E4E739}" presName="hierRoot2" presStyleCnt="0">
        <dgm:presLayoutVars>
          <dgm:hierBranch/>
        </dgm:presLayoutVars>
      </dgm:prSet>
      <dgm:spPr/>
    </dgm:pt>
    <dgm:pt modelId="{FEA76DF6-6ED9-4065-9D8F-8ADACAB93934}" type="pres">
      <dgm:prSet presAssocID="{2FAA0D5B-BEF0-4C82-B026-3BCE45E4E739}" presName="rootComposite" presStyleCnt="0"/>
      <dgm:spPr/>
    </dgm:pt>
    <dgm:pt modelId="{265495ED-83EA-4382-9260-06475F2A1C6C}" type="pres">
      <dgm:prSet presAssocID="{2FAA0D5B-BEF0-4C82-B026-3BCE45E4E739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393F5FB-1D8A-42B1-BEAD-ACF4FEDAA631}" type="pres">
      <dgm:prSet presAssocID="{2FAA0D5B-BEF0-4C82-B026-3BCE45E4E739}" presName="rootConnector" presStyleLbl="node3" presStyleIdx="0" presStyleCnt="3"/>
      <dgm:spPr/>
      <dgm:t>
        <a:bodyPr/>
        <a:lstStyle/>
        <a:p>
          <a:endParaRPr lang="fr-FR"/>
        </a:p>
      </dgm:t>
    </dgm:pt>
    <dgm:pt modelId="{5807EB66-1346-4F0A-8CA3-23700CB3CA05}" type="pres">
      <dgm:prSet presAssocID="{2FAA0D5B-BEF0-4C82-B026-3BCE45E4E739}" presName="hierChild4" presStyleCnt="0"/>
      <dgm:spPr/>
    </dgm:pt>
    <dgm:pt modelId="{F37F0A8C-51F0-4750-8F69-0D9C5728E4F4}" type="pres">
      <dgm:prSet presAssocID="{6C00B9DE-5D48-4F40-82D0-5A9581D0BCE5}" presName="Name35" presStyleLbl="parChTrans1D4" presStyleIdx="0" presStyleCnt="4"/>
      <dgm:spPr/>
      <dgm:t>
        <a:bodyPr/>
        <a:lstStyle/>
        <a:p>
          <a:endParaRPr lang="fr-FR"/>
        </a:p>
      </dgm:t>
    </dgm:pt>
    <dgm:pt modelId="{4FE59A80-3E17-4E6C-93A2-836319288B50}" type="pres">
      <dgm:prSet presAssocID="{988CEED9-E31C-4E19-9F3A-9BA5893C5514}" presName="hierRoot2" presStyleCnt="0">
        <dgm:presLayoutVars>
          <dgm:hierBranch/>
        </dgm:presLayoutVars>
      </dgm:prSet>
      <dgm:spPr/>
    </dgm:pt>
    <dgm:pt modelId="{41B76E2E-E692-48D0-BDBA-D6CF85ECE664}" type="pres">
      <dgm:prSet presAssocID="{988CEED9-E31C-4E19-9F3A-9BA5893C5514}" presName="rootComposite" presStyleCnt="0"/>
      <dgm:spPr/>
    </dgm:pt>
    <dgm:pt modelId="{38AC4327-5FB4-47F5-ABCD-A7B5293E82B9}" type="pres">
      <dgm:prSet presAssocID="{988CEED9-E31C-4E19-9F3A-9BA5893C5514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18C4516-2243-46A0-986E-485053F73AB6}" type="pres">
      <dgm:prSet presAssocID="{988CEED9-E31C-4E19-9F3A-9BA5893C5514}" presName="rootConnector" presStyleLbl="node4" presStyleIdx="0" presStyleCnt="4"/>
      <dgm:spPr/>
      <dgm:t>
        <a:bodyPr/>
        <a:lstStyle/>
        <a:p>
          <a:endParaRPr lang="fr-FR"/>
        </a:p>
      </dgm:t>
    </dgm:pt>
    <dgm:pt modelId="{23940A78-AF20-4478-835A-4AB3AF551906}" type="pres">
      <dgm:prSet presAssocID="{988CEED9-E31C-4E19-9F3A-9BA5893C5514}" presName="hierChild4" presStyleCnt="0"/>
      <dgm:spPr/>
    </dgm:pt>
    <dgm:pt modelId="{FD5D0E57-D8DB-4D0C-B648-219A5F5B65CB}" type="pres">
      <dgm:prSet presAssocID="{988CEED9-E31C-4E19-9F3A-9BA5893C5514}" presName="hierChild5" presStyleCnt="0"/>
      <dgm:spPr/>
    </dgm:pt>
    <dgm:pt modelId="{E452A099-7CBB-4231-A944-46514017037F}" type="pres">
      <dgm:prSet presAssocID="{2FAA0D5B-BEF0-4C82-B026-3BCE45E4E739}" presName="hierChild5" presStyleCnt="0"/>
      <dgm:spPr/>
    </dgm:pt>
    <dgm:pt modelId="{5B185817-5349-4AAF-A50E-0024BCF897CF}" type="pres">
      <dgm:prSet presAssocID="{FEBA05BC-8B30-4A21-ABA0-4207F4EA79DF}" presName="hierChild5" presStyleCnt="0"/>
      <dgm:spPr/>
    </dgm:pt>
    <dgm:pt modelId="{6F173A4A-A933-4194-804C-0C0A24DA8E9E}" type="pres">
      <dgm:prSet presAssocID="{158B51E3-029D-48BF-9AD1-ADF6E6DB0DFA}" presName="Name37" presStyleLbl="parChTrans1D2" presStyleIdx="1" presStyleCnt="2"/>
      <dgm:spPr/>
      <dgm:t>
        <a:bodyPr/>
        <a:lstStyle/>
        <a:p>
          <a:endParaRPr lang="fr-FR"/>
        </a:p>
      </dgm:t>
    </dgm:pt>
    <dgm:pt modelId="{A1850FAE-037F-4668-9603-51841903D08C}" type="pres">
      <dgm:prSet presAssocID="{65D3D437-B795-4A54-8229-0C796E5F0275}" presName="hierRoot2" presStyleCnt="0">
        <dgm:presLayoutVars>
          <dgm:hierBranch val="init"/>
        </dgm:presLayoutVars>
      </dgm:prSet>
      <dgm:spPr/>
    </dgm:pt>
    <dgm:pt modelId="{C98A42F5-5D1E-41F4-BB75-7F6A23E4AD5D}" type="pres">
      <dgm:prSet presAssocID="{65D3D437-B795-4A54-8229-0C796E5F0275}" presName="rootComposite" presStyleCnt="0"/>
      <dgm:spPr/>
    </dgm:pt>
    <dgm:pt modelId="{301DAEB1-2E55-4612-A693-53452EEFAB2D}" type="pres">
      <dgm:prSet presAssocID="{65D3D437-B795-4A54-8229-0C796E5F027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25A50D3-6F35-47BF-B130-7C3A41D86789}" type="pres">
      <dgm:prSet presAssocID="{65D3D437-B795-4A54-8229-0C796E5F0275}" presName="rootConnector" presStyleLbl="node2" presStyleIdx="1" presStyleCnt="2"/>
      <dgm:spPr/>
      <dgm:t>
        <a:bodyPr/>
        <a:lstStyle/>
        <a:p>
          <a:endParaRPr lang="fr-FR"/>
        </a:p>
      </dgm:t>
    </dgm:pt>
    <dgm:pt modelId="{504AD7F8-FCCF-4CFF-B3FB-FA585BD2984F}" type="pres">
      <dgm:prSet presAssocID="{65D3D437-B795-4A54-8229-0C796E5F0275}" presName="hierChild4" presStyleCnt="0"/>
      <dgm:spPr/>
    </dgm:pt>
    <dgm:pt modelId="{F84FB23B-D917-40B7-878D-A9F7C13417F4}" type="pres">
      <dgm:prSet presAssocID="{05D1D976-33DA-4DC0-8F59-D24D42DE38CB}" presName="Name37" presStyleLbl="parChTrans1D3" presStyleIdx="1" presStyleCnt="3"/>
      <dgm:spPr/>
      <dgm:t>
        <a:bodyPr/>
        <a:lstStyle/>
        <a:p>
          <a:endParaRPr lang="fr-FR"/>
        </a:p>
      </dgm:t>
    </dgm:pt>
    <dgm:pt modelId="{E14F36BB-4A61-4B41-822E-802B4699BBB3}" type="pres">
      <dgm:prSet presAssocID="{4DCD3431-3671-4023-A950-964A3D23D0C5}" presName="hierRoot2" presStyleCnt="0">
        <dgm:presLayoutVars>
          <dgm:hierBranch/>
        </dgm:presLayoutVars>
      </dgm:prSet>
      <dgm:spPr/>
    </dgm:pt>
    <dgm:pt modelId="{BE6B3FE1-E880-4BC9-ACE8-E24ADD7FAB72}" type="pres">
      <dgm:prSet presAssocID="{4DCD3431-3671-4023-A950-964A3D23D0C5}" presName="rootComposite" presStyleCnt="0"/>
      <dgm:spPr/>
    </dgm:pt>
    <dgm:pt modelId="{B4EFB29B-A1EB-413B-AD40-094ECFFE0B62}" type="pres">
      <dgm:prSet presAssocID="{4DCD3431-3671-4023-A950-964A3D23D0C5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B3EDC84-2533-4F3A-AE00-AEC7D09C423D}" type="pres">
      <dgm:prSet presAssocID="{4DCD3431-3671-4023-A950-964A3D23D0C5}" presName="rootConnector" presStyleLbl="node3" presStyleIdx="1" presStyleCnt="3"/>
      <dgm:spPr/>
      <dgm:t>
        <a:bodyPr/>
        <a:lstStyle/>
        <a:p>
          <a:endParaRPr lang="fr-FR"/>
        </a:p>
      </dgm:t>
    </dgm:pt>
    <dgm:pt modelId="{75FA311E-3079-49AA-A524-8120E462C887}" type="pres">
      <dgm:prSet presAssocID="{4DCD3431-3671-4023-A950-964A3D23D0C5}" presName="hierChild4" presStyleCnt="0"/>
      <dgm:spPr/>
    </dgm:pt>
    <dgm:pt modelId="{7E4A3209-848A-45E1-B1A0-A06B91828537}" type="pres">
      <dgm:prSet presAssocID="{C7FAD76C-4159-4FBA-BD19-57D4C34569F3}" presName="Name35" presStyleLbl="parChTrans1D4" presStyleIdx="1" presStyleCnt="4"/>
      <dgm:spPr/>
      <dgm:t>
        <a:bodyPr/>
        <a:lstStyle/>
        <a:p>
          <a:endParaRPr lang="fr-FR"/>
        </a:p>
      </dgm:t>
    </dgm:pt>
    <dgm:pt modelId="{F3878467-ECBB-4001-A04B-8A808436156F}" type="pres">
      <dgm:prSet presAssocID="{36F56B0B-A766-418D-A86C-1EE1FA8242E6}" presName="hierRoot2" presStyleCnt="0">
        <dgm:presLayoutVars>
          <dgm:hierBranch val="init"/>
        </dgm:presLayoutVars>
      </dgm:prSet>
      <dgm:spPr/>
    </dgm:pt>
    <dgm:pt modelId="{80ED29E0-083E-4A94-9739-70FB460D01D2}" type="pres">
      <dgm:prSet presAssocID="{36F56B0B-A766-418D-A86C-1EE1FA8242E6}" presName="rootComposite" presStyleCnt="0"/>
      <dgm:spPr/>
    </dgm:pt>
    <dgm:pt modelId="{A5CCF53B-723B-44FB-AA47-EA44AFCA4829}" type="pres">
      <dgm:prSet presAssocID="{36F56B0B-A766-418D-A86C-1EE1FA8242E6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806580A-BFAF-44C8-A9CC-AF006863FC24}" type="pres">
      <dgm:prSet presAssocID="{36F56B0B-A766-418D-A86C-1EE1FA8242E6}" presName="rootConnector" presStyleLbl="node4" presStyleIdx="1" presStyleCnt="4"/>
      <dgm:spPr/>
      <dgm:t>
        <a:bodyPr/>
        <a:lstStyle/>
        <a:p>
          <a:endParaRPr lang="fr-FR"/>
        </a:p>
      </dgm:t>
    </dgm:pt>
    <dgm:pt modelId="{FEC994DF-E294-491F-85C5-4D8C6765F612}" type="pres">
      <dgm:prSet presAssocID="{36F56B0B-A766-418D-A86C-1EE1FA8242E6}" presName="hierChild4" presStyleCnt="0"/>
      <dgm:spPr/>
    </dgm:pt>
    <dgm:pt modelId="{3AA31B3D-42C7-4880-86F8-D6BA2B386E4F}" type="pres">
      <dgm:prSet presAssocID="{36F56B0B-A766-418D-A86C-1EE1FA8242E6}" presName="hierChild5" presStyleCnt="0"/>
      <dgm:spPr/>
    </dgm:pt>
    <dgm:pt modelId="{AF4A0074-A9DD-4523-82A7-296CA535067B}" type="pres">
      <dgm:prSet presAssocID="{CDB8C08C-F042-4138-9B92-ADD6FDD09E4E}" presName="Name35" presStyleLbl="parChTrans1D4" presStyleIdx="2" presStyleCnt="4"/>
      <dgm:spPr/>
      <dgm:t>
        <a:bodyPr/>
        <a:lstStyle/>
        <a:p>
          <a:endParaRPr lang="fr-FR"/>
        </a:p>
      </dgm:t>
    </dgm:pt>
    <dgm:pt modelId="{08363FDE-FF79-40B1-87D2-EC0445EE6E1B}" type="pres">
      <dgm:prSet presAssocID="{B2A4C44D-21FF-4CE0-91C1-1ADCBD8ED5B4}" presName="hierRoot2" presStyleCnt="0">
        <dgm:presLayoutVars>
          <dgm:hierBranch val="init"/>
        </dgm:presLayoutVars>
      </dgm:prSet>
      <dgm:spPr/>
    </dgm:pt>
    <dgm:pt modelId="{C365F4E8-D5AA-47C0-AC11-E6B9C232D210}" type="pres">
      <dgm:prSet presAssocID="{B2A4C44D-21FF-4CE0-91C1-1ADCBD8ED5B4}" presName="rootComposite" presStyleCnt="0"/>
      <dgm:spPr/>
    </dgm:pt>
    <dgm:pt modelId="{9C6CB153-1274-45D6-B86C-D5DD32A73BBE}" type="pres">
      <dgm:prSet presAssocID="{B2A4C44D-21FF-4CE0-91C1-1ADCBD8ED5B4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C8E988C-FC5D-4EE1-BE39-C5F28B308DC0}" type="pres">
      <dgm:prSet presAssocID="{B2A4C44D-21FF-4CE0-91C1-1ADCBD8ED5B4}" presName="rootConnector" presStyleLbl="node4" presStyleIdx="2" presStyleCnt="4"/>
      <dgm:spPr/>
      <dgm:t>
        <a:bodyPr/>
        <a:lstStyle/>
        <a:p>
          <a:endParaRPr lang="fr-FR"/>
        </a:p>
      </dgm:t>
    </dgm:pt>
    <dgm:pt modelId="{3379A05C-B354-47C8-BB70-0C7A9034BCDA}" type="pres">
      <dgm:prSet presAssocID="{B2A4C44D-21FF-4CE0-91C1-1ADCBD8ED5B4}" presName="hierChild4" presStyleCnt="0"/>
      <dgm:spPr/>
    </dgm:pt>
    <dgm:pt modelId="{F642AE26-171C-4023-983A-66A3A06289D0}" type="pres">
      <dgm:prSet presAssocID="{B2A4C44D-21FF-4CE0-91C1-1ADCBD8ED5B4}" presName="hierChild5" presStyleCnt="0"/>
      <dgm:spPr/>
    </dgm:pt>
    <dgm:pt modelId="{CE519B14-DF91-4DE7-AAAD-B5ABE7A85F49}" type="pres">
      <dgm:prSet presAssocID="{4DCD3431-3671-4023-A950-964A3D23D0C5}" presName="hierChild5" presStyleCnt="0"/>
      <dgm:spPr/>
    </dgm:pt>
    <dgm:pt modelId="{9353ADF1-6CA1-4F5F-91C9-837FFC1A1415}" type="pres">
      <dgm:prSet presAssocID="{7AB40577-C9B8-43A5-9114-AF22EB370C97}" presName="Name37" presStyleLbl="parChTrans1D3" presStyleIdx="2" presStyleCnt="3"/>
      <dgm:spPr/>
      <dgm:t>
        <a:bodyPr/>
        <a:lstStyle/>
        <a:p>
          <a:endParaRPr lang="fr-FR"/>
        </a:p>
      </dgm:t>
    </dgm:pt>
    <dgm:pt modelId="{79CDBE0A-74E0-425C-ACAB-E7F203047B06}" type="pres">
      <dgm:prSet presAssocID="{A857B9CF-D2C3-4584-914D-C1C2032C6BA3}" presName="hierRoot2" presStyleCnt="0">
        <dgm:presLayoutVars>
          <dgm:hierBranch/>
        </dgm:presLayoutVars>
      </dgm:prSet>
      <dgm:spPr/>
    </dgm:pt>
    <dgm:pt modelId="{055FCAB2-A71F-447B-B7D4-4F128B4FC0B1}" type="pres">
      <dgm:prSet presAssocID="{A857B9CF-D2C3-4584-914D-C1C2032C6BA3}" presName="rootComposite" presStyleCnt="0"/>
      <dgm:spPr/>
    </dgm:pt>
    <dgm:pt modelId="{6F75DBC9-D803-490A-9761-033551B28384}" type="pres">
      <dgm:prSet presAssocID="{A857B9CF-D2C3-4584-914D-C1C2032C6BA3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7C62839-8A98-4F96-B153-A88EA1961722}" type="pres">
      <dgm:prSet presAssocID="{A857B9CF-D2C3-4584-914D-C1C2032C6BA3}" presName="rootConnector" presStyleLbl="node3" presStyleIdx="2" presStyleCnt="3"/>
      <dgm:spPr/>
      <dgm:t>
        <a:bodyPr/>
        <a:lstStyle/>
        <a:p>
          <a:endParaRPr lang="fr-FR"/>
        </a:p>
      </dgm:t>
    </dgm:pt>
    <dgm:pt modelId="{3012D012-12CA-405C-9331-35182BD84C1E}" type="pres">
      <dgm:prSet presAssocID="{A857B9CF-D2C3-4584-914D-C1C2032C6BA3}" presName="hierChild4" presStyleCnt="0"/>
      <dgm:spPr/>
    </dgm:pt>
    <dgm:pt modelId="{6FD139DA-B4AD-4C50-989C-BF08ED0F4C01}" type="pres">
      <dgm:prSet presAssocID="{33CD6516-C550-4975-B351-D113B33FA954}" presName="Name35" presStyleLbl="parChTrans1D4" presStyleIdx="3" presStyleCnt="4"/>
      <dgm:spPr/>
      <dgm:t>
        <a:bodyPr/>
        <a:lstStyle/>
        <a:p>
          <a:endParaRPr lang="fr-FR"/>
        </a:p>
      </dgm:t>
    </dgm:pt>
    <dgm:pt modelId="{682E525D-FEA0-4E66-997C-70755EF61E2E}" type="pres">
      <dgm:prSet presAssocID="{829C1BC0-4BC3-4042-9475-941395142C1F}" presName="hierRoot2" presStyleCnt="0">
        <dgm:presLayoutVars>
          <dgm:hierBranch val="init"/>
        </dgm:presLayoutVars>
      </dgm:prSet>
      <dgm:spPr/>
    </dgm:pt>
    <dgm:pt modelId="{C84C7F45-BEF4-4150-A6C4-67714EAC4448}" type="pres">
      <dgm:prSet presAssocID="{829C1BC0-4BC3-4042-9475-941395142C1F}" presName="rootComposite" presStyleCnt="0"/>
      <dgm:spPr/>
    </dgm:pt>
    <dgm:pt modelId="{6B461152-7385-425A-A7CB-AD147D0A0AEE}" type="pres">
      <dgm:prSet presAssocID="{829C1BC0-4BC3-4042-9475-941395142C1F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B054BA9-2EC1-45F1-B3A1-2E9357067982}" type="pres">
      <dgm:prSet presAssocID="{829C1BC0-4BC3-4042-9475-941395142C1F}" presName="rootConnector" presStyleLbl="node4" presStyleIdx="3" presStyleCnt="4"/>
      <dgm:spPr/>
      <dgm:t>
        <a:bodyPr/>
        <a:lstStyle/>
        <a:p>
          <a:endParaRPr lang="fr-FR"/>
        </a:p>
      </dgm:t>
    </dgm:pt>
    <dgm:pt modelId="{E946DCE4-0927-4D3E-848B-90B78544435C}" type="pres">
      <dgm:prSet presAssocID="{829C1BC0-4BC3-4042-9475-941395142C1F}" presName="hierChild4" presStyleCnt="0"/>
      <dgm:spPr/>
    </dgm:pt>
    <dgm:pt modelId="{A0B5A0F7-4635-41ED-9693-E518C21E2F3D}" type="pres">
      <dgm:prSet presAssocID="{829C1BC0-4BC3-4042-9475-941395142C1F}" presName="hierChild5" presStyleCnt="0"/>
      <dgm:spPr/>
    </dgm:pt>
    <dgm:pt modelId="{3C2EC7B7-066E-4B0A-AB9F-E6A6D9EF6337}" type="pres">
      <dgm:prSet presAssocID="{A857B9CF-D2C3-4584-914D-C1C2032C6BA3}" presName="hierChild5" presStyleCnt="0"/>
      <dgm:spPr/>
    </dgm:pt>
    <dgm:pt modelId="{4ABFC190-EC32-4061-959E-83E94DCBAA37}" type="pres">
      <dgm:prSet presAssocID="{65D3D437-B795-4A54-8229-0C796E5F0275}" presName="hierChild5" presStyleCnt="0"/>
      <dgm:spPr/>
    </dgm:pt>
    <dgm:pt modelId="{3D3968F1-1F57-4943-87C8-77FB6444DCEB}" type="pres">
      <dgm:prSet presAssocID="{DD4E94BD-8F6A-4CAC-9674-598E8C189FC4}" presName="hierChild3" presStyleCnt="0"/>
      <dgm:spPr/>
    </dgm:pt>
  </dgm:ptLst>
  <dgm:cxnLst>
    <dgm:cxn modelId="{E08BE8CA-6ACA-4EAF-AD0A-B2D89536B62D}" srcId="{DD4E94BD-8F6A-4CAC-9674-598E8C189FC4}" destId="{FEBA05BC-8B30-4A21-ABA0-4207F4EA79DF}" srcOrd="0" destOrd="0" parTransId="{46F5EEA6-2DB6-4A83-BA94-14AD308C7CE9}" sibTransId="{958C046A-D86A-4753-B01B-550A52B6D0BA}"/>
    <dgm:cxn modelId="{57CA519E-D6E5-4A81-BB57-98D66C6D572E}" srcId="{FEBA05BC-8B30-4A21-ABA0-4207F4EA79DF}" destId="{2FAA0D5B-BEF0-4C82-B026-3BCE45E4E739}" srcOrd="0" destOrd="0" parTransId="{C46CC972-3DF8-40AC-8F5F-B757A6C90621}" sibTransId="{8682EE38-CE9B-4BF8-B640-30614697F9E5}"/>
    <dgm:cxn modelId="{8C223DE5-4056-4981-8324-53C464C0D3FD}" srcId="{65D3D437-B795-4A54-8229-0C796E5F0275}" destId="{A857B9CF-D2C3-4584-914D-C1C2032C6BA3}" srcOrd="1" destOrd="0" parTransId="{7AB40577-C9B8-43A5-9114-AF22EB370C97}" sibTransId="{D6D95200-4618-4FC4-B484-4279C094DE93}"/>
    <dgm:cxn modelId="{DB12F7F3-4DC8-4A0D-A522-64778FD7EB5E}" type="presOf" srcId="{B2A4C44D-21FF-4CE0-91C1-1ADCBD8ED5B4}" destId="{9C6CB153-1274-45D6-B86C-D5DD32A73BBE}" srcOrd="0" destOrd="0" presId="urn:microsoft.com/office/officeart/2005/8/layout/orgChart1"/>
    <dgm:cxn modelId="{976A387E-1C8A-4177-82ED-003429352B22}" type="presOf" srcId="{2FAA0D5B-BEF0-4C82-B026-3BCE45E4E739}" destId="{7393F5FB-1D8A-42B1-BEAD-ACF4FEDAA631}" srcOrd="1" destOrd="0" presId="urn:microsoft.com/office/officeart/2005/8/layout/orgChart1"/>
    <dgm:cxn modelId="{CE11A14F-B194-4274-9D30-7868D1BD4511}" srcId="{49836E60-0428-4CAD-A1AC-BD2DB0869095}" destId="{DD4E94BD-8F6A-4CAC-9674-598E8C189FC4}" srcOrd="0" destOrd="0" parTransId="{C3146641-6852-4238-A286-488C093FFC08}" sibTransId="{66BCC3BB-154E-4264-9673-3428F9A1F5C0}"/>
    <dgm:cxn modelId="{E43AEA68-3118-4F23-A761-D060221B8A49}" type="presOf" srcId="{36F56B0B-A766-418D-A86C-1EE1FA8242E6}" destId="{A5CCF53B-723B-44FB-AA47-EA44AFCA4829}" srcOrd="0" destOrd="0" presId="urn:microsoft.com/office/officeart/2005/8/layout/orgChart1"/>
    <dgm:cxn modelId="{ABFC7023-E60B-4226-9DEB-821BCE896871}" type="presOf" srcId="{FEBA05BC-8B30-4A21-ABA0-4207F4EA79DF}" destId="{0C8C5D52-19BA-4FED-9646-2D6497FDCFD2}" srcOrd="1" destOrd="0" presId="urn:microsoft.com/office/officeart/2005/8/layout/orgChart1"/>
    <dgm:cxn modelId="{0EBDD8B6-D49B-49E6-9ABD-37302B33DB9E}" type="presOf" srcId="{65D3D437-B795-4A54-8229-0C796E5F0275}" destId="{E25A50D3-6F35-47BF-B130-7C3A41D86789}" srcOrd="1" destOrd="0" presId="urn:microsoft.com/office/officeart/2005/8/layout/orgChart1"/>
    <dgm:cxn modelId="{9B447D02-AC1B-40CB-964D-F28B2D260763}" type="presOf" srcId="{A857B9CF-D2C3-4584-914D-C1C2032C6BA3}" destId="{6F75DBC9-D803-490A-9761-033551B28384}" srcOrd="0" destOrd="0" presId="urn:microsoft.com/office/officeart/2005/8/layout/orgChart1"/>
    <dgm:cxn modelId="{CC821375-E467-4E41-AD42-882C762CD029}" type="presOf" srcId="{6C00B9DE-5D48-4F40-82D0-5A9581D0BCE5}" destId="{F37F0A8C-51F0-4750-8F69-0D9C5728E4F4}" srcOrd="0" destOrd="0" presId="urn:microsoft.com/office/officeart/2005/8/layout/orgChart1"/>
    <dgm:cxn modelId="{B32BB2AC-7F67-49E1-AD29-EF8E3FFE6E79}" type="presOf" srcId="{05D1D976-33DA-4DC0-8F59-D24D42DE38CB}" destId="{F84FB23B-D917-40B7-878D-A9F7C13417F4}" srcOrd="0" destOrd="0" presId="urn:microsoft.com/office/officeart/2005/8/layout/orgChart1"/>
    <dgm:cxn modelId="{F7E40D82-59DC-40E3-8B58-9F9DE6DEACB2}" type="presOf" srcId="{829C1BC0-4BC3-4042-9475-941395142C1F}" destId="{6B461152-7385-425A-A7CB-AD147D0A0AEE}" srcOrd="0" destOrd="0" presId="urn:microsoft.com/office/officeart/2005/8/layout/orgChart1"/>
    <dgm:cxn modelId="{3E187550-62A5-4C9D-B561-855ABD2E514D}" type="presOf" srcId="{C46CC972-3DF8-40AC-8F5F-B757A6C90621}" destId="{DBD30D43-A923-4667-96AE-C058ED2395AF}" srcOrd="0" destOrd="0" presId="urn:microsoft.com/office/officeart/2005/8/layout/orgChart1"/>
    <dgm:cxn modelId="{D588D23E-1389-409E-92CD-1540DAAE9B36}" type="presOf" srcId="{158B51E3-029D-48BF-9AD1-ADF6E6DB0DFA}" destId="{6F173A4A-A933-4194-804C-0C0A24DA8E9E}" srcOrd="0" destOrd="0" presId="urn:microsoft.com/office/officeart/2005/8/layout/orgChart1"/>
    <dgm:cxn modelId="{E24474F1-E0D7-4E2A-9876-7636CDE5E12C}" srcId="{4DCD3431-3671-4023-A950-964A3D23D0C5}" destId="{B2A4C44D-21FF-4CE0-91C1-1ADCBD8ED5B4}" srcOrd="1" destOrd="0" parTransId="{CDB8C08C-F042-4138-9B92-ADD6FDD09E4E}" sibTransId="{909D0D48-DD0C-42BD-918F-993126FCB801}"/>
    <dgm:cxn modelId="{1199AA5A-4F34-44EB-AC7B-D18022794D7C}" type="presOf" srcId="{988CEED9-E31C-4E19-9F3A-9BA5893C5514}" destId="{38AC4327-5FB4-47F5-ABCD-A7B5293E82B9}" srcOrd="0" destOrd="0" presId="urn:microsoft.com/office/officeart/2005/8/layout/orgChart1"/>
    <dgm:cxn modelId="{0A93373C-2B1E-46E2-B51C-E71C172E72C0}" type="presOf" srcId="{A857B9CF-D2C3-4584-914D-C1C2032C6BA3}" destId="{87C62839-8A98-4F96-B153-A88EA1961722}" srcOrd="1" destOrd="0" presId="urn:microsoft.com/office/officeart/2005/8/layout/orgChart1"/>
    <dgm:cxn modelId="{92E11EFE-D64D-432C-888C-80C8EB30B628}" type="presOf" srcId="{DD4E94BD-8F6A-4CAC-9674-598E8C189FC4}" destId="{F6EC7D3D-9AA1-4DF0-98D6-873093ED1738}" srcOrd="1" destOrd="0" presId="urn:microsoft.com/office/officeart/2005/8/layout/orgChart1"/>
    <dgm:cxn modelId="{B686DDA2-D8C2-462B-8C63-6D5DCB732AF4}" type="presOf" srcId="{46F5EEA6-2DB6-4A83-BA94-14AD308C7CE9}" destId="{971F962A-E28C-4A4D-99AF-F2B42A6C3AE6}" srcOrd="0" destOrd="0" presId="urn:microsoft.com/office/officeart/2005/8/layout/orgChart1"/>
    <dgm:cxn modelId="{BD3261FE-D229-4011-BC04-1FB45DE3C791}" type="presOf" srcId="{65D3D437-B795-4A54-8229-0C796E5F0275}" destId="{301DAEB1-2E55-4612-A693-53452EEFAB2D}" srcOrd="0" destOrd="0" presId="urn:microsoft.com/office/officeart/2005/8/layout/orgChart1"/>
    <dgm:cxn modelId="{D1857748-F85F-44BB-B463-2E3FA9BCB3AE}" srcId="{65D3D437-B795-4A54-8229-0C796E5F0275}" destId="{4DCD3431-3671-4023-A950-964A3D23D0C5}" srcOrd="0" destOrd="0" parTransId="{05D1D976-33DA-4DC0-8F59-D24D42DE38CB}" sibTransId="{0DF822D3-FE53-4C12-B96A-187F4F4C040E}"/>
    <dgm:cxn modelId="{5E58C3B0-D23A-4589-B5CE-27525AC0F87D}" type="presOf" srcId="{CDB8C08C-F042-4138-9B92-ADD6FDD09E4E}" destId="{AF4A0074-A9DD-4523-82A7-296CA535067B}" srcOrd="0" destOrd="0" presId="urn:microsoft.com/office/officeart/2005/8/layout/orgChart1"/>
    <dgm:cxn modelId="{FF4C924A-CF9B-4CF3-A900-CA3D9617AF42}" srcId="{A857B9CF-D2C3-4584-914D-C1C2032C6BA3}" destId="{829C1BC0-4BC3-4042-9475-941395142C1F}" srcOrd="0" destOrd="0" parTransId="{33CD6516-C550-4975-B351-D113B33FA954}" sibTransId="{CC53036E-E264-49A3-9E93-EDF38AE21725}"/>
    <dgm:cxn modelId="{12A154AA-2E7F-4D6F-AEE7-ADC3226FD8D8}" type="presOf" srcId="{4DCD3431-3671-4023-A950-964A3D23D0C5}" destId="{B4EFB29B-A1EB-413B-AD40-094ECFFE0B62}" srcOrd="0" destOrd="0" presId="urn:microsoft.com/office/officeart/2005/8/layout/orgChart1"/>
    <dgm:cxn modelId="{5298C30C-C4AC-4671-A671-90DF65653BF1}" type="presOf" srcId="{7AB40577-C9B8-43A5-9114-AF22EB370C97}" destId="{9353ADF1-6CA1-4F5F-91C9-837FFC1A1415}" srcOrd="0" destOrd="0" presId="urn:microsoft.com/office/officeart/2005/8/layout/orgChart1"/>
    <dgm:cxn modelId="{833450BA-E7B6-49C9-AA20-47A5BDA1B8C2}" type="presOf" srcId="{DD4E94BD-8F6A-4CAC-9674-598E8C189FC4}" destId="{DBB1C52C-E217-4FD0-96E0-724D65965E2F}" srcOrd="0" destOrd="0" presId="urn:microsoft.com/office/officeart/2005/8/layout/orgChart1"/>
    <dgm:cxn modelId="{15FFABBD-E1B2-489B-A76F-8D32B19010FC}" type="presOf" srcId="{2FAA0D5B-BEF0-4C82-B026-3BCE45E4E739}" destId="{265495ED-83EA-4382-9260-06475F2A1C6C}" srcOrd="0" destOrd="0" presId="urn:microsoft.com/office/officeart/2005/8/layout/orgChart1"/>
    <dgm:cxn modelId="{FC7785BB-6EB8-40FA-991C-9CE569DEC833}" srcId="{DD4E94BD-8F6A-4CAC-9674-598E8C189FC4}" destId="{65D3D437-B795-4A54-8229-0C796E5F0275}" srcOrd="1" destOrd="0" parTransId="{158B51E3-029D-48BF-9AD1-ADF6E6DB0DFA}" sibTransId="{862B00BE-3748-4462-B9C4-A22EF0DF75DC}"/>
    <dgm:cxn modelId="{11EEFAAE-69C5-4E68-8BDA-02ED2C10912F}" type="presOf" srcId="{4DCD3431-3671-4023-A950-964A3D23D0C5}" destId="{4B3EDC84-2533-4F3A-AE00-AEC7D09C423D}" srcOrd="1" destOrd="0" presId="urn:microsoft.com/office/officeart/2005/8/layout/orgChart1"/>
    <dgm:cxn modelId="{3A8E14CE-278D-41F9-BD0F-69C99FE901A2}" type="presOf" srcId="{988CEED9-E31C-4E19-9F3A-9BA5893C5514}" destId="{818C4516-2243-46A0-986E-485053F73AB6}" srcOrd="1" destOrd="0" presId="urn:microsoft.com/office/officeart/2005/8/layout/orgChart1"/>
    <dgm:cxn modelId="{5E25C00E-7832-4151-84CF-CF476ABF1DC6}" type="presOf" srcId="{829C1BC0-4BC3-4042-9475-941395142C1F}" destId="{2B054BA9-2EC1-45F1-B3A1-2E9357067982}" srcOrd="1" destOrd="0" presId="urn:microsoft.com/office/officeart/2005/8/layout/orgChart1"/>
    <dgm:cxn modelId="{A4DD3CAD-7274-46D2-88C1-F769AEE8C54F}" type="presOf" srcId="{36F56B0B-A766-418D-A86C-1EE1FA8242E6}" destId="{F806580A-BFAF-44C8-A9CC-AF006863FC24}" srcOrd="1" destOrd="0" presId="urn:microsoft.com/office/officeart/2005/8/layout/orgChart1"/>
    <dgm:cxn modelId="{E58878AF-7ACD-4173-9467-3B775C6F7E43}" type="presOf" srcId="{B2A4C44D-21FF-4CE0-91C1-1ADCBD8ED5B4}" destId="{AC8E988C-FC5D-4EE1-BE39-C5F28B308DC0}" srcOrd="1" destOrd="0" presId="urn:microsoft.com/office/officeart/2005/8/layout/orgChart1"/>
    <dgm:cxn modelId="{6CDA3333-D741-4CCD-8A2C-E34F6E4DD848}" srcId="{4DCD3431-3671-4023-A950-964A3D23D0C5}" destId="{36F56B0B-A766-418D-A86C-1EE1FA8242E6}" srcOrd="0" destOrd="0" parTransId="{C7FAD76C-4159-4FBA-BD19-57D4C34569F3}" sibTransId="{5D32CEBB-C8D7-44E1-A6F8-B4F2CB7E66C7}"/>
    <dgm:cxn modelId="{78D90BE1-4C5A-4ED2-B875-38FB15620FF0}" type="presOf" srcId="{FEBA05BC-8B30-4A21-ABA0-4207F4EA79DF}" destId="{34C85667-BE86-4A85-A48B-24A425E3E37B}" srcOrd="0" destOrd="0" presId="urn:microsoft.com/office/officeart/2005/8/layout/orgChart1"/>
    <dgm:cxn modelId="{CD8FD030-6AEF-4F12-8821-FFDE8F9A22A1}" type="presOf" srcId="{49836E60-0428-4CAD-A1AC-BD2DB0869095}" destId="{DDC84252-AAF6-437F-87A7-C04F8F16C7DA}" srcOrd="0" destOrd="0" presId="urn:microsoft.com/office/officeart/2005/8/layout/orgChart1"/>
    <dgm:cxn modelId="{749CE662-764E-45C9-8BA7-A37FBB9A3016}" type="presOf" srcId="{33CD6516-C550-4975-B351-D113B33FA954}" destId="{6FD139DA-B4AD-4C50-989C-BF08ED0F4C01}" srcOrd="0" destOrd="0" presId="urn:microsoft.com/office/officeart/2005/8/layout/orgChart1"/>
    <dgm:cxn modelId="{E2866565-1D6C-4AFF-A10C-2F256AEAA45C}" type="presOf" srcId="{C7FAD76C-4159-4FBA-BD19-57D4C34569F3}" destId="{7E4A3209-848A-45E1-B1A0-A06B91828537}" srcOrd="0" destOrd="0" presId="urn:microsoft.com/office/officeart/2005/8/layout/orgChart1"/>
    <dgm:cxn modelId="{682760A4-B626-4333-BD32-FCF4747345A9}" srcId="{2FAA0D5B-BEF0-4C82-B026-3BCE45E4E739}" destId="{988CEED9-E31C-4E19-9F3A-9BA5893C5514}" srcOrd="0" destOrd="0" parTransId="{6C00B9DE-5D48-4F40-82D0-5A9581D0BCE5}" sibTransId="{7FF2D8CB-1FEB-4CB3-8786-8D43942D5C74}"/>
    <dgm:cxn modelId="{07E8F189-03BE-4653-8B2C-11F0CAB63D10}" type="presParOf" srcId="{DDC84252-AAF6-437F-87A7-C04F8F16C7DA}" destId="{D1663FF7-7DAF-4903-80EE-22F175866FEA}" srcOrd="0" destOrd="0" presId="urn:microsoft.com/office/officeart/2005/8/layout/orgChart1"/>
    <dgm:cxn modelId="{61112469-21D0-4AE7-BA0F-5709767E013A}" type="presParOf" srcId="{D1663FF7-7DAF-4903-80EE-22F175866FEA}" destId="{EED0FE04-FBDA-411C-9720-456DF05DC73F}" srcOrd="0" destOrd="0" presId="urn:microsoft.com/office/officeart/2005/8/layout/orgChart1"/>
    <dgm:cxn modelId="{A38E973E-AD5A-4547-B1C4-B02F77E57D08}" type="presParOf" srcId="{EED0FE04-FBDA-411C-9720-456DF05DC73F}" destId="{DBB1C52C-E217-4FD0-96E0-724D65965E2F}" srcOrd="0" destOrd="0" presId="urn:microsoft.com/office/officeart/2005/8/layout/orgChart1"/>
    <dgm:cxn modelId="{592C4AA8-B2F4-461D-8111-6D67BA1A97CD}" type="presParOf" srcId="{EED0FE04-FBDA-411C-9720-456DF05DC73F}" destId="{F6EC7D3D-9AA1-4DF0-98D6-873093ED1738}" srcOrd="1" destOrd="0" presId="urn:microsoft.com/office/officeart/2005/8/layout/orgChart1"/>
    <dgm:cxn modelId="{FCE63157-8933-4EB9-9B6A-DCBD41724C6B}" type="presParOf" srcId="{D1663FF7-7DAF-4903-80EE-22F175866FEA}" destId="{9FD3FDD8-BD60-461C-8F4B-447CE3AA72FA}" srcOrd="1" destOrd="0" presId="urn:microsoft.com/office/officeart/2005/8/layout/orgChart1"/>
    <dgm:cxn modelId="{35552CFC-CC07-450E-8297-3B0294E313F0}" type="presParOf" srcId="{9FD3FDD8-BD60-461C-8F4B-447CE3AA72FA}" destId="{971F962A-E28C-4A4D-99AF-F2B42A6C3AE6}" srcOrd="0" destOrd="0" presId="urn:microsoft.com/office/officeart/2005/8/layout/orgChart1"/>
    <dgm:cxn modelId="{4D326D0D-56DC-414B-B81A-CE87535232FF}" type="presParOf" srcId="{9FD3FDD8-BD60-461C-8F4B-447CE3AA72FA}" destId="{5C52730F-69DA-402D-A8B6-D08831BBA0BB}" srcOrd="1" destOrd="0" presId="urn:microsoft.com/office/officeart/2005/8/layout/orgChart1"/>
    <dgm:cxn modelId="{F3341436-FF54-44F8-ABFF-BE552B5BC7B1}" type="presParOf" srcId="{5C52730F-69DA-402D-A8B6-D08831BBA0BB}" destId="{E69AEF47-108C-4193-8508-C6D57162A72D}" srcOrd="0" destOrd="0" presId="urn:microsoft.com/office/officeart/2005/8/layout/orgChart1"/>
    <dgm:cxn modelId="{9CFCF2D9-2623-48C6-82B7-62D58D9A0758}" type="presParOf" srcId="{E69AEF47-108C-4193-8508-C6D57162A72D}" destId="{34C85667-BE86-4A85-A48B-24A425E3E37B}" srcOrd="0" destOrd="0" presId="urn:microsoft.com/office/officeart/2005/8/layout/orgChart1"/>
    <dgm:cxn modelId="{B60637C8-BD2D-4DBC-A4DE-9C8B14A62F40}" type="presParOf" srcId="{E69AEF47-108C-4193-8508-C6D57162A72D}" destId="{0C8C5D52-19BA-4FED-9646-2D6497FDCFD2}" srcOrd="1" destOrd="0" presId="urn:microsoft.com/office/officeart/2005/8/layout/orgChart1"/>
    <dgm:cxn modelId="{E490F7B0-5090-45B2-B8CE-C638E555DE41}" type="presParOf" srcId="{5C52730F-69DA-402D-A8B6-D08831BBA0BB}" destId="{10005A57-67BC-49DB-8345-BB7970174EFC}" srcOrd="1" destOrd="0" presId="urn:microsoft.com/office/officeart/2005/8/layout/orgChart1"/>
    <dgm:cxn modelId="{79491376-BBCD-49C8-939D-636A9B6CC3F7}" type="presParOf" srcId="{10005A57-67BC-49DB-8345-BB7970174EFC}" destId="{DBD30D43-A923-4667-96AE-C058ED2395AF}" srcOrd="0" destOrd="0" presId="urn:microsoft.com/office/officeart/2005/8/layout/orgChart1"/>
    <dgm:cxn modelId="{38A28652-E9AA-40B5-98E2-E8E55038CC91}" type="presParOf" srcId="{10005A57-67BC-49DB-8345-BB7970174EFC}" destId="{069190C7-DD34-4D7A-914B-B2A012249FBA}" srcOrd="1" destOrd="0" presId="urn:microsoft.com/office/officeart/2005/8/layout/orgChart1"/>
    <dgm:cxn modelId="{EB7E6FC8-EE34-46E2-B60D-11BD923FE81E}" type="presParOf" srcId="{069190C7-DD34-4D7A-914B-B2A012249FBA}" destId="{FEA76DF6-6ED9-4065-9D8F-8ADACAB93934}" srcOrd="0" destOrd="0" presId="urn:microsoft.com/office/officeart/2005/8/layout/orgChart1"/>
    <dgm:cxn modelId="{54655CEA-B7F4-4940-A8BE-C145BD256237}" type="presParOf" srcId="{FEA76DF6-6ED9-4065-9D8F-8ADACAB93934}" destId="{265495ED-83EA-4382-9260-06475F2A1C6C}" srcOrd="0" destOrd="0" presId="urn:microsoft.com/office/officeart/2005/8/layout/orgChart1"/>
    <dgm:cxn modelId="{2A7E00C3-28E4-4D6C-865E-D2CFB6783A4B}" type="presParOf" srcId="{FEA76DF6-6ED9-4065-9D8F-8ADACAB93934}" destId="{7393F5FB-1D8A-42B1-BEAD-ACF4FEDAA631}" srcOrd="1" destOrd="0" presId="urn:microsoft.com/office/officeart/2005/8/layout/orgChart1"/>
    <dgm:cxn modelId="{329A5447-2E08-48FA-A33F-B891F8700FCB}" type="presParOf" srcId="{069190C7-DD34-4D7A-914B-B2A012249FBA}" destId="{5807EB66-1346-4F0A-8CA3-23700CB3CA05}" srcOrd="1" destOrd="0" presId="urn:microsoft.com/office/officeart/2005/8/layout/orgChart1"/>
    <dgm:cxn modelId="{5F13235B-29A8-40F1-AF49-2193D4F4080F}" type="presParOf" srcId="{5807EB66-1346-4F0A-8CA3-23700CB3CA05}" destId="{F37F0A8C-51F0-4750-8F69-0D9C5728E4F4}" srcOrd="0" destOrd="0" presId="urn:microsoft.com/office/officeart/2005/8/layout/orgChart1"/>
    <dgm:cxn modelId="{E7F291ED-A12A-4DA2-AB65-D0CA0F7E9358}" type="presParOf" srcId="{5807EB66-1346-4F0A-8CA3-23700CB3CA05}" destId="{4FE59A80-3E17-4E6C-93A2-836319288B50}" srcOrd="1" destOrd="0" presId="urn:microsoft.com/office/officeart/2005/8/layout/orgChart1"/>
    <dgm:cxn modelId="{BF51E902-E097-48B2-B22C-B90CA67CB914}" type="presParOf" srcId="{4FE59A80-3E17-4E6C-93A2-836319288B50}" destId="{41B76E2E-E692-48D0-BDBA-D6CF85ECE664}" srcOrd="0" destOrd="0" presId="urn:microsoft.com/office/officeart/2005/8/layout/orgChart1"/>
    <dgm:cxn modelId="{0259C230-783D-4B15-A016-71636E223021}" type="presParOf" srcId="{41B76E2E-E692-48D0-BDBA-D6CF85ECE664}" destId="{38AC4327-5FB4-47F5-ABCD-A7B5293E82B9}" srcOrd="0" destOrd="0" presId="urn:microsoft.com/office/officeart/2005/8/layout/orgChart1"/>
    <dgm:cxn modelId="{4846824D-ED3F-4E2D-BA63-C776980FF080}" type="presParOf" srcId="{41B76E2E-E692-48D0-BDBA-D6CF85ECE664}" destId="{818C4516-2243-46A0-986E-485053F73AB6}" srcOrd="1" destOrd="0" presId="urn:microsoft.com/office/officeart/2005/8/layout/orgChart1"/>
    <dgm:cxn modelId="{2F930BE8-59ED-4823-8344-AA63336F67EE}" type="presParOf" srcId="{4FE59A80-3E17-4E6C-93A2-836319288B50}" destId="{23940A78-AF20-4478-835A-4AB3AF551906}" srcOrd="1" destOrd="0" presId="urn:microsoft.com/office/officeart/2005/8/layout/orgChart1"/>
    <dgm:cxn modelId="{C0545FEA-E887-47AA-8BA2-6558A71E6EE8}" type="presParOf" srcId="{4FE59A80-3E17-4E6C-93A2-836319288B50}" destId="{FD5D0E57-D8DB-4D0C-B648-219A5F5B65CB}" srcOrd="2" destOrd="0" presId="urn:microsoft.com/office/officeart/2005/8/layout/orgChart1"/>
    <dgm:cxn modelId="{1916837A-B54E-4F19-92DC-280492E1BE44}" type="presParOf" srcId="{069190C7-DD34-4D7A-914B-B2A012249FBA}" destId="{E452A099-7CBB-4231-A944-46514017037F}" srcOrd="2" destOrd="0" presId="urn:microsoft.com/office/officeart/2005/8/layout/orgChart1"/>
    <dgm:cxn modelId="{B6FCC9E3-9BFF-4BEA-94A6-F8FF7D30A564}" type="presParOf" srcId="{5C52730F-69DA-402D-A8B6-D08831BBA0BB}" destId="{5B185817-5349-4AAF-A50E-0024BCF897CF}" srcOrd="2" destOrd="0" presId="urn:microsoft.com/office/officeart/2005/8/layout/orgChart1"/>
    <dgm:cxn modelId="{35EC0FCF-9318-4C80-A9DD-3BBB287BC67E}" type="presParOf" srcId="{9FD3FDD8-BD60-461C-8F4B-447CE3AA72FA}" destId="{6F173A4A-A933-4194-804C-0C0A24DA8E9E}" srcOrd="2" destOrd="0" presId="urn:microsoft.com/office/officeart/2005/8/layout/orgChart1"/>
    <dgm:cxn modelId="{F80248FF-06EB-4C9F-850A-0A220C581F93}" type="presParOf" srcId="{9FD3FDD8-BD60-461C-8F4B-447CE3AA72FA}" destId="{A1850FAE-037F-4668-9603-51841903D08C}" srcOrd="3" destOrd="0" presId="urn:microsoft.com/office/officeart/2005/8/layout/orgChart1"/>
    <dgm:cxn modelId="{D3658B96-66B3-44BA-925E-0EFB0F84ECAD}" type="presParOf" srcId="{A1850FAE-037F-4668-9603-51841903D08C}" destId="{C98A42F5-5D1E-41F4-BB75-7F6A23E4AD5D}" srcOrd="0" destOrd="0" presId="urn:microsoft.com/office/officeart/2005/8/layout/orgChart1"/>
    <dgm:cxn modelId="{6C35CB39-BAA9-4191-8C48-53B840425161}" type="presParOf" srcId="{C98A42F5-5D1E-41F4-BB75-7F6A23E4AD5D}" destId="{301DAEB1-2E55-4612-A693-53452EEFAB2D}" srcOrd="0" destOrd="0" presId="urn:microsoft.com/office/officeart/2005/8/layout/orgChart1"/>
    <dgm:cxn modelId="{D25D3621-5F7C-422D-B249-26430E9907B0}" type="presParOf" srcId="{C98A42F5-5D1E-41F4-BB75-7F6A23E4AD5D}" destId="{E25A50D3-6F35-47BF-B130-7C3A41D86789}" srcOrd="1" destOrd="0" presId="urn:microsoft.com/office/officeart/2005/8/layout/orgChart1"/>
    <dgm:cxn modelId="{37E19B23-AB0E-4611-8EE7-4733CCB5A2F2}" type="presParOf" srcId="{A1850FAE-037F-4668-9603-51841903D08C}" destId="{504AD7F8-FCCF-4CFF-B3FB-FA585BD2984F}" srcOrd="1" destOrd="0" presId="urn:microsoft.com/office/officeart/2005/8/layout/orgChart1"/>
    <dgm:cxn modelId="{D4746E2C-C247-4863-9FB3-80A03A70BEC4}" type="presParOf" srcId="{504AD7F8-FCCF-4CFF-B3FB-FA585BD2984F}" destId="{F84FB23B-D917-40B7-878D-A9F7C13417F4}" srcOrd="0" destOrd="0" presId="urn:microsoft.com/office/officeart/2005/8/layout/orgChart1"/>
    <dgm:cxn modelId="{B0A69BA8-AD7B-46F0-B3F3-0A148DAC3F19}" type="presParOf" srcId="{504AD7F8-FCCF-4CFF-B3FB-FA585BD2984F}" destId="{E14F36BB-4A61-4B41-822E-802B4699BBB3}" srcOrd="1" destOrd="0" presId="urn:microsoft.com/office/officeart/2005/8/layout/orgChart1"/>
    <dgm:cxn modelId="{5CC0CBA0-2934-4092-ABAF-2B1E8098EDB2}" type="presParOf" srcId="{E14F36BB-4A61-4B41-822E-802B4699BBB3}" destId="{BE6B3FE1-E880-4BC9-ACE8-E24ADD7FAB72}" srcOrd="0" destOrd="0" presId="urn:microsoft.com/office/officeart/2005/8/layout/orgChart1"/>
    <dgm:cxn modelId="{FD10F136-EFE9-42D6-90E1-59AA60AD83E7}" type="presParOf" srcId="{BE6B3FE1-E880-4BC9-ACE8-E24ADD7FAB72}" destId="{B4EFB29B-A1EB-413B-AD40-094ECFFE0B62}" srcOrd="0" destOrd="0" presId="urn:microsoft.com/office/officeart/2005/8/layout/orgChart1"/>
    <dgm:cxn modelId="{4E918BD1-F6D3-405D-B761-A8D4AF05F7D2}" type="presParOf" srcId="{BE6B3FE1-E880-4BC9-ACE8-E24ADD7FAB72}" destId="{4B3EDC84-2533-4F3A-AE00-AEC7D09C423D}" srcOrd="1" destOrd="0" presId="urn:microsoft.com/office/officeart/2005/8/layout/orgChart1"/>
    <dgm:cxn modelId="{1CDADAE1-0A10-4390-89B1-DF35F5712FDE}" type="presParOf" srcId="{E14F36BB-4A61-4B41-822E-802B4699BBB3}" destId="{75FA311E-3079-49AA-A524-8120E462C887}" srcOrd="1" destOrd="0" presId="urn:microsoft.com/office/officeart/2005/8/layout/orgChart1"/>
    <dgm:cxn modelId="{3F07958C-7F3F-41E2-A0F2-7D8BA0C5F4B3}" type="presParOf" srcId="{75FA311E-3079-49AA-A524-8120E462C887}" destId="{7E4A3209-848A-45E1-B1A0-A06B91828537}" srcOrd="0" destOrd="0" presId="urn:microsoft.com/office/officeart/2005/8/layout/orgChart1"/>
    <dgm:cxn modelId="{267E56A9-6C97-463E-9075-59299D8F70FA}" type="presParOf" srcId="{75FA311E-3079-49AA-A524-8120E462C887}" destId="{F3878467-ECBB-4001-A04B-8A808436156F}" srcOrd="1" destOrd="0" presId="urn:microsoft.com/office/officeart/2005/8/layout/orgChart1"/>
    <dgm:cxn modelId="{6B2CDB5D-E52A-41E9-90D1-E45E50D14684}" type="presParOf" srcId="{F3878467-ECBB-4001-A04B-8A808436156F}" destId="{80ED29E0-083E-4A94-9739-70FB460D01D2}" srcOrd="0" destOrd="0" presId="urn:microsoft.com/office/officeart/2005/8/layout/orgChart1"/>
    <dgm:cxn modelId="{C6F6FC0D-EF1F-4AA8-9C0A-C4071B0CE5FE}" type="presParOf" srcId="{80ED29E0-083E-4A94-9739-70FB460D01D2}" destId="{A5CCF53B-723B-44FB-AA47-EA44AFCA4829}" srcOrd="0" destOrd="0" presId="urn:microsoft.com/office/officeart/2005/8/layout/orgChart1"/>
    <dgm:cxn modelId="{52ADEF6F-22D1-4EBE-AC9F-4D1A78DCC36F}" type="presParOf" srcId="{80ED29E0-083E-4A94-9739-70FB460D01D2}" destId="{F806580A-BFAF-44C8-A9CC-AF006863FC24}" srcOrd="1" destOrd="0" presId="urn:microsoft.com/office/officeart/2005/8/layout/orgChart1"/>
    <dgm:cxn modelId="{56D0FCE3-D4EB-42C1-B53E-9954948C3BCE}" type="presParOf" srcId="{F3878467-ECBB-4001-A04B-8A808436156F}" destId="{FEC994DF-E294-491F-85C5-4D8C6765F612}" srcOrd="1" destOrd="0" presId="urn:microsoft.com/office/officeart/2005/8/layout/orgChart1"/>
    <dgm:cxn modelId="{FCC6C33A-2CCD-4919-9CA9-852DE9FD3D9C}" type="presParOf" srcId="{F3878467-ECBB-4001-A04B-8A808436156F}" destId="{3AA31B3D-42C7-4880-86F8-D6BA2B386E4F}" srcOrd="2" destOrd="0" presId="urn:microsoft.com/office/officeart/2005/8/layout/orgChart1"/>
    <dgm:cxn modelId="{30009633-8BC2-412A-B75E-105DED742D67}" type="presParOf" srcId="{75FA311E-3079-49AA-A524-8120E462C887}" destId="{AF4A0074-A9DD-4523-82A7-296CA535067B}" srcOrd="2" destOrd="0" presId="urn:microsoft.com/office/officeart/2005/8/layout/orgChart1"/>
    <dgm:cxn modelId="{A5B35B72-C232-4046-8488-8F40AA3D4375}" type="presParOf" srcId="{75FA311E-3079-49AA-A524-8120E462C887}" destId="{08363FDE-FF79-40B1-87D2-EC0445EE6E1B}" srcOrd="3" destOrd="0" presId="urn:microsoft.com/office/officeart/2005/8/layout/orgChart1"/>
    <dgm:cxn modelId="{67E43EF8-0181-46FF-B82A-393646A9D638}" type="presParOf" srcId="{08363FDE-FF79-40B1-87D2-EC0445EE6E1B}" destId="{C365F4E8-D5AA-47C0-AC11-E6B9C232D210}" srcOrd="0" destOrd="0" presId="urn:microsoft.com/office/officeart/2005/8/layout/orgChart1"/>
    <dgm:cxn modelId="{FB37FF9C-8220-4576-8FD3-4A26AE094796}" type="presParOf" srcId="{C365F4E8-D5AA-47C0-AC11-E6B9C232D210}" destId="{9C6CB153-1274-45D6-B86C-D5DD32A73BBE}" srcOrd="0" destOrd="0" presId="urn:microsoft.com/office/officeart/2005/8/layout/orgChart1"/>
    <dgm:cxn modelId="{74C139CC-56C2-4BEB-A7AF-CEC7F981824D}" type="presParOf" srcId="{C365F4E8-D5AA-47C0-AC11-E6B9C232D210}" destId="{AC8E988C-FC5D-4EE1-BE39-C5F28B308DC0}" srcOrd="1" destOrd="0" presId="urn:microsoft.com/office/officeart/2005/8/layout/orgChart1"/>
    <dgm:cxn modelId="{B06A90BB-344A-43B2-8C6C-FEFF8180025D}" type="presParOf" srcId="{08363FDE-FF79-40B1-87D2-EC0445EE6E1B}" destId="{3379A05C-B354-47C8-BB70-0C7A9034BCDA}" srcOrd="1" destOrd="0" presId="urn:microsoft.com/office/officeart/2005/8/layout/orgChart1"/>
    <dgm:cxn modelId="{4B5E2D0A-FD4C-48AD-B6FB-121979D062C1}" type="presParOf" srcId="{08363FDE-FF79-40B1-87D2-EC0445EE6E1B}" destId="{F642AE26-171C-4023-983A-66A3A06289D0}" srcOrd="2" destOrd="0" presId="urn:microsoft.com/office/officeart/2005/8/layout/orgChart1"/>
    <dgm:cxn modelId="{59FBE8DF-00F8-4095-BF1A-6DB1B2F0CC8B}" type="presParOf" srcId="{E14F36BB-4A61-4B41-822E-802B4699BBB3}" destId="{CE519B14-DF91-4DE7-AAAD-B5ABE7A85F49}" srcOrd="2" destOrd="0" presId="urn:microsoft.com/office/officeart/2005/8/layout/orgChart1"/>
    <dgm:cxn modelId="{83F6C621-8E31-4E33-B9D1-4FBC4BD9F8AE}" type="presParOf" srcId="{504AD7F8-FCCF-4CFF-B3FB-FA585BD2984F}" destId="{9353ADF1-6CA1-4F5F-91C9-837FFC1A1415}" srcOrd="2" destOrd="0" presId="urn:microsoft.com/office/officeart/2005/8/layout/orgChart1"/>
    <dgm:cxn modelId="{E46A721C-60A9-4819-A6A6-E47FCB8E4295}" type="presParOf" srcId="{504AD7F8-FCCF-4CFF-B3FB-FA585BD2984F}" destId="{79CDBE0A-74E0-425C-ACAB-E7F203047B06}" srcOrd="3" destOrd="0" presId="urn:microsoft.com/office/officeart/2005/8/layout/orgChart1"/>
    <dgm:cxn modelId="{CE713D6B-EE1A-438B-AF76-9C31CB77F20B}" type="presParOf" srcId="{79CDBE0A-74E0-425C-ACAB-E7F203047B06}" destId="{055FCAB2-A71F-447B-B7D4-4F128B4FC0B1}" srcOrd="0" destOrd="0" presId="urn:microsoft.com/office/officeart/2005/8/layout/orgChart1"/>
    <dgm:cxn modelId="{CEE2D587-864C-4F07-BB56-2ABB4664C31D}" type="presParOf" srcId="{055FCAB2-A71F-447B-B7D4-4F128B4FC0B1}" destId="{6F75DBC9-D803-490A-9761-033551B28384}" srcOrd="0" destOrd="0" presId="urn:microsoft.com/office/officeart/2005/8/layout/orgChart1"/>
    <dgm:cxn modelId="{AA0D12C2-92F6-4C54-A427-4FABEF33B7DD}" type="presParOf" srcId="{055FCAB2-A71F-447B-B7D4-4F128B4FC0B1}" destId="{87C62839-8A98-4F96-B153-A88EA1961722}" srcOrd="1" destOrd="0" presId="urn:microsoft.com/office/officeart/2005/8/layout/orgChart1"/>
    <dgm:cxn modelId="{31BDEFF6-DCF7-4C9A-ABC8-CFA5688884DF}" type="presParOf" srcId="{79CDBE0A-74E0-425C-ACAB-E7F203047B06}" destId="{3012D012-12CA-405C-9331-35182BD84C1E}" srcOrd="1" destOrd="0" presId="urn:microsoft.com/office/officeart/2005/8/layout/orgChart1"/>
    <dgm:cxn modelId="{1671469E-F4F0-43B6-B60B-BD3A74B93810}" type="presParOf" srcId="{3012D012-12CA-405C-9331-35182BD84C1E}" destId="{6FD139DA-B4AD-4C50-989C-BF08ED0F4C01}" srcOrd="0" destOrd="0" presId="urn:microsoft.com/office/officeart/2005/8/layout/orgChart1"/>
    <dgm:cxn modelId="{29325107-B04F-423F-860C-0C3C30A22297}" type="presParOf" srcId="{3012D012-12CA-405C-9331-35182BD84C1E}" destId="{682E525D-FEA0-4E66-997C-70755EF61E2E}" srcOrd="1" destOrd="0" presId="urn:microsoft.com/office/officeart/2005/8/layout/orgChart1"/>
    <dgm:cxn modelId="{6B716667-9165-45DB-9846-829557DDA71F}" type="presParOf" srcId="{682E525D-FEA0-4E66-997C-70755EF61E2E}" destId="{C84C7F45-BEF4-4150-A6C4-67714EAC4448}" srcOrd="0" destOrd="0" presId="urn:microsoft.com/office/officeart/2005/8/layout/orgChart1"/>
    <dgm:cxn modelId="{AA24AEC8-C9F0-491A-8852-248974A2C15C}" type="presParOf" srcId="{C84C7F45-BEF4-4150-A6C4-67714EAC4448}" destId="{6B461152-7385-425A-A7CB-AD147D0A0AEE}" srcOrd="0" destOrd="0" presId="urn:microsoft.com/office/officeart/2005/8/layout/orgChart1"/>
    <dgm:cxn modelId="{F0CC2C5A-D7EA-4693-BB63-44ACC5C53C88}" type="presParOf" srcId="{C84C7F45-BEF4-4150-A6C4-67714EAC4448}" destId="{2B054BA9-2EC1-45F1-B3A1-2E9357067982}" srcOrd="1" destOrd="0" presId="urn:microsoft.com/office/officeart/2005/8/layout/orgChart1"/>
    <dgm:cxn modelId="{00D4185B-1274-4221-BC99-A251CBF1A667}" type="presParOf" srcId="{682E525D-FEA0-4E66-997C-70755EF61E2E}" destId="{E946DCE4-0927-4D3E-848B-90B78544435C}" srcOrd="1" destOrd="0" presId="urn:microsoft.com/office/officeart/2005/8/layout/orgChart1"/>
    <dgm:cxn modelId="{2B74DA38-7384-4128-B666-1084FF987530}" type="presParOf" srcId="{682E525D-FEA0-4E66-997C-70755EF61E2E}" destId="{A0B5A0F7-4635-41ED-9693-E518C21E2F3D}" srcOrd="2" destOrd="0" presId="urn:microsoft.com/office/officeart/2005/8/layout/orgChart1"/>
    <dgm:cxn modelId="{49E153DF-6189-4BFF-A890-A51CAA6DF342}" type="presParOf" srcId="{79CDBE0A-74E0-425C-ACAB-E7F203047B06}" destId="{3C2EC7B7-066E-4B0A-AB9F-E6A6D9EF6337}" srcOrd="2" destOrd="0" presId="urn:microsoft.com/office/officeart/2005/8/layout/orgChart1"/>
    <dgm:cxn modelId="{A3EB3C6F-8EBF-416C-B4B1-0CE5D9F9F6B8}" type="presParOf" srcId="{A1850FAE-037F-4668-9603-51841903D08C}" destId="{4ABFC190-EC32-4061-959E-83E94DCBAA37}" srcOrd="2" destOrd="0" presId="urn:microsoft.com/office/officeart/2005/8/layout/orgChart1"/>
    <dgm:cxn modelId="{E1D3FD12-F416-4969-8B07-362FEF1E04D5}" type="presParOf" srcId="{D1663FF7-7DAF-4903-80EE-22F175866FEA}" destId="{3D3968F1-1F57-4943-87C8-77FB6444DCE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139DA-B4AD-4C50-989C-BF08ED0F4C01}">
      <dsp:nvSpPr>
        <dsp:cNvPr id="0" name=""/>
        <dsp:cNvSpPr/>
      </dsp:nvSpPr>
      <dsp:spPr>
        <a:xfrm>
          <a:off x="4517783" y="1889726"/>
          <a:ext cx="91440" cy="2065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3ADF1-6CA1-4F5F-91C9-837FFC1A1415}">
      <dsp:nvSpPr>
        <dsp:cNvPr id="0" name=""/>
        <dsp:cNvSpPr/>
      </dsp:nvSpPr>
      <dsp:spPr>
        <a:xfrm>
          <a:off x="3670931" y="1191405"/>
          <a:ext cx="892571" cy="206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72"/>
              </a:lnTo>
              <a:lnTo>
                <a:pt x="892571" y="103272"/>
              </a:lnTo>
              <a:lnTo>
                <a:pt x="892571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A0074-A9DD-4523-82A7-296CA535067B}">
      <dsp:nvSpPr>
        <dsp:cNvPr id="0" name=""/>
        <dsp:cNvSpPr/>
      </dsp:nvSpPr>
      <dsp:spPr>
        <a:xfrm>
          <a:off x="2778359" y="1889726"/>
          <a:ext cx="595047" cy="206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72"/>
              </a:lnTo>
              <a:lnTo>
                <a:pt x="595047" y="103272"/>
              </a:lnTo>
              <a:lnTo>
                <a:pt x="595047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A3209-848A-45E1-B1A0-A06B91828537}">
      <dsp:nvSpPr>
        <dsp:cNvPr id="0" name=""/>
        <dsp:cNvSpPr/>
      </dsp:nvSpPr>
      <dsp:spPr>
        <a:xfrm>
          <a:off x="2183312" y="1889726"/>
          <a:ext cx="595047" cy="206545"/>
        </a:xfrm>
        <a:custGeom>
          <a:avLst/>
          <a:gdLst/>
          <a:ahLst/>
          <a:cxnLst/>
          <a:rect l="0" t="0" r="0" b="0"/>
          <a:pathLst>
            <a:path>
              <a:moveTo>
                <a:pt x="595047" y="0"/>
              </a:moveTo>
              <a:lnTo>
                <a:pt x="595047" y="103272"/>
              </a:lnTo>
              <a:lnTo>
                <a:pt x="0" y="103272"/>
              </a:lnTo>
              <a:lnTo>
                <a:pt x="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FB23B-D917-40B7-878D-A9F7C13417F4}">
      <dsp:nvSpPr>
        <dsp:cNvPr id="0" name=""/>
        <dsp:cNvSpPr/>
      </dsp:nvSpPr>
      <dsp:spPr>
        <a:xfrm>
          <a:off x="2778359" y="1191405"/>
          <a:ext cx="892571" cy="206545"/>
        </a:xfrm>
        <a:custGeom>
          <a:avLst/>
          <a:gdLst/>
          <a:ahLst/>
          <a:cxnLst/>
          <a:rect l="0" t="0" r="0" b="0"/>
          <a:pathLst>
            <a:path>
              <a:moveTo>
                <a:pt x="892571" y="0"/>
              </a:moveTo>
              <a:lnTo>
                <a:pt x="892571" y="103272"/>
              </a:lnTo>
              <a:lnTo>
                <a:pt x="0" y="103272"/>
              </a:lnTo>
              <a:lnTo>
                <a:pt x="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73A4A-A933-4194-804C-0C0A24DA8E9E}">
      <dsp:nvSpPr>
        <dsp:cNvPr id="0" name=""/>
        <dsp:cNvSpPr/>
      </dsp:nvSpPr>
      <dsp:spPr>
        <a:xfrm>
          <a:off x="2332074" y="493085"/>
          <a:ext cx="1338857" cy="206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72"/>
              </a:lnTo>
              <a:lnTo>
                <a:pt x="1338857" y="103272"/>
              </a:lnTo>
              <a:lnTo>
                <a:pt x="1338857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F0A8C-51F0-4750-8F69-0D9C5728E4F4}">
      <dsp:nvSpPr>
        <dsp:cNvPr id="0" name=""/>
        <dsp:cNvSpPr/>
      </dsp:nvSpPr>
      <dsp:spPr>
        <a:xfrm>
          <a:off x="947496" y="1889726"/>
          <a:ext cx="91440" cy="2065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30D43-A923-4667-96AE-C058ED2395AF}">
      <dsp:nvSpPr>
        <dsp:cNvPr id="0" name=""/>
        <dsp:cNvSpPr/>
      </dsp:nvSpPr>
      <dsp:spPr>
        <a:xfrm>
          <a:off x="947496" y="1191405"/>
          <a:ext cx="91440" cy="2065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F962A-E28C-4A4D-99AF-F2B42A6C3AE6}">
      <dsp:nvSpPr>
        <dsp:cNvPr id="0" name=""/>
        <dsp:cNvSpPr/>
      </dsp:nvSpPr>
      <dsp:spPr>
        <a:xfrm>
          <a:off x="993216" y="493085"/>
          <a:ext cx="1338857" cy="206545"/>
        </a:xfrm>
        <a:custGeom>
          <a:avLst/>
          <a:gdLst/>
          <a:ahLst/>
          <a:cxnLst/>
          <a:rect l="0" t="0" r="0" b="0"/>
          <a:pathLst>
            <a:path>
              <a:moveTo>
                <a:pt x="1338857" y="0"/>
              </a:moveTo>
              <a:lnTo>
                <a:pt x="1338857" y="103272"/>
              </a:lnTo>
              <a:lnTo>
                <a:pt x="0" y="103272"/>
              </a:lnTo>
              <a:lnTo>
                <a:pt x="0" y="20654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1C52C-E217-4FD0-96E0-724D65965E2F}">
      <dsp:nvSpPr>
        <dsp:cNvPr id="0" name=""/>
        <dsp:cNvSpPr/>
      </dsp:nvSpPr>
      <dsp:spPr>
        <a:xfrm>
          <a:off x="1840298" y="1309"/>
          <a:ext cx="983550" cy="491775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Echantillonnage</a:t>
          </a:r>
          <a:endParaRPr lang="fr-FR" sz="1050" kern="1200" dirty="0"/>
        </a:p>
      </dsp:txBody>
      <dsp:txXfrm>
        <a:off x="1840298" y="1309"/>
        <a:ext cx="983550" cy="491775"/>
      </dsp:txXfrm>
    </dsp:sp>
    <dsp:sp modelId="{34C85667-BE86-4A85-A48B-24A425E3E37B}">
      <dsp:nvSpPr>
        <dsp:cNvPr id="0" name=""/>
        <dsp:cNvSpPr/>
      </dsp:nvSpPr>
      <dsp:spPr>
        <a:xfrm>
          <a:off x="501441" y="699630"/>
          <a:ext cx="983550" cy="491775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050" kern="1200" dirty="0" smtClean="0"/>
            <a:t>Filtration cellulose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050" kern="1200" dirty="0" smtClean="0"/>
            <a:t>(0,45 µm)</a:t>
          </a:r>
        </a:p>
      </dsp:txBody>
      <dsp:txXfrm>
        <a:off x="501441" y="699630"/>
        <a:ext cx="983550" cy="491775"/>
      </dsp:txXfrm>
    </dsp:sp>
    <dsp:sp modelId="{265495ED-83EA-4382-9260-06475F2A1C6C}">
      <dsp:nvSpPr>
        <dsp:cNvPr id="0" name=""/>
        <dsp:cNvSpPr/>
      </dsp:nvSpPr>
      <dsp:spPr>
        <a:xfrm>
          <a:off x="501441" y="1397951"/>
          <a:ext cx="983550" cy="491775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err="1" smtClean="0"/>
            <a:t>Derivation</a:t>
          </a:r>
          <a:endParaRPr lang="fr-FR" sz="1050" kern="1200" dirty="0" smtClean="0"/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+ </a:t>
          </a:r>
          <a:r>
            <a:rPr lang="fr-FR" sz="1050" kern="1200" dirty="0" err="1" smtClean="0"/>
            <a:t>Liq</a:t>
          </a:r>
          <a:r>
            <a:rPr lang="fr-FR" sz="1050" kern="1200" dirty="0" smtClean="0"/>
            <a:t>/</a:t>
          </a:r>
          <a:r>
            <a:rPr lang="fr-FR" sz="1050" kern="1200" dirty="0" err="1" smtClean="0"/>
            <a:t>Liq</a:t>
          </a:r>
          <a:endParaRPr lang="fr-FR" sz="1050" kern="1200" dirty="0" smtClean="0"/>
        </a:p>
      </dsp:txBody>
      <dsp:txXfrm>
        <a:off x="501441" y="1397951"/>
        <a:ext cx="983550" cy="491775"/>
      </dsp:txXfrm>
    </dsp:sp>
    <dsp:sp modelId="{38AC4327-5FB4-47F5-ABCD-A7B5293E82B9}">
      <dsp:nvSpPr>
        <dsp:cNvPr id="0" name=""/>
        <dsp:cNvSpPr/>
      </dsp:nvSpPr>
      <dsp:spPr>
        <a:xfrm>
          <a:off x="501441" y="2096271"/>
          <a:ext cx="983550" cy="491775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LC-MS/MS</a:t>
          </a:r>
        </a:p>
      </dsp:txBody>
      <dsp:txXfrm>
        <a:off x="501441" y="2096271"/>
        <a:ext cx="983550" cy="491775"/>
      </dsp:txXfrm>
    </dsp:sp>
    <dsp:sp modelId="{301DAEB1-2E55-4612-A693-53452EEFAB2D}">
      <dsp:nvSpPr>
        <dsp:cNvPr id="0" name=""/>
        <dsp:cNvSpPr/>
      </dsp:nvSpPr>
      <dsp:spPr>
        <a:xfrm>
          <a:off x="3179156" y="699630"/>
          <a:ext cx="983550" cy="491775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Filtration verre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(0,7 µm)</a:t>
          </a:r>
        </a:p>
      </dsp:txBody>
      <dsp:txXfrm>
        <a:off x="3179156" y="699630"/>
        <a:ext cx="983550" cy="491775"/>
      </dsp:txXfrm>
    </dsp:sp>
    <dsp:sp modelId="{B4EFB29B-A1EB-413B-AD40-094ECFFE0B62}">
      <dsp:nvSpPr>
        <dsp:cNvPr id="0" name=""/>
        <dsp:cNvSpPr/>
      </dsp:nvSpPr>
      <dsp:spPr>
        <a:xfrm>
          <a:off x="2286584" y="1397951"/>
          <a:ext cx="983550" cy="49177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SPE</a:t>
          </a:r>
        </a:p>
      </dsp:txBody>
      <dsp:txXfrm>
        <a:off x="2286584" y="1397951"/>
        <a:ext cx="983550" cy="491775"/>
      </dsp:txXfrm>
    </dsp:sp>
    <dsp:sp modelId="{A5CCF53B-723B-44FB-AA47-EA44AFCA4829}">
      <dsp:nvSpPr>
        <dsp:cNvPr id="0" name=""/>
        <dsp:cNvSpPr/>
      </dsp:nvSpPr>
      <dsp:spPr>
        <a:xfrm>
          <a:off x="1691536" y="2096271"/>
          <a:ext cx="983550" cy="49177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LC-MS/MS</a:t>
          </a:r>
        </a:p>
      </dsp:txBody>
      <dsp:txXfrm>
        <a:off x="1691536" y="2096271"/>
        <a:ext cx="983550" cy="491775"/>
      </dsp:txXfrm>
    </dsp:sp>
    <dsp:sp modelId="{9C6CB153-1274-45D6-B86C-D5DD32A73BBE}">
      <dsp:nvSpPr>
        <dsp:cNvPr id="0" name=""/>
        <dsp:cNvSpPr/>
      </dsp:nvSpPr>
      <dsp:spPr>
        <a:xfrm>
          <a:off x="2881632" y="2096271"/>
          <a:ext cx="983550" cy="49177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LC-MS/MS</a:t>
          </a:r>
        </a:p>
      </dsp:txBody>
      <dsp:txXfrm>
        <a:off x="2881632" y="2096271"/>
        <a:ext cx="983550" cy="491775"/>
      </dsp:txXfrm>
    </dsp:sp>
    <dsp:sp modelId="{6F75DBC9-D803-490A-9761-033551B28384}">
      <dsp:nvSpPr>
        <dsp:cNvPr id="0" name=""/>
        <dsp:cNvSpPr/>
      </dsp:nvSpPr>
      <dsp:spPr>
        <a:xfrm>
          <a:off x="4071728" y="1397951"/>
          <a:ext cx="983550" cy="491775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SPME</a:t>
          </a:r>
        </a:p>
      </dsp:txBody>
      <dsp:txXfrm>
        <a:off x="4071728" y="1397951"/>
        <a:ext cx="983550" cy="491775"/>
      </dsp:txXfrm>
    </dsp:sp>
    <dsp:sp modelId="{6B461152-7385-425A-A7CB-AD147D0A0AEE}">
      <dsp:nvSpPr>
        <dsp:cNvPr id="0" name=""/>
        <dsp:cNvSpPr/>
      </dsp:nvSpPr>
      <dsp:spPr>
        <a:xfrm>
          <a:off x="4071728" y="2096271"/>
          <a:ext cx="983550" cy="491775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/>
            <a:t>GC-MS/MS</a:t>
          </a:r>
        </a:p>
      </dsp:txBody>
      <dsp:txXfrm>
        <a:off x="4071728" y="2096271"/>
        <a:ext cx="983550" cy="491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8020E-2E45-47F8-83AD-7BA3A62EFD97}" type="datetimeFigureOut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43405-D259-496B-AAAC-C0215C2BD1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9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43405-D259-496B-AAAC-C0215C2BD1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42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8B563-E717-474E-926B-6819965338CD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11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99A9-CB44-43E3-94B8-ABFA4D0A0981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55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1EAF-AD05-416E-8026-C497317C2FD8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25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32447-1B2F-48B8-85BA-C585A843A79C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4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1E9F-8A28-45F4-9B4A-171C4AFFC8EE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8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5D5D-0678-4BE3-A870-DBBB0CE8BBDD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68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0B6E-1729-40BF-99C3-463088B362E1}" type="datetime1">
              <a:rPr lang="fr-FR" smtClean="0"/>
              <a:t>06/11/2018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B1C5-0D48-4292-B772-BD1320162E2C}" type="datetime1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8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A05D-2D36-496F-A3A0-CB689A7BE911}" type="datetime1">
              <a:rPr lang="fr-FR" smtClean="0"/>
              <a:t>06/11/2018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44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C137-8679-4865-B97B-749B9977E45E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83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EA1-32A8-4F4C-949C-4A2640DF647C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35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C9D6A-25EF-4DEA-8D28-5B393D4A2112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LPTC-Day - 6 Juin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CE3B4-5CA2-4F3B-906D-BC0A5754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6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3" Type="http://schemas.openxmlformats.org/officeDocument/2006/relationships/image" Target="../media/image36.png"/><Relationship Id="rId7" Type="http://schemas.openxmlformats.org/officeDocument/2006/relationships/chart" Target="../charts/chart34.xml"/><Relationship Id="rId12" Type="http://schemas.openxmlformats.org/officeDocument/2006/relationships/chart" Target="../charts/chart3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11" Type="http://schemas.openxmlformats.org/officeDocument/2006/relationships/chart" Target="../charts/chart38.xml"/><Relationship Id="rId5" Type="http://schemas.openxmlformats.org/officeDocument/2006/relationships/chart" Target="../charts/chart32.xml"/><Relationship Id="rId10" Type="http://schemas.openxmlformats.org/officeDocument/2006/relationships/chart" Target="../charts/chart37.xml"/><Relationship Id="rId4" Type="http://schemas.openxmlformats.org/officeDocument/2006/relationships/chart" Target="../charts/chart31.xml"/><Relationship Id="rId9" Type="http://schemas.openxmlformats.org/officeDocument/2006/relationships/chart" Target="../charts/char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13" Type="http://schemas.openxmlformats.org/officeDocument/2006/relationships/chart" Target="../charts/chart48.xml"/><Relationship Id="rId3" Type="http://schemas.openxmlformats.org/officeDocument/2006/relationships/image" Target="../media/image18.jpg"/><Relationship Id="rId7" Type="http://schemas.openxmlformats.org/officeDocument/2006/relationships/chart" Target="../charts/chart42.xml"/><Relationship Id="rId12" Type="http://schemas.openxmlformats.org/officeDocument/2006/relationships/chart" Target="../charts/chart4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chart" Target="../charts/chart46.xml"/><Relationship Id="rId5" Type="http://schemas.openxmlformats.org/officeDocument/2006/relationships/chart" Target="../charts/chart40.xml"/><Relationship Id="rId10" Type="http://schemas.openxmlformats.org/officeDocument/2006/relationships/chart" Target="../charts/chart45.xml"/><Relationship Id="rId4" Type="http://schemas.openxmlformats.org/officeDocument/2006/relationships/image" Target="../media/image37.png"/><Relationship Id="rId9" Type="http://schemas.openxmlformats.org/officeDocument/2006/relationships/chart" Target="../charts/chart44.xml"/><Relationship Id="rId14" Type="http://schemas.openxmlformats.org/officeDocument/2006/relationships/chart" Target="../charts/char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50.xml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53.xml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hart" Target="../charts/chart55.xml"/><Relationship Id="rId10" Type="http://schemas.openxmlformats.org/officeDocument/2006/relationships/chart" Target="../charts/chart57.xml"/><Relationship Id="rId4" Type="http://schemas.openxmlformats.org/officeDocument/2006/relationships/chart" Target="../charts/chart54.xml"/><Relationship Id="rId9" Type="http://schemas.openxmlformats.org/officeDocument/2006/relationships/chart" Target="../charts/chart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58.xml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hart" Target="../charts/chart60.xml"/><Relationship Id="rId4" Type="http://schemas.openxmlformats.org/officeDocument/2006/relationships/chart" Target="../charts/char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hart" Target="../charts/chart6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chart" Target="../charts/chart6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hart" Target="../charts/chart6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50.png"/><Relationship Id="rId7" Type="http://schemas.openxmlformats.org/officeDocument/2006/relationships/chart" Target="../charts/chart6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hart" Target="../charts/chart64.xml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hart" Target="../charts/chart68.xml"/><Relationship Id="rId4" Type="http://schemas.openxmlformats.org/officeDocument/2006/relationships/chart" Target="../charts/chart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63.pn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chart" Target="../charts/chart2.xm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3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35.png"/><Relationship Id="rId7" Type="http://schemas.openxmlformats.org/officeDocument/2006/relationships/chart" Target="../charts/chart16.xml"/><Relationship Id="rId12" Type="http://schemas.openxmlformats.org/officeDocument/2006/relationships/chart" Target="../charts/chart2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11" Type="http://schemas.openxmlformats.org/officeDocument/2006/relationships/chart" Target="../charts/chart20.xml"/><Relationship Id="rId5" Type="http://schemas.openxmlformats.org/officeDocument/2006/relationships/chart" Target="../charts/chart14.xml"/><Relationship Id="rId10" Type="http://schemas.openxmlformats.org/officeDocument/2006/relationships/chart" Target="../charts/chart19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35.png"/><Relationship Id="rId7" Type="http://schemas.openxmlformats.org/officeDocument/2006/relationships/chart" Target="../charts/chart25.xml"/><Relationship Id="rId12" Type="http://schemas.openxmlformats.org/officeDocument/2006/relationships/chart" Target="../charts/chart3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11" Type="http://schemas.openxmlformats.org/officeDocument/2006/relationships/chart" Target="../charts/chart29.xml"/><Relationship Id="rId5" Type="http://schemas.openxmlformats.org/officeDocument/2006/relationships/chart" Target="../charts/chart23.xml"/><Relationship Id="rId10" Type="http://schemas.openxmlformats.org/officeDocument/2006/relationships/chart" Target="../charts/chart28.xml"/><Relationship Id="rId4" Type="http://schemas.openxmlformats.org/officeDocument/2006/relationships/chart" Target="../charts/chart22.xml"/><Relationship Id="rId9" Type="http://schemas.openxmlformats.org/officeDocument/2006/relationships/chart" Target="../charts/char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52" y="1041400"/>
            <a:ext cx="3836546" cy="5113879"/>
          </a:xfrm>
          <a:prstGeom prst="flowChartDelay">
            <a:avLst/>
          </a:prstGeom>
        </p:spPr>
      </p:pic>
      <p:grpSp>
        <p:nvGrpSpPr>
          <p:cNvPr id="13" name="Groupe 12"/>
          <p:cNvGrpSpPr/>
          <p:nvPr/>
        </p:nvGrpSpPr>
        <p:grpSpPr>
          <a:xfrm rot="-120000">
            <a:off x="-17526657" y="-1017642"/>
            <a:ext cx="32841268" cy="5712096"/>
            <a:chOff x="-15889015" y="-431367"/>
            <a:chExt cx="32841268" cy="5712096"/>
          </a:xfrm>
        </p:grpSpPr>
        <p:sp>
          <p:nvSpPr>
            <p:cNvPr id="27" name="Vague 26"/>
            <p:cNvSpPr/>
            <p:nvPr/>
          </p:nvSpPr>
          <p:spPr>
            <a:xfrm>
              <a:off x="-15889015" y="249483"/>
              <a:ext cx="31603949" cy="5031246"/>
            </a:xfrm>
            <a:prstGeom prst="wave">
              <a:avLst>
                <a:gd name="adj1" fmla="val 20000"/>
                <a:gd name="adj2" fmla="val -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Vague 30"/>
            <p:cNvSpPr/>
            <p:nvPr/>
          </p:nvSpPr>
          <p:spPr>
            <a:xfrm>
              <a:off x="-14651696" y="-431367"/>
              <a:ext cx="31603949" cy="5031246"/>
            </a:xfrm>
            <a:prstGeom prst="wave">
              <a:avLst>
                <a:gd name="adj1" fmla="val 20000"/>
                <a:gd name="adj2" fmla="val -1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Vague 29"/>
            <p:cNvSpPr/>
            <p:nvPr/>
          </p:nvSpPr>
          <p:spPr>
            <a:xfrm>
              <a:off x="-15101610" y="-246701"/>
              <a:ext cx="31603949" cy="5031246"/>
            </a:xfrm>
            <a:prstGeom prst="wave">
              <a:avLst>
                <a:gd name="adj1" fmla="val 20000"/>
                <a:gd name="adj2" fmla="val -1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Vague 28"/>
            <p:cNvSpPr/>
            <p:nvPr/>
          </p:nvSpPr>
          <p:spPr>
            <a:xfrm>
              <a:off x="-15530235" y="-16100"/>
              <a:ext cx="31603949" cy="5031246"/>
            </a:xfrm>
            <a:prstGeom prst="wave">
              <a:avLst>
                <a:gd name="adj1" fmla="val 20000"/>
                <a:gd name="adj2" fmla="val -1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Vague 8"/>
            <p:cNvSpPr/>
            <p:nvPr/>
          </p:nvSpPr>
          <p:spPr>
            <a:xfrm>
              <a:off x="-15887699" y="211776"/>
              <a:ext cx="31603949" cy="5031246"/>
            </a:xfrm>
            <a:prstGeom prst="wave">
              <a:avLst>
                <a:gd name="adj1" fmla="val 20000"/>
                <a:gd name="adj2" fmla="val -1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368315" y="1430943"/>
            <a:ext cx="8291126" cy="1964353"/>
          </a:xfrm>
          <a:prstGeom prst="round2DiagRect">
            <a:avLst>
              <a:gd name="adj1" fmla="val 34937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Des sources vers le milieu : implication des effluents urbains sur la contamination en pesticides d’un cours d’eau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97296" y="3389775"/>
            <a:ext cx="505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u="sng" dirty="0">
                <a:solidFill>
                  <a:schemeClr val="accent5"/>
                </a:solidFill>
              </a:rPr>
              <a:t>Vincent Dufour</a:t>
            </a:r>
            <a:r>
              <a:rPr lang="fr-FR" sz="1400" b="1" u="sng" baseline="30000" dirty="0">
                <a:solidFill>
                  <a:schemeClr val="accent5"/>
                </a:solidFill>
              </a:rPr>
              <a:t>1</a:t>
            </a:r>
            <a:r>
              <a:rPr lang="fr-FR" sz="1400" b="1" dirty="0">
                <a:solidFill>
                  <a:schemeClr val="accent5"/>
                </a:solidFill>
              </a:rPr>
              <a:t>, </a:t>
            </a:r>
            <a:r>
              <a:rPr lang="fr-FR" sz="1400" b="1" dirty="0" smtClean="0">
                <a:solidFill>
                  <a:schemeClr val="accent5"/>
                </a:solidFill>
              </a:rPr>
              <a:t>Marion-Justine </a:t>
            </a:r>
            <a:r>
              <a:rPr lang="fr-FR" sz="1400" b="1" dirty="0">
                <a:solidFill>
                  <a:schemeClr val="accent5"/>
                </a:solidFill>
              </a:rPr>
              <a:t>Capdeville</a:t>
            </a:r>
            <a:r>
              <a:rPr lang="fr-FR" sz="1400" b="1" baseline="30000" dirty="0">
                <a:solidFill>
                  <a:schemeClr val="accent5"/>
                </a:solidFill>
              </a:rPr>
              <a:t>2</a:t>
            </a:r>
            <a:r>
              <a:rPr lang="fr-FR" sz="1400" b="1" dirty="0">
                <a:solidFill>
                  <a:schemeClr val="accent5"/>
                </a:solidFill>
              </a:rPr>
              <a:t>, Mélodie Chambolle</a:t>
            </a:r>
            <a:r>
              <a:rPr lang="fr-FR" sz="1400" b="1" baseline="30000" dirty="0">
                <a:solidFill>
                  <a:schemeClr val="accent5"/>
                </a:solidFill>
              </a:rPr>
              <a:t>2</a:t>
            </a:r>
            <a:r>
              <a:rPr lang="fr-FR" sz="1400" b="1" dirty="0">
                <a:solidFill>
                  <a:schemeClr val="accent5"/>
                </a:solidFill>
              </a:rPr>
              <a:t> </a:t>
            </a:r>
            <a:r>
              <a:rPr lang="fr-FR" sz="1400" b="1" dirty="0" smtClean="0">
                <a:solidFill>
                  <a:schemeClr val="accent5"/>
                </a:solidFill>
              </a:rPr>
              <a:t>et Hélène </a:t>
            </a:r>
            <a:r>
              <a:rPr lang="fr-FR" sz="1400" b="1" dirty="0">
                <a:solidFill>
                  <a:schemeClr val="accent5"/>
                </a:solidFill>
              </a:rPr>
              <a:t>Budzinski</a:t>
            </a:r>
            <a:r>
              <a:rPr lang="fr-FR" sz="1400" b="1" baseline="30000" dirty="0">
                <a:solidFill>
                  <a:schemeClr val="accent5"/>
                </a:solidFill>
              </a:rPr>
              <a:t>1</a:t>
            </a:r>
            <a:endParaRPr lang="fr-FR" sz="1400" b="1" i="1" baseline="30000" dirty="0">
              <a:solidFill>
                <a:schemeClr val="accent5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" y="6311128"/>
            <a:ext cx="783805" cy="4315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58" y="6314863"/>
            <a:ext cx="424100" cy="4241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13" y="6365231"/>
            <a:ext cx="1302116" cy="32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80" y="6193380"/>
            <a:ext cx="762708" cy="66706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85" y="6284360"/>
            <a:ext cx="1160162" cy="48510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94" y="6202053"/>
            <a:ext cx="1118541" cy="649720"/>
          </a:xfrm>
          <a:prstGeom prst="rect">
            <a:avLst/>
          </a:prstGeom>
        </p:spPr>
      </p:pic>
      <p:pic>
        <p:nvPicPr>
          <p:cNvPr id="24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0693" y="6374598"/>
            <a:ext cx="1129205" cy="3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Vincent\Stage 2013\Documents\Conférences\_LOGOS\logo AFB-jpeg-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76" y="6289210"/>
            <a:ext cx="1416170" cy="4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ésultat de recherche d'images pour &quot;région nouvelle aquitaine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45" y="6160784"/>
            <a:ext cx="1301793" cy="7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https://webmel.u-bordeaux.fr/service/home/~/?auth=co&amp;loc=fr&amp;id=71258&amp;part=3"/>
          <p:cNvSpPr>
            <a:spLocks noChangeAspect="1" noChangeArrowheads="1"/>
          </p:cNvSpPr>
          <p:nvPr/>
        </p:nvSpPr>
        <p:spPr bwMode="auto">
          <a:xfrm>
            <a:off x="155575" y="-3154363"/>
            <a:ext cx="13716000" cy="65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>
            <a:off x="1455558" y="1600461"/>
            <a:ext cx="0" cy="162531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20" y="17977"/>
            <a:ext cx="1100266" cy="4827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41" y="-8217"/>
            <a:ext cx="1335746" cy="5351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97107" y="4607947"/>
            <a:ext cx="7084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400" b="1" dirty="0">
              <a:solidFill>
                <a:schemeClr val="accent5"/>
              </a:solidFill>
            </a:endParaRPr>
          </a:p>
          <a:p>
            <a:pPr algn="just"/>
            <a:r>
              <a:rPr lang="fr-FR" sz="1400" b="1" baseline="30000" dirty="0" smtClean="0">
                <a:solidFill>
                  <a:schemeClr val="accent5"/>
                </a:solidFill>
              </a:rPr>
              <a:t>1</a:t>
            </a:r>
            <a:r>
              <a:rPr lang="fr-FR" sz="1400" b="1" dirty="0" smtClean="0">
                <a:solidFill>
                  <a:schemeClr val="accent5"/>
                </a:solidFill>
              </a:rPr>
              <a:t>Université de </a:t>
            </a:r>
            <a:r>
              <a:rPr lang="fr-FR" sz="1400" b="1" dirty="0">
                <a:solidFill>
                  <a:schemeClr val="accent5"/>
                </a:solidFill>
              </a:rPr>
              <a:t>Bordeaux – UMR 5805, 351 cours de la libération, 33405 Talence, France </a:t>
            </a:r>
          </a:p>
          <a:p>
            <a:pPr algn="just"/>
            <a:r>
              <a:rPr lang="fr-FR" sz="1400" b="1" baseline="30000" dirty="0">
                <a:solidFill>
                  <a:schemeClr val="accent5"/>
                </a:solidFill>
              </a:rPr>
              <a:t>2</a:t>
            </a:r>
            <a:r>
              <a:rPr lang="fr-FR" sz="1400" b="1" dirty="0">
                <a:solidFill>
                  <a:schemeClr val="accent5"/>
                </a:solidFill>
              </a:rPr>
              <a:t>LyRE (Centre de R&amp;D SUEZ), Domaine du Haut-Carré, 33400 Talence, France </a:t>
            </a:r>
          </a:p>
          <a:p>
            <a:pPr algn="just"/>
            <a:endParaRPr lang="fr-FR" sz="1400" b="1" dirty="0" smtClean="0">
              <a:solidFill>
                <a:schemeClr val="accent5"/>
              </a:solidFill>
            </a:endParaRPr>
          </a:p>
          <a:p>
            <a:pPr algn="just"/>
            <a:r>
              <a:rPr lang="fr-FR" sz="1400" b="1" dirty="0" smtClean="0">
                <a:solidFill>
                  <a:schemeClr val="accent5"/>
                </a:solidFill>
              </a:rPr>
              <a:t>E-mail </a:t>
            </a:r>
            <a:r>
              <a:rPr lang="fr-FR" sz="1400" b="1" dirty="0">
                <a:solidFill>
                  <a:schemeClr val="accent5"/>
                </a:solidFill>
              </a:rPr>
              <a:t>contact: </a:t>
            </a:r>
            <a:r>
              <a:rPr lang="fr-FR" sz="1400" b="1" dirty="0" smtClean="0">
                <a:solidFill>
                  <a:schemeClr val="accent5"/>
                </a:solidFill>
              </a:rPr>
              <a:t>	helene.budzinski@u-bordeaux.fr </a:t>
            </a:r>
          </a:p>
          <a:p>
            <a:pPr algn="just"/>
            <a:r>
              <a:rPr lang="fr-FR" sz="1400" b="1" dirty="0">
                <a:solidFill>
                  <a:schemeClr val="accent5"/>
                </a:solidFill>
              </a:rPr>
              <a:t>	</a:t>
            </a:r>
            <a:r>
              <a:rPr lang="fr-FR" sz="1400" b="1" dirty="0" smtClean="0">
                <a:solidFill>
                  <a:schemeClr val="accent5"/>
                </a:solidFill>
              </a:rPr>
              <a:t>	dufour.vincent@live.fr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pic>
        <p:nvPicPr>
          <p:cNvPr id="28" name="Picture 2" descr="C:\Users\justine\AppData\Local\Temp\LogoCOT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05" y="6252669"/>
            <a:ext cx="470061" cy="5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6018" y="1112241"/>
            <a:ext cx="7561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Journées Doctorales en Hydrologie </a:t>
            </a:r>
            <a:r>
              <a:rPr lang="fr-FR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Urbaine </a:t>
            </a:r>
            <a:r>
              <a:rPr lang="fr-FR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2018</a:t>
            </a:r>
            <a:endParaRPr lang="fr-FR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62"/>
          <p:cNvSpPr/>
          <p:nvPr/>
        </p:nvSpPr>
        <p:spPr>
          <a:xfrm>
            <a:off x="11742867" y="1529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8</a:t>
            </a:r>
            <a:endParaRPr lang="fr-FR" b="1" dirty="0"/>
          </a:p>
        </p:txBody>
      </p:sp>
      <p:sp>
        <p:nvSpPr>
          <p:cNvPr id="159" name="ZoneTexte 158"/>
          <p:cNvSpPr txBox="1"/>
          <p:nvPr/>
        </p:nvSpPr>
        <p:spPr>
          <a:xfrm>
            <a:off x="1377605" y="4922622"/>
            <a:ext cx="398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Diuron</a:t>
            </a:r>
            <a:r>
              <a:rPr lang="fr-FR" dirty="0"/>
              <a:t> </a:t>
            </a:r>
            <a:r>
              <a:rPr lang="fr-FR" dirty="0" smtClean="0"/>
              <a:t>+ </a:t>
            </a:r>
            <a:r>
              <a:rPr lang="fr-FR" b="1" dirty="0" smtClean="0">
                <a:solidFill>
                  <a:schemeClr val="tx2"/>
                </a:solidFill>
              </a:rPr>
              <a:t>Carbendazime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smtClean="0"/>
              <a:t>+ </a:t>
            </a:r>
            <a:r>
              <a:rPr lang="fr-FR" b="1" dirty="0" smtClean="0">
                <a:solidFill>
                  <a:schemeClr val="accent4"/>
                </a:solidFill>
              </a:rPr>
              <a:t>Propiconazole</a:t>
            </a:r>
            <a:endParaRPr lang="fr-FR" b="1" dirty="0">
              <a:solidFill>
                <a:schemeClr val="accent4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84865" y="4647170"/>
            <a:ext cx="920236" cy="920236"/>
            <a:chOff x="8623835" y="692369"/>
            <a:chExt cx="920236" cy="920236"/>
          </a:xfrm>
        </p:grpSpPr>
        <p:sp>
          <p:nvSpPr>
            <p:cNvPr id="160" name="Ellipse 159"/>
            <p:cNvSpPr/>
            <p:nvPr/>
          </p:nvSpPr>
          <p:spPr>
            <a:xfrm>
              <a:off x="8623835" y="692369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4" name="Image 1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4" t="-21099" r="-9557" b="-4901"/>
            <a:stretch/>
          </p:blipFill>
          <p:spPr>
            <a:xfrm>
              <a:off x="8644071" y="712605"/>
              <a:ext cx="900000" cy="900000"/>
            </a:xfrm>
            <a:prstGeom prst="ellipse">
              <a:avLst/>
            </a:prstGeom>
            <a:ln w="57150">
              <a:solidFill>
                <a:srgbClr val="FFC000"/>
              </a:solidFill>
            </a:ln>
          </p:spPr>
        </p:pic>
      </p:grpSp>
      <p:grpSp>
        <p:nvGrpSpPr>
          <p:cNvPr id="69" name="Groupe 68"/>
          <p:cNvGrpSpPr/>
          <p:nvPr/>
        </p:nvGrpSpPr>
        <p:grpSpPr>
          <a:xfrm>
            <a:off x="836356" y="5544416"/>
            <a:ext cx="6880924" cy="1007509"/>
            <a:chOff x="6531463" y="5016229"/>
            <a:chExt cx="3574220" cy="1007509"/>
          </a:xfrm>
        </p:grpSpPr>
        <p:cxnSp>
          <p:nvCxnSpPr>
            <p:cNvPr id="70" name="Connecteur droit 69"/>
            <p:cNvCxnSpPr/>
            <p:nvPr/>
          </p:nvCxnSpPr>
          <p:spPr>
            <a:xfrm>
              <a:off x="6531463" y="5178052"/>
              <a:ext cx="0" cy="84568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6612683" y="5016229"/>
              <a:ext cx="3493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Utilisation pour la protection des matériaux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&lt; 5% des concentrations totales dans la rivière (&lt; </a:t>
              </a:r>
              <a:r>
                <a:rPr lang="fr-FR" sz="1400" dirty="0" smtClean="0"/>
                <a:t>60 ng.L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Concentrations stables dans la rivière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Présents dans les exutoires pluviaux et la STEU (400 ng.L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)</a:t>
              </a:r>
            </a:p>
          </p:txBody>
        </p:sp>
      </p:grpSp>
      <p:sp>
        <p:nvSpPr>
          <p:cNvPr id="175" name="Larme 174"/>
          <p:cNvSpPr/>
          <p:nvPr/>
        </p:nvSpPr>
        <p:spPr>
          <a:xfrm rot="18900000">
            <a:off x="3999429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6" name="Larme 175"/>
          <p:cNvSpPr/>
          <p:nvPr/>
        </p:nvSpPr>
        <p:spPr>
          <a:xfrm rot="18900000">
            <a:off x="2539968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1" name="Ellipse 170"/>
          <p:cNvSpPr/>
          <p:nvPr/>
        </p:nvSpPr>
        <p:spPr>
          <a:xfrm>
            <a:off x="2566183" y="2818593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2128649" y="2445959"/>
            <a:ext cx="7920853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arme 80"/>
          <p:cNvSpPr/>
          <p:nvPr/>
        </p:nvSpPr>
        <p:spPr>
          <a:xfrm rot="8100000">
            <a:off x="8844742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3" name="Larme 92"/>
          <p:cNvSpPr/>
          <p:nvPr/>
        </p:nvSpPr>
        <p:spPr>
          <a:xfrm rot="8100000">
            <a:off x="7554318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0" name="Larme 99"/>
          <p:cNvSpPr/>
          <p:nvPr/>
        </p:nvSpPr>
        <p:spPr>
          <a:xfrm rot="8100000">
            <a:off x="5888605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1" name="Larme 100"/>
          <p:cNvSpPr/>
          <p:nvPr/>
        </p:nvSpPr>
        <p:spPr>
          <a:xfrm rot="8100000">
            <a:off x="2190963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8" name="Larme 107"/>
          <p:cNvSpPr/>
          <p:nvPr/>
        </p:nvSpPr>
        <p:spPr>
          <a:xfrm rot="18900000">
            <a:off x="8181415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9" name="Larme 108"/>
          <p:cNvSpPr/>
          <p:nvPr/>
        </p:nvSpPr>
        <p:spPr>
          <a:xfrm rot="8100000">
            <a:off x="3750978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3" name="Ellipse 112"/>
          <p:cNvSpPr/>
          <p:nvPr/>
        </p:nvSpPr>
        <p:spPr>
          <a:xfrm>
            <a:off x="5957910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4" name="Ellipse 113"/>
          <p:cNvSpPr/>
          <p:nvPr/>
        </p:nvSpPr>
        <p:spPr>
          <a:xfrm>
            <a:off x="762362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5" name="Ellipse 114"/>
          <p:cNvSpPr/>
          <p:nvPr/>
        </p:nvSpPr>
        <p:spPr>
          <a:xfrm>
            <a:off x="8925739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6" name="Ellipse 115"/>
          <p:cNvSpPr/>
          <p:nvPr/>
        </p:nvSpPr>
        <p:spPr>
          <a:xfrm>
            <a:off x="382028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7" name="Ellipse 116"/>
          <p:cNvSpPr/>
          <p:nvPr/>
        </p:nvSpPr>
        <p:spPr>
          <a:xfrm>
            <a:off x="2260268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112" name="Graphique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055129"/>
              </p:ext>
            </p:extLst>
          </p:nvPr>
        </p:nvGraphicFramePr>
        <p:xfrm>
          <a:off x="2260268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9" name="Graphique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146235"/>
              </p:ext>
            </p:extLst>
          </p:nvPr>
        </p:nvGraphicFramePr>
        <p:xfrm>
          <a:off x="382028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0" name="Graphique 1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569228"/>
              </p:ext>
            </p:extLst>
          </p:nvPr>
        </p:nvGraphicFramePr>
        <p:xfrm>
          <a:off x="5957910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1" name="Graphique 1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726382"/>
              </p:ext>
            </p:extLst>
          </p:nvPr>
        </p:nvGraphicFramePr>
        <p:xfrm>
          <a:off x="762362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2" name="Graphique 1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533610"/>
              </p:ext>
            </p:extLst>
          </p:nvPr>
        </p:nvGraphicFramePr>
        <p:xfrm>
          <a:off x="8925739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Forme libre 17"/>
          <p:cNvSpPr/>
          <p:nvPr/>
        </p:nvSpPr>
        <p:spPr>
          <a:xfrm>
            <a:off x="2353925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5" name="ZoneTexte 124"/>
          <p:cNvSpPr txBox="1"/>
          <p:nvPr/>
        </p:nvSpPr>
        <p:spPr>
          <a:xfrm>
            <a:off x="2467484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0,5 µg/L</a:t>
            </a:r>
            <a:endParaRPr lang="fr-FR" sz="1100" b="1" dirty="0"/>
          </a:p>
        </p:txBody>
      </p:sp>
      <p:sp>
        <p:nvSpPr>
          <p:cNvPr id="126" name="Forme libre 125"/>
          <p:cNvSpPr/>
          <p:nvPr/>
        </p:nvSpPr>
        <p:spPr>
          <a:xfrm>
            <a:off x="391394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7" name="ZoneTexte 126"/>
          <p:cNvSpPr txBox="1"/>
          <p:nvPr/>
        </p:nvSpPr>
        <p:spPr>
          <a:xfrm>
            <a:off x="4027499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0,6 µg/L</a:t>
            </a:r>
            <a:endParaRPr lang="fr-FR" sz="1100" b="1" dirty="0"/>
          </a:p>
        </p:txBody>
      </p:sp>
      <p:sp>
        <p:nvSpPr>
          <p:cNvPr id="128" name="Forme libre 127"/>
          <p:cNvSpPr/>
          <p:nvPr/>
        </p:nvSpPr>
        <p:spPr>
          <a:xfrm>
            <a:off x="6043682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9" name="ZoneTexte 128"/>
          <p:cNvSpPr txBox="1"/>
          <p:nvPr/>
        </p:nvSpPr>
        <p:spPr>
          <a:xfrm>
            <a:off x="6157238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0" name="Forme libre 129"/>
          <p:cNvSpPr/>
          <p:nvPr/>
        </p:nvSpPr>
        <p:spPr>
          <a:xfrm>
            <a:off x="771728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1" name="ZoneTexte 130"/>
          <p:cNvSpPr txBox="1"/>
          <p:nvPr/>
        </p:nvSpPr>
        <p:spPr>
          <a:xfrm>
            <a:off x="7830839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2" name="Forme libre 131"/>
          <p:cNvSpPr/>
          <p:nvPr/>
        </p:nvSpPr>
        <p:spPr>
          <a:xfrm>
            <a:off x="9019396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3" name="ZoneTexte 132"/>
          <p:cNvSpPr txBox="1"/>
          <p:nvPr/>
        </p:nvSpPr>
        <p:spPr>
          <a:xfrm>
            <a:off x="9132955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1,0 µg/L</a:t>
            </a:r>
            <a:endParaRPr lang="fr-FR" sz="1100" b="1" dirty="0"/>
          </a:p>
        </p:txBody>
      </p:sp>
      <p:sp>
        <p:nvSpPr>
          <p:cNvPr id="76" name="Larme 75"/>
          <p:cNvSpPr/>
          <p:nvPr/>
        </p:nvSpPr>
        <p:spPr>
          <a:xfrm rot="18900000">
            <a:off x="5623602" y="2782651"/>
            <a:ext cx="1218610" cy="1217689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4" name="Ellipse 103"/>
          <p:cNvSpPr/>
          <p:nvPr/>
        </p:nvSpPr>
        <p:spPr>
          <a:xfrm>
            <a:off x="2671274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A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4231289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B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6361028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8009985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9355000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E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8250720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9" name="Ellipse 138"/>
          <p:cNvSpPr/>
          <p:nvPr/>
        </p:nvSpPr>
        <p:spPr>
          <a:xfrm>
            <a:off x="5692907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1" name="Ellipse 140"/>
          <p:cNvSpPr/>
          <p:nvPr/>
        </p:nvSpPr>
        <p:spPr>
          <a:xfrm>
            <a:off x="4031105" y="2831928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5" name="Forme libre 144"/>
          <p:cNvSpPr/>
          <p:nvPr/>
        </p:nvSpPr>
        <p:spPr>
          <a:xfrm>
            <a:off x="2700012" y="283950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2780423" y="2837404"/>
            <a:ext cx="73770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20,3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47" name="Forme libre 146"/>
          <p:cNvSpPr/>
          <p:nvPr/>
        </p:nvSpPr>
        <p:spPr>
          <a:xfrm>
            <a:off x="4160909" y="2847670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4277386" y="2845568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1,1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53" name="Forme libre 152"/>
          <p:cNvSpPr/>
          <p:nvPr/>
        </p:nvSpPr>
        <p:spPr>
          <a:xfrm>
            <a:off x="5783645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4" name="ZoneTexte 153"/>
          <p:cNvSpPr txBox="1"/>
          <p:nvPr/>
        </p:nvSpPr>
        <p:spPr>
          <a:xfrm>
            <a:off x="5900123" y="2838583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2,7 µg/L</a:t>
            </a:r>
            <a:endParaRPr lang="fr-FR" sz="1100" b="1" dirty="0"/>
          </a:p>
        </p:txBody>
      </p:sp>
      <p:sp>
        <p:nvSpPr>
          <p:cNvPr id="155" name="Forme libre 154"/>
          <p:cNvSpPr/>
          <p:nvPr/>
        </p:nvSpPr>
        <p:spPr>
          <a:xfrm>
            <a:off x="8341458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6" name="ZoneTexte 155"/>
          <p:cNvSpPr txBox="1"/>
          <p:nvPr/>
        </p:nvSpPr>
        <p:spPr>
          <a:xfrm>
            <a:off x="8457937" y="2838583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3,0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58" name="Graphique 1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604932"/>
              </p:ext>
            </p:extLst>
          </p:nvPr>
        </p:nvGraphicFramePr>
        <p:xfrm>
          <a:off x="2654096" y="2991857"/>
          <a:ext cx="990356" cy="99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1" name="Graphique 1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4687766"/>
              </p:ext>
            </p:extLst>
          </p:nvPr>
        </p:nvGraphicFramePr>
        <p:xfrm>
          <a:off x="4070171" y="2978785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2" name="Graphique 1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228698"/>
              </p:ext>
            </p:extLst>
          </p:nvPr>
        </p:nvGraphicFramePr>
        <p:xfrm>
          <a:off x="8250720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3" name="Graphique 1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03171"/>
              </p:ext>
            </p:extLst>
          </p:nvPr>
        </p:nvGraphicFramePr>
        <p:xfrm>
          <a:off x="5692907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64" name="ZoneTexte 163"/>
          <p:cNvSpPr txBox="1"/>
          <p:nvPr/>
        </p:nvSpPr>
        <p:spPr>
          <a:xfrm>
            <a:off x="3450699" y="2617727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propiconazole</a:t>
            </a:r>
            <a:endParaRPr lang="fr-FR" sz="1000" dirty="0">
              <a:solidFill>
                <a:schemeClr val="tx2"/>
              </a:solidFill>
            </a:endParaRPr>
          </a:p>
        </p:txBody>
      </p:sp>
      <p:cxnSp>
        <p:nvCxnSpPr>
          <p:cNvPr id="165" name="Connecteur droit 164"/>
          <p:cNvCxnSpPr/>
          <p:nvPr/>
        </p:nvCxnSpPr>
        <p:spPr>
          <a:xfrm>
            <a:off x="4153939" y="2811145"/>
            <a:ext cx="352734" cy="363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5180140" y="2882180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diuron</a:t>
            </a:r>
            <a:endParaRPr lang="fr-FR" sz="1000" dirty="0">
              <a:solidFill>
                <a:schemeClr val="tx2"/>
              </a:solidFill>
            </a:endParaRPr>
          </a:p>
        </p:txBody>
      </p:sp>
      <p:cxnSp>
        <p:nvCxnSpPr>
          <p:cNvPr id="167" name="Connecteur droit 166"/>
          <p:cNvCxnSpPr/>
          <p:nvPr/>
        </p:nvCxnSpPr>
        <p:spPr>
          <a:xfrm flipH="1" flipV="1">
            <a:off x="5638022" y="3032760"/>
            <a:ext cx="323752" cy="2667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ZoneTexte 168"/>
          <p:cNvSpPr txBox="1"/>
          <p:nvPr/>
        </p:nvSpPr>
        <p:spPr>
          <a:xfrm>
            <a:off x="7468249" y="2726208"/>
            <a:ext cx="918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carbendazime</a:t>
            </a:r>
            <a:endParaRPr lang="fr-FR" sz="1000" dirty="0">
              <a:solidFill>
                <a:schemeClr val="tx2"/>
              </a:solidFill>
            </a:endParaRPr>
          </a:p>
        </p:txBody>
      </p:sp>
      <p:cxnSp>
        <p:nvCxnSpPr>
          <p:cNvPr id="170" name="Connecteur droit 169"/>
          <p:cNvCxnSpPr/>
          <p:nvPr/>
        </p:nvCxnSpPr>
        <p:spPr>
          <a:xfrm>
            <a:off x="8275517" y="2896158"/>
            <a:ext cx="293370" cy="346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Contamination en pesticides</a:t>
            </a:r>
          </a:p>
        </p:txBody>
      </p:sp>
      <p:sp>
        <p:nvSpPr>
          <p:cNvPr id="86" name="Pentagone 85"/>
          <p:cNvSpPr/>
          <p:nvPr/>
        </p:nvSpPr>
        <p:spPr>
          <a:xfrm>
            <a:off x="96315" y="1449417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Pentagone 86"/>
          <p:cNvSpPr/>
          <p:nvPr/>
        </p:nvSpPr>
        <p:spPr>
          <a:xfrm>
            <a:off x="96316" y="3149179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403921" y="1507067"/>
            <a:ext cx="9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RIVIÈRE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243462" y="3080198"/>
            <a:ext cx="122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EFFLUENTS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URBAINS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149661" y="3973803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3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758749" y="3973803"/>
            <a:ext cx="94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STEU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3969112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2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2508215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1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62"/>
          <p:cNvSpPr/>
          <p:nvPr/>
        </p:nvSpPr>
        <p:spPr>
          <a:xfrm>
            <a:off x="11742867" y="1529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9</a:t>
            </a:r>
            <a:endParaRPr lang="fr-FR" b="1" dirty="0"/>
          </a:p>
        </p:txBody>
      </p:sp>
      <p:sp>
        <p:nvSpPr>
          <p:cNvPr id="199" name="ZoneTexte 198"/>
          <p:cNvSpPr txBox="1"/>
          <p:nvPr/>
        </p:nvSpPr>
        <p:spPr>
          <a:xfrm>
            <a:off x="6788019" y="6216386"/>
            <a:ext cx="124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PNEC = 0.8 ng.L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i="1" dirty="0">
              <a:solidFill>
                <a:schemeClr val="tx2"/>
              </a:solidFill>
            </a:endParaRPr>
          </a:p>
        </p:txBody>
      </p:sp>
      <p:cxnSp>
        <p:nvCxnSpPr>
          <p:cNvPr id="200" name="Connecteur droit 199"/>
          <p:cNvCxnSpPr/>
          <p:nvPr/>
        </p:nvCxnSpPr>
        <p:spPr>
          <a:xfrm>
            <a:off x="6761848" y="6084885"/>
            <a:ext cx="0" cy="540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>
            <a:off x="8060149" y="6084885"/>
            <a:ext cx="0" cy="540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ZoneTexte 201"/>
          <p:cNvSpPr txBox="1"/>
          <p:nvPr/>
        </p:nvSpPr>
        <p:spPr>
          <a:xfrm>
            <a:off x="9404542" y="4005517"/>
            <a:ext cx="230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/>
                </a:solidFill>
              </a:rPr>
              <a:t>IMPACT ENVIRONNEMENTAL</a:t>
            </a:r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203" name="Image 20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66481" r="66111" b="4074"/>
          <a:stretch/>
        </p:blipFill>
        <p:spPr>
          <a:xfrm>
            <a:off x="9504858" y="4607778"/>
            <a:ext cx="2006600" cy="2019300"/>
          </a:xfrm>
          <a:prstGeom prst="rect">
            <a:avLst/>
          </a:prstGeom>
        </p:spPr>
      </p:pic>
      <p:sp>
        <p:nvSpPr>
          <p:cNvPr id="204" name="ZoneTexte 203"/>
          <p:cNvSpPr txBox="1"/>
          <p:nvPr/>
        </p:nvSpPr>
        <p:spPr>
          <a:xfrm>
            <a:off x="1353632" y="4818284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Fipronil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865904" y="5451172"/>
            <a:ext cx="43433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&lt; 1% de la contamination totale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72% des concentrations dépassent la PNEC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Impacts environnementaux potentiels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Augmentation après le rejet de la STEU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Concentrations importantes dans la STEU (30 ng.L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)</a:t>
            </a:r>
          </a:p>
        </p:txBody>
      </p:sp>
      <p:cxnSp>
        <p:nvCxnSpPr>
          <p:cNvPr id="206" name="Connecteur droit 205"/>
          <p:cNvCxnSpPr/>
          <p:nvPr/>
        </p:nvCxnSpPr>
        <p:spPr>
          <a:xfrm>
            <a:off x="782217" y="5597132"/>
            <a:ext cx="0" cy="86532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>
            <a:off x="752257" y="6617970"/>
            <a:ext cx="149744" cy="13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/>
          <p:cNvSpPr/>
          <p:nvPr/>
        </p:nvSpPr>
        <p:spPr>
          <a:xfrm>
            <a:off x="314358" y="4509596"/>
            <a:ext cx="948150" cy="9481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9" name="Image 20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338433" y="4533671"/>
            <a:ext cx="900000" cy="90000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210" name="Flèche vers le bas 209"/>
          <p:cNvSpPr/>
          <p:nvPr/>
        </p:nvSpPr>
        <p:spPr>
          <a:xfrm rot="16200000">
            <a:off x="6926115" y="3574657"/>
            <a:ext cx="484632" cy="417916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2128649" y="2445959"/>
            <a:ext cx="7920853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arme 80"/>
          <p:cNvSpPr/>
          <p:nvPr/>
        </p:nvSpPr>
        <p:spPr>
          <a:xfrm rot="8100000">
            <a:off x="8844742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3" name="Larme 92"/>
          <p:cNvSpPr/>
          <p:nvPr/>
        </p:nvSpPr>
        <p:spPr>
          <a:xfrm rot="8100000">
            <a:off x="7554318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0" name="Larme 99"/>
          <p:cNvSpPr/>
          <p:nvPr/>
        </p:nvSpPr>
        <p:spPr>
          <a:xfrm rot="8100000">
            <a:off x="5888605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1" name="Larme 100"/>
          <p:cNvSpPr/>
          <p:nvPr/>
        </p:nvSpPr>
        <p:spPr>
          <a:xfrm rot="8100000">
            <a:off x="2190963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8" name="Larme 107"/>
          <p:cNvSpPr/>
          <p:nvPr/>
        </p:nvSpPr>
        <p:spPr>
          <a:xfrm rot="18900000">
            <a:off x="8181415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9" name="Larme 108"/>
          <p:cNvSpPr/>
          <p:nvPr/>
        </p:nvSpPr>
        <p:spPr>
          <a:xfrm rot="8100000">
            <a:off x="3750978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3" name="Ellipse 112"/>
          <p:cNvSpPr/>
          <p:nvPr/>
        </p:nvSpPr>
        <p:spPr>
          <a:xfrm>
            <a:off x="5957910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4" name="Ellipse 113"/>
          <p:cNvSpPr/>
          <p:nvPr/>
        </p:nvSpPr>
        <p:spPr>
          <a:xfrm>
            <a:off x="762362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5" name="Ellipse 114"/>
          <p:cNvSpPr/>
          <p:nvPr/>
        </p:nvSpPr>
        <p:spPr>
          <a:xfrm>
            <a:off x="8925739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6" name="Ellipse 115"/>
          <p:cNvSpPr/>
          <p:nvPr/>
        </p:nvSpPr>
        <p:spPr>
          <a:xfrm>
            <a:off x="382028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7" name="Ellipse 116"/>
          <p:cNvSpPr/>
          <p:nvPr/>
        </p:nvSpPr>
        <p:spPr>
          <a:xfrm>
            <a:off x="2260268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119" name="Graphique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88501"/>
              </p:ext>
            </p:extLst>
          </p:nvPr>
        </p:nvGraphicFramePr>
        <p:xfrm>
          <a:off x="382028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6" name="Larme 75"/>
          <p:cNvSpPr/>
          <p:nvPr/>
        </p:nvSpPr>
        <p:spPr>
          <a:xfrm rot="18900000">
            <a:off x="5623602" y="2782651"/>
            <a:ext cx="1218610" cy="1217689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4" name="Ellipse 103"/>
          <p:cNvSpPr/>
          <p:nvPr/>
        </p:nvSpPr>
        <p:spPr>
          <a:xfrm>
            <a:off x="2671274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A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4231289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B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6361028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8009985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9355000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E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18" name="Larme 117"/>
          <p:cNvSpPr/>
          <p:nvPr/>
        </p:nvSpPr>
        <p:spPr>
          <a:xfrm rot="18900000">
            <a:off x="4082869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4" name="Larme 133"/>
          <p:cNvSpPr/>
          <p:nvPr/>
        </p:nvSpPr>
        <p:spPr>
          <a:xfrm rot="18900000">
            <a:off x="2621972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7" name="Ellipse 136"/>
          <p:cNvSpPr/>
          <p:nvPr/>
        </p:nvSpPr>
        <p:spPr>
          <a:xfrm>
            <a:off x="8250720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9" name="Ellipse 138"/>
          <p:cNvSpPr/>
          <p:nvPr/>
        </p:nvSpPr>
        <p:spPr>
          <a:xfrm>
            <a:off x="5692907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1" name="Ellipse 140"/>
          <p:cNvSpPr/>
          <p:nvPr/>
        </p:nvSpPr>
        <p:spPr>
          <a:xfrm>
            <a:off x="4152174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3" name="Ellipse 142"/>
          <p:cNvSpPr/>
          <p:nvPr/>
        </p:nvSpPr>
        <p:spPr>
          <a:xfrm>
            <a:off x="2691277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0" name="Ellipse 109"/>
          <p:cNvSpPr/>
          <p:nvPr/>
        </p:nvSpPr>
        <p:spPr>
          <a:xfrm>
            <a:off x="5957910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3" name="Ellipse 122"/>
          <p:cNvSpPr/>
          <p:nvPr/>
        </p:nvSpPr>
        <p:spPr>
          <a:xfrm>
            <a:off x="762362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5" name="Ellipse 134"/>
          <p:cNvSpPr/>
          <p:nvPr/>
        </p:nvSpPr>
        <p:spPr>
          <a:xfrm>
            <a:off x="8914047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9" name="Ellipse 148"/>
          <p:cNvSpPr/>
          <p:nvPr/>
        </p:nvSpPr>
        <p:spPr>
          <a:xfrm>
            <a:off x="382028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0" name="Ellipse 149"/>
          <p:cNvSpPr/>
          <p:nvPr/>
        </p:nvSpPr>
        <p:spPr>
          <a:xfrm>
            <a:off x="2260268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7" name="Ellipse 156"/>
          <p:cNvSpPr/>
          <p:nvPr/>
        </p:nvSpPr>
        <p:spPr>
          <a:xfrm>
            <a:off x="5956410" y="963605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8" name="Ellipse 167"/>
          <p:cNvSpPr/>
          <p:nvPr/>
        </p:nvSpPr>
        <p:spPr>
          <a:xfrm>
            <a:off x="7622123" y="963605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1" name="Ellipse 170"/>
          <p:cNvSpPr/>
          <p:nvPr/>
        </p:nvSpPr>
        <p:spPr>
          <a:xfrm>
            <a:off x="8911539" y="976305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2" name="Ellipse 171"/>
          <p:cNvSpPr/>
          <p:nvPr/>
        </p:nvSpPr>
        <p:spPr>
          <a:xfrm>
            <a:off x="3818783" y="963605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3" name="Ellipse 172"/>
          <p:cNvSpPr/>
          <p:nvPr/>
        </p:nvSpPr>
        <p:spPr>
          <a:xfrm>
            <a:off x="2258768" y="963605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174" name="Graphique 1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519788"/>
              </p:ext>
            </p:extLst>
          </p:nvPr>
        </p:nvGraphicFramePr>
        <p:xfrm>
          <a:off x="2398099" y="952836"/>
          <a:ext cx="858487" cy="111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5" name="Graphique 1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499401"/>
              </p:ext>
            </p:extLst>
          </p:nvPr>
        </p:nvGraphicFramePr>
        <p:xfrm>
          <a:off x="3950559" y="952836"/>
          <a:ext cx="858487" cy="111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6" name="Graphique 1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112792"/>
              </p:ext>
            </p:extLst>
          </p:nvPr>
        </p:nvGraphicFramePr>
        <p:xfrm>
          <a:off x="6087575" y="952836"/>
          <a:ext cx="858487" cy="111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7" name="Graphique 1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606726"/>
              </p:ext>
            </p:extLst>
          </p:nvPr>
        </p:nvGraphicFramePr>
        <p:xfrm>
          <a:off x="7756502" y="952836"/>
          <a:ext cx="858487" cy="111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8" name="Graphique 1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381792"/>
              </p:ext>
            </p:extLst>
          </p:nvPr>
        </p:nvGraphicFramePr>
        <p:xfrm>
          <a:off x="9037914" y="952836"/>
          <a:ext cx="858487" cy="111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179" name="Connecteur droit 178"/>
          <p:cNvCxnSpPr/>
          <p:nvPr/>
        </p:nvCxnSpPr>
        <p:spPr>
          <a:xfrm flipH="1">
            <a:off x="2694374" y="1839864"/>
            <a:ext cx="489210" cy="0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ZoneTexte 179"/>
          <p:cNvSpPr txBox="1"/>
          <p:nvPr/>
        </p:nvSpPr>
        <p:spPr>
          <a:xfrm>
            <a:off x="2910847" y="1678876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chemeClr val="tx2"/>
                </a:solidFill>
              </a:rPr>
              <a:t>PNEC</a:t>
            </a:r>
            <a:endParaRPr lang="fr-FR" sz="900" b="1" dirty="0">
              <a:solidFill>
                <a:schemeClr val="tx2"/>
              </a:solidFill>
            </a:endParaRPr>
          </a:p>
        </p:txBody>
      </p:sp>
      <p:sp>
        <p:nvSpPr>
          <p:cNvPr id="181" name="ZoneTexte 180"/>
          <p:cNvSpPr txBox="1"/>
          <p:nvPr/>
        </p:nvSpPr>
        <p:spPr>
          <a:xfrm>
            <a:off x="3073807" y="130501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6778101" y="130501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8441241" y="130501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9736835" y="130501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185" name="Connecteur droit 184"/>
          <p:cNvCxnSpPr/>
          <p:nvPr/>
        </p:nvCxnSpPr>
        <p:spPr>
          <a:xfrm flipH="1">
            <a:off x="6388205" y="1839864"/>
            <a:ext cx="489210" cy="0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/>
          <p:cNvSpPr txBox="1"/>
          <p:nvPr/>
        </p:nvSpPr>
        <p:spPr>
          <a:xfrm>
            <a:off x="6613304" y="1678876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chemeClr val="tx2"/>
                </a:solidFill>
              </a:rPr>
              <a:t>PNEC</a:t>
            </a:r>
            <a:endParaRPr lang="fr-FR" sz="900" b="1" dirty="0">
              <a:solidFill>
                <a:schemeClr val="tx2"/>
              </a:solidFill>
            </a:endParaRPr>
          </a:p>
        </p:txBody>
      </p:sp>
      <p:cxnSp>
        <p:nvCxnSpPr>
          <p:cNvPr id="187" name="Connecteur droit 186"/>
          <p:cNvCxnSpPr/>
          <p:nvPr/>
        </p:nvCxnSpPr>
        <p:spPr>
          <a:xfrm flipH="1">
            <a:off x="8060810" y="1839864"/>
            <a:ext cx="489210" cy="0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ZoneTexte 187"/>
          <p:cNvSpPr txBox="1"/>
          <p:nvPr/>
        </p:nvSpPr>
        <p:spPr>
          <a:xfrm>
            <a:off x="8268657" y="1678876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chemeClr val="tx2"/>
                </a:solidFill>
              </a:rPr>
              <a:t>PNEC</a:t>
            </a:r>
            <a:endParaRPr lang="fr-FR" sz="900" b="1" dirty="0">
              <a:solidFill>
                <a:schemeClr val="tx2"/>
              </a:solidFill>
            </a:endParaRPr>
          </a:p>
        </p:txBody>
      </p:sp>
      <p:cxnSp>
        <p:nvCxnSpPr>
          <p:cNvPr id="189" name="Connecteur droit 188"/>
          <p:cNvCxnSpPr/>
          <p:nvPr/>
        </p:nvCxnSpPr>
        <p:spPr>
          <a:xfrm flipH="1">
            <a:off x="9337099" y="1839864"/>
            <a:ext cx="489210" cy="0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ZoneTexte 189"/>
          <p:cNvSpPr txBox="1"/>
          <p:nvPr/>
        </p:nvSpPr>
        <p:spPr>
          <a:xfrm>
            <a:off x="9553572" y="1678876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chemeClr val="tx2"/>
                </a:solidFill>
              </a:rPr>
              <a:t>PNEC</a:t>
            </a:r>
            <a:endParaRPr lang="fr-FR" sz="900" b="1" dirty="0">
              <a:solidFill>
                <a:schemeClr val="tx2"/>
              </a:solidFill>
            </a:endParaRPr>
          </a:p>
        </p:txBody>
      </p:sp>
      <p:cxnSp>
        <p:nvCxnSpPr>
          <p:cNvPr id="191" name="Connecteur droit 190"/>
          <p:cNvCxnSpPr/>
          <p:nvPr/>
        </p:nvCxnSpPr>
        <p:spPr>
          <a:xfrm flipH="1">
            <a:off x="4235363" y="1839864"/>
            <a:ext cx="489210" cy="0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ZoneTexte 191"/>
          <p:cNvSpPr txBox="1"/>
          <p:nvPr/>
        </p:nvSpPr>
        <p:spPr>
          <a:xfrm>
            <a:off x="4470408" y="1678876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chemeClr val="tx2"/>
                </a:solidFill>
              </a:rPr>
              <a:t>PNEC</a:t>
            </a:r>
            <a:endParaRPr lang="fr-FR" sz="900" b="1" dirty="0">
              <a:solidFill>
                <a:schemeClr val="tx2"/>
              </a:solidFill>
            </a:endParaRPr>
          </a:p>
        </p:txBody>
      </p:sp>
      <p:sp>
        <p:nvSpPr>
          <p:cNvPr id="193" name="ZoneTexte 192"/>
          <p:cNvSpPr txBox="1"/>
          <p:nvPr/>
        </p:nvSpPr>
        <p:spPr>
          <a:xfrm>
            <a:off x="4554983" y="130501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 rot="16200000">
            <a:off x="2107101" y="136657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95" name="ZoneTexte 194"/>
          <p:cNvSpPr txBox="1"/>
          <p:nvPr/>
        </p:nvSpPr>
        <p:spPr>
          <a:xfrm rot="16200000">
            <a:off x="3692892" y="136657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96" name="ZoneTexte 195"/>
          <p:cNvSpPr txBox="1"/>
          <p:nvPr/>
        </p:nvSpPr>
        <p:spPr>
          <a:xfrm rot="16200000">
            <a:off x="5845397" y="136657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97" name="ZoneTexte 196"/>
          <p:cNvSpPr txBox="1"/>
          <p:nvPr/>
        </p:nvSpPr>
        <p:spPr>
          <a:xfrm rot="16200000">
            <a:off x="7505058" y="136657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98" name="ZoneTexte 197"/>
          <p:cNvSpPr txBox="1"/>
          <p:nvPr/>
        </p:nvSpPr>
        <p:spPr>
          <a:xfrm rot="16200000">
            <a:off x="8805858" y="136657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graphicFrame>
        <p:nvGraphicFramePr>
          <p:cNvPr id="212" name="Graphique 2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535492"/>
              </p:ext>
            </p:extLst>
          </p:nvPr>
        </p:nvGraphicFramePr>
        <p:xfrm>
          <a:off x="2808850" y="2871629"/>
          <a:ext cx="8604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13" name="Graphique 2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920039"/>
              </p:ext>
            </p:extLst>
          </p:nvPr>
        </p:nvGraphicFramePr>
        <p:xfrm>
          <a:off x="4301993" y="2871629"/>
          <a:ext cx="8604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14" name="Graphique 2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817903"/>
              </p:ext>
            </p:extLst>
          </p:nvPr>
        </p:nvGraphicFramePr>
        <p:xfrm>
          <a:off x="8381382" y="2871629"/>
          <a:ext cx="8604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16" name="Graphique 2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92318"/>
              </p:ext>
            </p:extLst>
          </p:nvPr>
        </p:nvGraphicFramePr>
        <p:xfrm>
          <a:off x="5854285" y="2871629"/>
          <a:ext cx="8604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99" name="ZoneTexte 98"/>
          <p:cNvSpPr txBox="1"/>
          <p:nvPr/>
        </p:nvSpPr>
        <p:spPr>
          <a:xfrm rot="16200000">
            <a:off x="2562966" y="3251677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02" name="ZoneTexte 101"/>
          <p:cNvSpPr txBox="1"/>
          <p:nvPr/>
        </p:nvSpPr>
        <p:spPr>
          <a:xfrm rot="16200000">
            <a:off x="4020869" y="3251678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03" name="ZoneTexte 102"/>
          <p:cNvSpPr txBox="1"/>
          <p:nvPr/>
        </p:nvSpPr>
        <p:spPr>
          <a:xfrm rot="16200000">
            <a:off x="5599942" y="3251678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12" name="ZoneTexte 111"/>
          <p:cNvSpPr txBox="1"/>
          <p:nvPr/>
        </p:nvSpPr>
        <p:spPr>
          <a:xfrm rot="16200000">
            <a:off x="8124906" y="3251678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ng.L</a:t>
            </a:r>
            <a:r>
              <a:rPr lang="fr-FR" sz="1000" b="1" baseline="30000" dirty="0" smtClean="0"/>
              <a:t>-1</a:t>
            </a:r>
            <a:endParaRPr lang="fr-FR" sz="1000" b="1" dirty="0"/>
          </a:p>
        </p:txBody>
      </p:sp>
      <p:sp>
        <p:nvSpPr>
          <p:cNvPr id="121" name="ZoneTexte 120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Contamination en pesticides</a:t>
            </a:r>
          </a:p>
        </p:txBody>
      </p:sp>
      <p:sp>
        <p:nvSpPr>
          <p:cNvPr id="125" name="Pentagone 124"/>
          <p:cNvSpPr/>
          <p:nvPr/>
        </p:nvSpPr>
        <p:spPr>
          <a:xfrm>
            <a:off x="96315" y="1449417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Pentagone 125"/>
          <p:cNvSpPr/>
          <p:nvPr/>
        </p:nvSpPr>
        <p:spPr>
          <a:xfrm>
            <a:off x="96316" y="3149179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403921" y="1507067"/>
            <a:ext cx="9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RIVIÈRE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243462" y="3080198"/>
            <a:ext cx="122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EFFLUENTS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URBAINS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8149661" y="3973803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3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5758749" y="3973803"/>
            <a:ext cx="94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STEU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3969112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2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508215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1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12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Contamination en pesticides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817452" y="1430696"/>
            <a:ext cx="8855075" cy="4126438"/>
            <a:chOff x="1767137" y="1111684"/>
            <a:chExt cx="8855075" cy="412643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137" y="1111684"/>
              <a:ext cx="8855075" cy="4126438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4575658" y="2630495"/>
              <a:ext cx="1283817" cy="691286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2731001" y="1583960"/>
              <a:ext cx="1283817" cy="6912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 rot="2835250">
              <a:off x="2358503" y="3579069"/>
              <a:ext cx="1014917" cy="44571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 rot="20450647">
              <a:off x="2588290" y="2322592"/>
              <a:ext cx="909256" cy="155787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670781" y="2368885"/>
              <a:ext cx="10935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solidFill>
                    <a:schemeClr val="accent6"/>
                  </a:solidFill>
                </a:rPr>
                <a:t>Phytosanitaires</a:t>
              </a:r>
              <a:endParaRPr lang="fr-FR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014818" y="1572921"/>
              <a:ext cx="8835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solidFill>
                    <a:srgbClr val="FF0000"/>
                  </a:solidFill>
                </a:rPr>
                <a:t>Insecticides</a:t>
              </a:r>
            </a:p>
            <a:p>
              <a:r>
                <a:rPr lang="fr-FR" sz="1100" b="1" dirty="0" smtClean="0">
                  <a:solidFill>
                    <a:srgbClr val="FF0000"/>
                  </a:solidFill>
                </a:rPr>
                <a:t>vétérinaires</a:t>
              </a:r>
              <a:endParaRPr lang="fr-FR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348252" y="2144441"/>
              <a:ext cx="670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solidFill>
                    <a:srgbClr val="FFC000"/>
                  </a:solidFill>
                </a:rPr>
                <a:t>Biocides</a:t>
              </a:r>
              <a:endParaRPr lang="fr-FR" sz="11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786808" y="786809"/>
            <a:ext cx="1063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Analyse en Composante Principale </a:t>
            </a:r>
            <a:r>
              <a:rPr lang="fr-FR" dirty="0" smtClean="0"/>
              <a:t>à partir des concentrations centrées réduites des molécules les plus fréquemment quantifiées dans chacun des grand type d’échantillons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995142" y="5856752"/>
            <a:ext cx="649972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Différents profils de contamination selon l’origine des échantillons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93467" y="2138154"/>
            <a:ext cx="12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Eaux Usées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262563" y="3137463"/>
            <a:ext cx="8457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Rivière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391897" y="4637005"/>
            <a:ext cx="1534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Eaux pluviales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10</a:t>
            </a:r>
            <a:endParaRPr lang="fr-FR" b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4096283" y="2595070"/>
            <a:ext cx="7646584" cy="3516724"/>
            <a:chOff x="2901120" y="2306212"/>
            <a:chExt cx="6638396" cy="3053050"/>
          </a:xfrm>
        </p:grpSpPr>
        <p:sp>
          <p:nvSpPr>
            <p:cNvPr id="62" name="ZoneTexte 61"/>
            <p:cNvSpPr txBox="1"/>
            <p:nvPr/>
          </p:nvSpPr>
          <p:spPr>
            <a:xfrm>
              <a:off x="7370334" y="2331151"/>
              <a:ext cx="814648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D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8359219" y="2331151"/>
              <a:ext cx="814648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E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7672355" y="4851589"/>
              <a:ext cx="1227002" cy="50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EXUTOIRES PLUVIAUX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5017764" y="4851589"/>
              <a:ext cx="948316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STEU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943965" y="2306212"/>
              <a:ext cx="814648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A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grpSp>
          <p:nvGrpSpPr>
            <p:cNvPr id="71" name="Groupe 70"/>
            <p:cNvGrpSpPr/>
            <p:nvPr/>
          </p:nvGrpSpPr>
          <p:grpSpPr>
            <a:xfrm>
              <a:off x="2901120" y="2591685"/>
              <a:ext cx="6638396" cy="2291700"/>
              <a:chOff x="4388904" y="3670671"/>
              <a:chExt cx="7755989" cy="2677514"/>
            </a:xfrm>
          </p:grpSpPr>
          <p:cxnSp>
            <p:nvCxnSpPr>
              <p:cNvPr id="72" name="Connecteur droit avec flèche 71"/>
              <p:cNvCxnSpPr/>
              <p:nvPr/>
            </p:nvCxnSpPr>
            <p:spPr>
              <a:xfrm>
                <a:off x="4603719" y="5005416"/>
                <a:ext cx="7541174" cy="0"/>
              </a:xfrm>
              <a:prstGeom prst="straightConnector1">
                <a:avLst/>
              </a:prstGeom>
              <a:ln w="5715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Larme 72"/>
              <p:cNvSpPr/>
              <p:nvPr/>
            </p:nvSpPr>
            <p:spPr>
              <a:xfrm rot="8100000">
                <a:off x="10699778" y="3670671"/>
                <a:ext cx="1051914" cy="1051914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74" name="Larme 73"/>
              <p:cNvSpPr/>
              <p:nvPr/>
            </p:nvSpPr>
            <p:spPr>
              <a:xfrm rot="8100000">
                <a:off x="9585873" y="3670671"/>
                <a:ext cx="1051914" cy="1051914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75" name="Larme 74"/>
              <p:cNvSpPr/>
              <p:nvPr/>
            </p:nvSpPr>
            <p:spPr>
              <a:xfrm rot="8100000">
                <a:off x="7416252" y="3670671"/>
                <a:ext cx="1051914" cy="1051914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76" name="Larme 75"/>
              <p:cNvSpPr/>
              <p:nvPr/>
            </p:nvSpPr>
            <p:spPr>
              <a:xfrm rot="8100000">
                <a:off x="4388904" y="3670671"/>
                <a:ext cx="1051914" cy="1051914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77" name="Picture 4" descr="D:\Vincent\Stage 2013\Expérimentation\Micropolluants\Documents\Photos\2016-10-12 Jalle pluie 3\IMG_0642.JPG"/>
              <p:cNvPicPr>
                <a:picLocks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757735" y="3734962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5" descr="D:\Vincent\Stage 2013\Expérimentation\Micropolluants\Documents\Photos\2014-04-16 mission milieu nat &amp; SW1001\AV-Rocade_02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649048" y="3726247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6" descr="D:\Vincent\Stage 2013\Expérimentation\Micropolluants\Documents\Photos\2014-04-16 mission milieu nat &amp; SW1001\Cantinole_05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474209" y="3726247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7" descr="D:\Vincent\Stage 2013\Expérimentation\Micropolluants\Documents\Photos\2014-04-16 mission milieu nat &amp; SW1001\THIL_0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46861" y="3728628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Larme 80"/>
              <p:cNvSpPr/>
              <p:nvPr/>
            </p:nvSpPr>
            <p:spPr>
              <a:xfrm rot="18900000">
                <a:off x="6884456" y="5296271"/>
                <a:ext cx="1051914" cy="1051914"/>
              </a:xfrm>
              <a:prstGeom prst="teardrop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82" name="Larme 81"/>
              <p:cNvSpPr/>
              <p:nvPr/>
            </p:nvSpPr>
            <p:spPr>
              <a:xfrm rot="18900000">
                <a:off x="10127188" y="5296271"/>
                <a:ext cx="1051914" cy="1051914"/>
              </a:xfrm>
              <a:prstGeom prst="teardrop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83" name="Picture 1" descr="D:\Vincent\Stage 2013\Expérimentation\Micropolluants\Documents\Photos\2016-02-07_Campagne Jalle nocturne\P2080145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5"/>
              <a:stretch/>
            </p:blipFill>
            <p:spPr bwMode="auto">
              <a:xfrm>
                <a:off x="10185145" y="5354228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D:\Vincent\Stage 2013\Expérimentation\Micropolluants\Documents\Photos\2016-10-12 Jalle pluie 3\IMG_0671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942413" y="5355504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Larme 84"/>
              <p:cNvSpPr/>
              <p:nvPr/>
            </p:nvSpPr>
            <p:spPr>
              <a:xfrm rot="8100000">
                <a:off x="5672640" y="3670671"/>
                <a:ext cx="1051914" cy="1051914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pic>
            <p:nvPicPr>
              <p:cNvPr id="86" name="Picture 2" descr="D:\Vincent\Stage 2013\Expérimentation\Micropolluants\Documents\Photos\2017-01-31 mission INMA\IMG_1548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30597" y="3726247"/>
                <a:ext cx="936000" cy="936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ZoneTexte 86"/>
            <p:cNvSpPr txBox="1"/>
            <p:nvPr/>
          </p:nvSpPr>
          <p:spPr>
            <a:xfrm>
              <a:off x="4069353" y="2306212"/>
              <a:ext cx="814648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B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550443" y="2322838"/>
              <a:ext cx="814648" cy="29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2"/>
                  </a:solidFill>
                </a:rPr>
                <a:t>C</a:t>
              </a:r>
              <a:endParaRPr lang="fr-FR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89" name="ZoneTexte 88"/>
          <p:cNvSpPr txBox="1"/>
          <p:nvPr/>
        </p:nvSpPr>
        <p:spPr>
          <a:xfrm>
            <a:off x="641977" y="960638"/>
            <a:ext cx="223465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Comparaison des flux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5776135" y="261520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B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7493953" y="261520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9596830" y="261520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10707681" y="261520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E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450707" y="2058927"/>
            <a:ext cx="261719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Identification des sources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1" name="Flèche vers le bas 90"/>
          <p:cNvSpPr/>
          <p:nvPr/>
        </p:nvSpPr>
        <p:spPr>
          <a:xfrm>
            <a:off x="1516986" y="1485242"/>
            <a:ext cx="484632" cy="48920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394248" y="2595070"/>
            <a:ext cx="3399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Rivière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STEU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Exutoires pluviaux (x3 car très variables)</a:t>
            </a:r>
            <a:endParaRPr lang="fr-FR" sz="1400" dirty="0"/>
          </a:p>
        </p:txBody>
      </p:sp>
      <p:cxnSp>
        <p:nvCxnSpPr>
          <p:cNvPr id="93" name="Connecteur droit 92"/>
          <p:cNvCxnSpPr/>
          <p:nvPr/>
        </p:nvCxnSpPr>
        <p:spPr>
          <a:xfrm>
            <a:off x="319043" y="2598144"/>
            <a:ext cx="0" cy="73251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5348143" y="2497668"/>
            <a:ext cx="6075159" cy="1689294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1767137" y="99167"/>
            <a:ext cx="434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Identification des sources en pesticides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087" y="4878330"/>
            <a:ext cx="3240360" cy="180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536661" y="5082310"/>
            <a:ext cx="2873991" cy="1392241"/>
            <a:chOff x="3151689" y="2703415"/>
            <a:chExt cx="2873991" cy="1392241"/>
          </a:xfrm>
          <a:solidFill>
            <a:schemeClr val="tx2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3151689" y="2703415"/>
                  <a:ext cx="250921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Φ</m:t>
                      </m:r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 </m:t>
                      </m:r>
                      <m:sSub>
                        <m:sSubPr>
                          <m:ctrlP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𝑤</m:t>
                          </m:r>
                        </m:sub>
                      </m:sSub>
                    </m:oMath>
                  </a14:m>
                  <a:r>
                    <a:rPr lang="fr-FR" sz="2800" dirty="0" smtClean="0">
                      <a:solidFill>
                        <a:schemeClr val="bg1"/>
                      </a:solidFill>
                    </a:rPr>
                    <a:t> </a:t>
                  </a:r>
                  <a:endParaRPr lang="fr-FR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689" y="2703415"/>
                  <a:ext cx="2509213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3246971" y="3356992"/>
                  <a:ext cx="2778709" cy="73866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400" dirty="0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Φ</a:t>
                  </a:r>
                  <a:r>
                    <a:rPr lang="fr-FR" sz="1400" dirty="0" smtClean="0">
                      <a:solidFill>
                        <a:schemeClr val="bg1"/>
                      </a:solidFill>
                    </a:rPr>
                    <a:t>: 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flux (g.an</a:t>
                  </a:r>
                  <a:r>
                    <a:rPr lang="fr-FR" sz="1400" i="1" baseline="30000" dirty="0" smtClean="0">
                      <a:solidFill>
                        <a:schemeClr val="bg1"/>
                      </a:solidFill>
                    </a:rPr>
                    <a:t>-1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400" i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i</m:t>
                          </m:r>
                        </m:e>
                      </m:d>
                    </m:oMath>
                  </a14:m>
                  <a:r>
                    <a:rPr lang="fr-FR" sz="1400" baseline="-25000" dirty="0" smtClean="0">
                      <a:solidFill>
                        <a:schemeClr val="bg1"/>
                      </a:solidFill>
                    </a:rPr>
                    <a:t>w</a:t>
                  </a:r>
                  <a:r>
                    <a:rPr lang="fr-FR" sz="1400" dirty="0" smtClean="0">
                      <a:solidFill>
                        <a:schemeClr val="bg1"/>
                      </a:solidFill>
                    </a:rPr>
                    <a:t>: 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concentration dans l’eau (g.L</a:t>
                  </a:r>
                  <a:r>
                    <a:rPr lang="fr-FR" sz="1400" i="1" baseline="30000" dirty="0" smtClean="0">
                      <a:solidFill>
                        <a:schemeClr val="bg1"/>
                      </a:solidFill>
                    </a:rPr>
                    <a:t>-1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)</a:t>
                  </a:r>
                </a:p>
                <a:p>
                  <a:r>
                    <a:rPr lang="fr-FR" sz="1400" dirty="0" err="1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F</a:t>
                  </a:r>
                  <a:r>
                    <a:rPr lang="fr-FR" sz="1400" baseline="-25000" dirty="0" err="1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w</a:t>
                  </a:r>
                  <a:r>
                    <a:rPr lang="fr-FR" sz="1400" dirty="0" smtClean="0">
                      <a:solidFill>
                        <a:schemeClr val="bg1"/>
                      </a:solidFill>
                    </a:rPr>
                    <a:t>: 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débit (L.an</a:t>
                  </a:r>
                  <a:r>
                    <a:rPr lang="fr-FR" sz="1400" i="1" baseline="30000" dirty="0" smtClean="0">
                      <a:solidFill>
                        <a:schemeClr val="bg1"/>
                      </a:solidFill>
                    </a:rPr>
                    <a:t>-1</a:t>
                  </a:r>
                  <a:r>
                    <a:rPr lang="fr-FR" sz="1400" i="1" dirty="0" smtClean="0">
                      <a:solidFill>
                        <a:schemeClr val="bg1"/>
                      </a:solidFill>
                    </a:rPr>
                    <a:t>)</a:t>
                  </a:r>
                  <a:endParaRPr lang="fr-FR" sz="1400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6971" y="3356992"/>
                  <a:ext cx="2778709" cy="73866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659" t="-2479" b="-826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Ellipse 46"/>
          <p:cNvSpPr/>
          <p:nvPr/>
        </p:nvSpPr>
        <p:spPr>
          <a:xfrm>
            <a:off x="4493190" y="261520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A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11</a:t>
            </a:r>
            <a:endParaRPr lang="fr-FR" b="1" dirty="0"/>
          </a:p>
        </p:txBody>
      </p:sp>
      <p:graphicFrame>
        <p:nvGraphicFramePr>
          <p:cNvPr id="67" name="Graphique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216854"/>
              </p:ext>
            </p:extLst>
          </p:nvPr>
        </p:nvGraphicFramePr>
        <p:xfrm>
          <a:off x="338457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1" name="Graphique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701886"/>
              </p:ext>
            </p:extLst>
          </p:nvPr>
        </p:nvGraphicFramePr>
        <p:xfrm>
          <a:off x="4312280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2" name="Graphique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268351"/>
              </p:ext>
            </p:extLst>
          </p:nvPr>
        </p:nvGraphicFramePr>
        <p:xfrm>
          <a:off x="8260704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7" name="Groupe 26"/>
          <p:cNvGrpSpPr/>
          <p:nvPr/>
        </p:nvGrpSpPr>
        <p:grpSpPr>
          <a:xfrm>
            <a:off x="1398462" y="611367"/>
            <a:ext cx="720000" cy="720000"/>
            <a:chOff x="6077216" y="4604555"/>
            <a:chExt cx="920236" cy="920236"/>
          </a:xfrm>
        </p:grpSpPr>
        <p:sp>
          <p:nvSpPr>
            <p:cNvPr id="31" name="Ellipse 30"/>
            <p:cNvSpPr/>
            <p:nvPr/>
          </p:nvSpPr>
          <p:spPr>
            <a:xfrm>
              <a:off x="6077216" y="4604555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65" t="-26531" r="-8765" b="-26531"/>
            <a:stretch/>
          </p:blipFill>
          <p:spPr>
            <a:xfrm>
              <a:off x="6083647" y="4611368"/>
              <a:ext cx="900002" cy="900000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</p:pic>
      </p:grpSp>
      <p:grpSp>
        <p:nvGrpSpPr>
          <p:cNvPr id="33" name="Groupe 32"/>
          <p:cNvGrpSpPr/>
          <p:nvPr/>
        </p:nvGrpSpPr>
        <p:grpSpPr>
          <a:xfrm>
            <a:off x="4970587" y="611367"/>
            <a:ext cx="720000" cy="720000"/>
            <a:chOff x="8623835" y="692369"/>
            <a:chExt cx="920236" cy="920236"/>
          </a:xfrm>
        </p:grpSpPr>
        <p:sp>
          <p:nvSpPr>
            <p:cNvPr id="34" name="Ellipse 33"/>
            <p:cNvSpPr/>
            <p:nvPr/>
          </p:nvSpPr>
          <p:spPr>
            <a:xfrm>
              <a:off x="8623835" y="692369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4" t="-21099" r="-9557" b="-4901"/>
            <a:stretch/>
          </p:blipFill>
          <p:spPr>
            <a:xfrm>
              <a:off x="8644071" y="712605"/>
              <a:ext cx="900000" cy="900000"/>
            </a:xfrm>
            <a:prstGeom prst="ellipse">
              <a:avLst/>
            </a:prstGeom>
            <a:ln w="57150">
              <a:solidFill>
                <a:srgbClr val="FFC000"/>
              </a:solidFill>
            </a:ln>
          </p:spPr>
        </p:pic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8936660" y="611367"/>
            <a:ext cx="720000" cy="72000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50" name="ZoneTexte 49"/>
          <p:cNvSpPr txBox="1"/>
          <p:nvPr/>
        </p:nvSpPr>
        <p:spPr>
          <a:xfrm>
            <a:off x="1767137" y="99167"/>
            <a:ext cx="434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Identification des sources en pesticides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77811" y="786701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30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Phytosanitaires</a:t>
            </a:r>
            <a:endParaRPr lang="fr-FR" dirty="0"/>
          </a:p>
        </p:txBody>
      </p:sp>
      <p:sp>
        <p:nvSpPr>
          <p:cNvPr id="98" name="ZoneTexte 97"/>
          <p:cNvSpPr txBox="1"/>
          <p:nvPr/>
        </p:nvSpPr>
        <p:spPr>
          <a:xfrm>
            <a:off x="5761509" y="78670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Biocides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9737267" y="648202"/>
            <a:ext cx="230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Antiparasitaires</a:t>
            </a:r>
          </a:p>
          <a:p>
            <a:r>
              <a:rPr lang="fr-FR" b="1" spc="300" dirty="0" smtClean="0">
                <a:solidFill>
                  <a:schemeClr val="tx2"/>
                </a:solidFill>
              </a:rPr>
              <a:t>vétérinaires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77342" y="3883257"/>
            <a:ext cx="38073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Majoritairement originaire de l’amont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758551" y="4381732"/>
            <a:ext cx="124489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Agriculture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7827" y="4880207"/>
            <a:ext cx="402636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Apport diffus depuis les sols contaminés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Parenthèse ouvrante 2"/>
          <p:cNvSpPr/>
          <p:nvPr/>
        </p:nvSpPr>
        <p:spPr>
          <a:xfrm rot="16200000">
            <a:off x="2344421" y="1824781"/>
            <a:ext cx="73152" cy="3060000"/>
          </a:xfrm>
          <a:prstGeom prst="leftBracket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3" idx="1"/>
            <a:endCxn id="37" idx="0"/>
          </p:cNvCxnSpPr>
          <p:nvPr/>
        </p:nvCxnSpPr>
        <p:spPr>
          <a:xfrm>
            <a:off x="2380997" y="3391357"/>
            <a:ext cx="7" cy="4919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 rot="16200000">
            <a:off x="-213234" y="1406118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Flux (g.an</a:t>
            </a:r>
            <a:r>
              <a:rPr lang="fr-FR" sz="1050" b="1" baseline="30000" dirty="0" smtClean="0"/>
              <a:t>-1</a:t>
            </a:r>
            <a:r>
              <a:rPr lang="fr-FR" sz="1050" b="1" dirty="0" smtClean="0"/>
              <a:t>)</a:t>
            </a:r>
            <a:endParaRPr lang="fr-FR" sz="105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11</a:t>
            </a:r>
            <a:endParaRPr lang="fr-FR" b="1" dirty="0"/>
          </a:p>
        </p:txBody>
      </p:sp>
      <p:graphicFrame>
        <p:nvGraphicFramePr>
          <p:cNvPr id="67" name="Graphique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216854"/>
              </p:ext>
            </p:extLst>
          </p:nvPr>
        </p:nvGraphicFramePr>
        <p:xfrm>
          <a:off x="338457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1" name="Graphique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701886"/>
              </p:ext>
            </p:extLst>
          </p:nvPr>
        </p:nvGraphicFramePr>
        <p:xfrm>
          <a:off x="4312280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2" name="Graphique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268351"/>
              </p:ext>
            </p:extLst>
          </p:nvPr>
        </p:nvGraphicFramePr>
        <p:xfrm>
          <a:off x="8260704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7" name="Groupe 26"/>
          <p:cNvGrpSpPr/>
          <p:nvPr/>
        </p:nvGrpSpPr>
        <p:grpSpPr>
          <a:xfrm>
            <a:off x="1398462" y="611367"/>
            <a:ext cx="720000" cy="720000"/>
            <a:chOff x="6077216" y="4604555"/>
            <a:chExt cx="920236" cy="920236"/>
          </a:xfrm>
        </p:grpSpPr>
        <p:sp>
          <p:nvSpPr>
            <p:cNvPr id="31" name="Ellipse 30"/>
            <p:cNvSpPr/>
            <p:nvPr/>
          </p:nvSpPr>
          <p:spPr>
            <a:xfrm>
              <a:off x="6077216" y="4604555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65" t="-26531" r="-8765" b="-26531"/>
            <a:stretch/>
          </p:blipFill>
          <p:spPr>
            <a:xfrm>
              <a:off x="6083647" y="4611368"/>
              <a:ext cx="900002" cy="900000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</p:pic>
      </p:grpSp>
      <p:grpSp>
        <p:nvGrpSpPr>
          <p:cNvPr id="33" name="Groupe 32"/>
          <p:cNvGrpSpPr/>
          <p:nvPr/>
        </p:nvGrpSpPr>
        <p:grpSpPr>
          <a:xfrm>
            <a:off x="4970587" y="611367"/>
            <a:ext cx="720000" cy="720000"/>
            <a:chOff x="8623835" y="692369"/>
            <a:chExt cx="920236" cy="920236"/>
          </a:xfrm>
        </p:grpSpPr>
        <p:sp>
          <p:nvSpPr>
            <p:cNvPr id="34" name="Ellipse 33"/>
            <p:cNvSpPr/>
            <p:nvPr/>
          </p:nvSpPr>
          <p:spPr>
            <a:xfrm>
              <a:off x="8623835" y="692369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4" t="-21099" r="-9557" b="-4901"/>
            <a:stretch/>
          </p:blipFill>
          <p:spPr>
            <a:xfrm>
              <a:off x="8644071" y="712605"/>
              <a:ext cx="900000" cy="900000"/>
            </a:xfrm>
            <a:prstGeom prst="ellipse">
              <a:avLst/>
            </a:prstGeom>
            <a:ln w="57150">
              <a:solidFill>
                <a:srgbClr val="FFC000"/>
              </a:solidFill>
            </a:ln>
          </p:spPr>
        </p:pic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8936660" y="611367"/>
            <a:ext cx="720000" cy="72000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50" name="ZoneTexte 49"/>
          <p:cNvSpPr txBox="1"/>
          <p:nvPr/>
        </p:nvSpPr>
        <p:spPr>
          <a:xfrm>
            <a:off x="1767137" y="99167"/>
            <a:ext cx="434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Identification des sources en pesticides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77811" y="786701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30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Phytosanitaires</a:t>
            </a:r>
            <a:endParaRPr lang="fr-FR" dirty="0"/>
          </a:p>
        </p:txBody>
      </p:sp>
      <p:sp>
        <p:nvSpPr>
          <p:cNvPr id="98" name="ZoneTexte 97"/>
          <p:cNvSpPr txBox="1"/>
          <p:nvPr/>
        </p:nvSpPr>
        <p:spPr>
          <a:xfrm>
            <a:off x="5761509" y="78670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Biocides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9737267" y="648202"/>
            <a:ext cx="230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Antiparasitaires</a:t>
            </a:r>
          </a:p>
          <a:p>
            <a:r>
              <a:rPr lang="fr-FR" b="1" spc="300" dirty="0" smtClean="0">
                <a:solidFill>
                  <a:schemeClr val="tx2"/>
                </a:solidFill>
              </a:rPr>
              <a:t>vétérinaires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77342" y="3883257"/>
            <a:ext cx="380732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Majoritairement originaire de l’amont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758551" y="4381732"/>
            <a:ext cx="124489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Agriculture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7827" y="4880207"/>
            <a:ext cx="402636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Apport diffus depuis les sols contaminés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Parenthèse ouvrante 2"/>
          <p:cNvSpPr/>
          <p:nvPr/>
        </p:nvSpPr>
        <p:spPr>
          <a:xfrm rot="16200000">
            <a:off x="2344421" y="1824781"/>
            <a:ext cx="73152" cy="3060000"/>
          </a:xfrm>
          <a:prstGeom prst="leftBracket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3" idx="1"/>
            <a:endCxn id="37" idx="0"/>
          </p:cNvCxnSpPr>
          <p:nvPr/>
        </p:nvCxnSpPr>
        <p:spPr>
          <a:xfrm>
            <a:off x="2380997" y="3391357"/>
            <a:ext cx="7" cy="4919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424263" y="5415683"/>
            <a:ext cx="1913473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Profils particuliers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1" name="Flèche droite 40"/>
          <p:cNvSpPr/>
          <p:nvPr/>
        </p:nvSpPr>
        <p:spPr>
          <a:xfrm>
            <a:off x="3584124" y="5358033"/>
            <a:ext cx="2926434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42" name="Graphique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227580"/>
              </p:ext>
            </p:extLst>
          </p:nvPr>
        </p:nvGraphicFramePr>
        <p:xfrm>
          <a:off x="7262543" y="3487257"/>
          <a:ext cx="3348000" cy="15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Graphique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35931"/>
              </p:ext>
            </p:extLst>
          </p:nvPr>
        </p:nvGraphicFramePr>
        <p:xfrm>
          <a:off x="7262543" y="5249539"/>
          <a:ext cx="3348000" cy="15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4" name="ZoneTexte 43"/>
          <p:cNvSpPr txBox="1"/>
          <p:nvPr/>
        </p:nvSpPr>
        <p:spPr>
          <a:xfrm>
            <a:off x="7888197" y="3469807"/>
            <a:ext cx="90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Glyphosate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888197" y="5325207"/>
            <a:ext cx="576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AMPA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rot="16200000">
            <a:off x="6791179" y="4050576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Flux (g.an</a:t>
            </a:r>
            <a:r>
              <a:rPr lang="fr-FR" sz="1050" b="1" baseline="30000" dirty="0" smtClean="0"/>
              <a:t>-1</a:t>
            </a:r>
            <a:r>
              <a:rPr lang="fr-FR" sz="1050" b="1" dirty="0" smtClean="0"/>
              <a:t>)</a:t>
            </a:r>
            <a:endParaRPr lang="fr-FR" sz="1050" b="1" dirty="0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791180" y="5905975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Flux (g.an</a:t>
            </a:r>
            <a:r>
              <a:rPr lang="fr-FR" sz="1050" b="1" baseline="30000" dirty="0" smtClean="0"/>
              <a:t>-1</a:t>
            </a:r>
            <a:r>
              <a:rPr lang="fr-FR" sz="1050" b="1" dirty="0" smtClean="0"/>
              <a:t>)</a:t>
            </a:r>
            <a:endParaRPr lang="fr-FR" sz="1050" b="1" dirty="0"/>
          </a:p>
        </p:txBody>
      </p:sp>
      <p:cxnSp>
        <p:nvCxnSpPr>
          <p:cNvPr id="48" name="Connecteur droit 47"/>
          <p:cNvCxnSpPr/>
          <p:nvPr/>
        </p:nvCxnSpPr>
        <p:spPr>
          <a:xfrm>
            <a:off x="6991067" y="3686747"/>
            <a:ext cx="0" cy="269368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3606845" y="5745594"/>
            <a:ext cx="2780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2"/>
                </a:solidFill>
              </a:rPr>
              <a:t>(agriculture et usages urbains)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 rot="16200000">
            <a:off x="-213234" y="1406118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Flux (g.an</a:t>
            </a:r>
            <a:r>
              <a:rPr lang="fr-FR" sz="1050" b="1" baseline="30000" dirty="0" smtClean="0"/>
              <a:t>-1</a:t>
            </a:r>
            <a:r>
              <a:rPr lang="fr-FR" sz="1050" b="1" dirty="0" smtClean="0"/>
              <a:t>)</a:t>
            </a:r>
            <a:endParaRPr lang="fr-FR" sz="105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12</a:t>
            </a:r>
            <a:endParaRPr lang="fr-FR" b="1" dirty="0"/>
          </a:p>
        </p:txBody>
      </p:sp>
      <p:graphicFrame>
        <p:nvGraphicFramePr>
          <p:cNvPr id="67" name="Graphique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216854"/>
              </p:ext>
            </p:extLst>
          </p:nvPr>
        </p:nvGraphicFramePr>
        <p:xfrm>
          <a:off x="338457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1" name="Graphique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701886"/>
              </p:ext>
            </p:extLst>
          </p:nvPr>
        </p:nvGraphicFramePr>
        <p:xfrm>
          <a:off x="4312280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2" name="Graphique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268351"/>
              </p:ext>
            </p:extLst>
          </p:nvPr>
        </p:nvGraphicFramePr>
        <p:xfrm>
          <a:off x="8260704" y="499277"/>
          <a:ext cx="3772800" cy="266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ZoneTexte 1"/>
          <p:cNvSpPr txBox="1"/>
          <p:nvPr/>
        </p:nvSpPr>
        <p:spPr>
          <a:xfrm rot="16200000">
            <a:off x="-213234" y="1406118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/>
              <a:t>Flux (g.an</a:t>
            </a:r>
            <a:r>
              <a:rPr lang="fr-FR" sz="1050" b="1" baseline="30000" dirty="0" smtClean="0"/>
              <a:t>-1</a:t>
            </a:r>
            <a:r>
              <a:rPr lang="fr-FR" sz="1050" b="1" dirty="0" smtClean="0"/>
              <a:t>)</a:t>
            </a:r>
            <a:endParaRPr lang="fr-FR" sz="1050" b="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1398462" y="611367"/>
            <a:ext cx="720000" cy="720000"/>
            <a:chOff x="6077216" y="4604555"/>
            <a:chExt cx="920236" cy="920236"/>
          </a:xfrm>
        </p:grpSpPr>
        <p:sp>
          <p:nvSpPr>
            <p:cNvPr id="31" name="Ellipse 30"/>
            <p:cNvSpPr/>
            <p:nvPr/>
          </p:nvSpPr>
          <p:spPr>
            <a:xfrm>
              <a:off x="6077216" y="4604555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65" t="-26531" r="-8765" b="-26531"/>
            <a:stretch/>
          </p:blipFill>
          <p:spPr>
            <a:xfrm>
              <a:off x="6083647" y="4611368"/>
              <a:ext cx="900002" cy="900000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</p:pic>
      </p:grpSp>
      <p:grpSp>
        <p:nvGrpSpPr>
          <p:cNvPr id="33" name="Groupe 32"/>
          <p:cNvGrpSpPr/>
          <p:nvPr/>
        </p:nvGrpSpPr>
        <p:grpSpPr>
          <a:xfrm>
            <a:off x="4970587" y="611367"/>
            <a:ext cx="720000" cy="720000"/>
            <a:chOff x="8623835" y="692369"/>
            <a:chExt cx="920236" cy="920236"/>
          </a:xfrm>
        </p:grpSpPr>
        <p:sp>
          <p:nvSpPr>
            <p:cNvPr id="34" name="Ellipse 33"/>
            <p:cNvSpPr/>
            <p:nvPr/>
          </p:nvSpPr>
          <p:spPr>
            <a:xfrm>
              <a:off x="8623835" y="692369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4" t="-21099" r="-9557" b="-4901"/>
            <a:stretch/>
          </p:blipFill>
          <p:spPr>
            <a:xfrm>
              <a:off x="8644071" y="712605"/>
              <a:ext cx="900000" cy="900000"/>
            </a:xfrm>
            <a:prstGeom prst="ellipse">
              <a:avLst/>
            </a:prstGeom>
            <a:ln w="57150">
              <a:solidFill>
                <a:srgbClr val="FFC000"/>
              </a:solidFill>
            </a:ln>
          </p:spPr>
        </p:pic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8936660" y="611367"/>
            <a:ext cx="720000" cy="72000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50" name="ZoneTexte 49"/>
          <p:cNvSpPr txBox="1"/>
          <p:nvPr/>
        </p:nvSpPr>
        <p:spPr>
          <a:xfrm>
            <a:off x="1767137" y="99167"/>
            <a:ext cx="434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Identification des sources en pesticides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77811" y="786701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30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Phytosanitaires</a:t>
            </a:r>
            <a:endParaRPr lang="fr-FR" dirty="0"/>
          </a:p>
        </p:txBody>
      </p:sp>
      <p:sp>
        <p:nvSpPr>
          <p:cNvPr id="98" name="ZoneTexte 97"/>
          <p:cNvSpPr txBox="1"/>
          <p:nvPr/>
        </p:nvSpPr>
        <p:spPr>
          <a:xfrm>
            <a:off x="5761509" y="78670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Biocides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9737267" y="648202"/>
            <a:ext cx="230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pc="300" dirty="0" smtClean="0">
                <a:solidFill>
                  <a:schemeClr val="tx2"/>
                </a:solidFill>
              </a:rPr>
              <a:t>Antiparasitaires</a:t>
            </a:r>
          </a:p>
          <a:p>
            <a:r>
              <a:rPr lang="fr-FR" b="1" spc="300" dirty="0" smtClean="0">
                <a:solidFill>
                  <a:schemeClr val="tx2"/>
                </a:solidFill>
              </a:rPr>
              <a:t>vétérinaires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449939" y="4135073"/>
            <a:ext cx="174381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Profils similaires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698168" y="4675306"/>
            <a:ext cx="324736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Apports majoritaires via la STEU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3" name="Parenthèse ouvrante 52"/>
          <p:cNvSpPr/>
          <p:nvPr/>
        </p:nvSpPr>
        <p:spPr>
          <a:xfrm rot="16200000">
            <a:off x="8285267" y="-126545"/>
            <a:ext cx="73152" cy="7092000"/>
          </a:xfrm>
          <a:prstGeom prst="leftBracket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/>
          <p:cNvCxnSpPr>
            <a:stCxn id="53" idx="1"/>
            <a:endCxn id="49" idx="0"/>
          </p:cNvCxnSpPr>
          <p:nvPr/>
        </p:nvCxnSpPr>
        <p:spPr>
          <a:xfrm>
            <a:off x="8321843" y="3456031"/>
            <a:ext cx="2" cy="679042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/>
          <p:cNvGrpSpPr/>
          <p:nvPr/>
        </p:nvGrpSpPr>
        <p:grpSpPr>
          <a:xfrm>
            <a:off x="6320252" y="5215539"/>
            <a:ext cx="4003212" cy="909566"/>
            <a:chOff x="6320252" y="5215539"/>
            <a:chExt cx="4003212" cy="909566"/>
          </a:xfrm>
        </p:grpSpPr>
        <p:sp>
          <p:nvSpPr>
            <p:cNvPr id="56" name="ZoneTexte 55"/>
            <p:cNvSpPr txBox="1"/>
            <p:nvPr/>
          </p:nvSpPr>
          <p:spPr>
            <a:xfrm>
              <a:off x="7420029" y="5215539"/>
              <a:ext cx="180363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Sources urbaines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320252" y="5755773"/>
              <a:ext cx="400321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fr-FR" dirty="0" smtClean="0"/>
                <a:t>Biocides également introduits par les EP</a:t>
              </a:r>
              <a:endParaRPr lang="fr-FR" dirty="0"/>
            </a:p>
          </p:txBody>
        </p:sp>
      </p:grpSp>
      <p:sp>
        <p:nvSpPr>
          <p:cNvPr id="58" name="Pentagone 57"/>
          <p:cNvSpPr/>
          <p:nvPr/>
        </p:nvSpPr>
        <p:spPr>
          <a:xfrm flipH="1">
            <a:off x="5338503" y="5240331"/>
            <a:ext cx="978408" cy="299966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6351320" y="5109771"/>
            <a:ext cx="3668980" cy="56108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1297113" y="4959427"/>
            <a:ext cx="39467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pc="300" dirty="0" smtClean="0">
                <a:solidFill>
                  <a:schemeClr val="tx2"/>
                </a:solidFill>
              </a:rPr>
              <a:t>Suivre les réseaux </a:t>
            </a:r>
            <a:r>
              <a:rPr lang="fr-FR" b="1" spc="300" dirty="0" smtClean="0">
                <a:solidFill>
                  <a:schemeClr val="tx2"/>
                </a:solidFill>
              </a:rPr>
              <a:t>d’assainissement </a:t>
            </a:r>
            <a:r>
              <a:rPr lang="fr-FR" b="1" spc="300" dirty="0" smtClean="0">
                <a:solidFill>
                  <a:schemeClr val="tx2"/>
                </a:solidFill>
              </a:rPr>
              <a:t>pour identifier les usages</a:t>
            </a:r>
          </a:p>
          <a:p>
            <a:pPr algn="ctr"/>
            <a:r>
              <a:rPr lang="fr-FR" sz="1400" spc="300" dirty="0" smtClean="0">
                <a:solidFill>
                  <a:schemeClr val="tx2"/>
                </a:solidFill>
              </a:rPr>
              <a:t>(effluents domestiques)</a:t>
            </a:r>
            <a:endParaRPr lang="fr-FR" spc="300" dirty="0">
              <a:solidFill>
                <a:schemeClr val="tx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13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767137" y="99167"/>
            <a:ext cx="701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Caractérisation du réseau d’assainissement – exemple du fipronil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2727" y="695470"/>
            <a:ext cx="3078145" cy="1987549"/>
            <a:chOff x="228064" y="971695"/>
            <a:chExt cx="3078145" cy="1987549"/>
          </a:xfrm>
        </p:grpSpPr>
        <p:grpSp>
          <p:nvGrpSpPr>
            <p:cNvPr id="38" name="Groupe 37"/>
            <p:cNvGrpSpPr/>
            <p:nvPr/>
          </p:nvGrpSpPr>
          <p:grpSpPr>
            <a:xfrm>
              <a:off x="228064" y="971695"/>
              <a:ext cx="3078145" cy="1987549"/>
              <a:chOff x="8096250" y="3308350"/>
              <a:chExt cx="3078145" cy="1987549"/>
            </a:xfrm>
          </p:grpSpPr>
          <p:sp>
            <p:nvSpPr>
              <p:cNvPr id="39" name="Rectangle à coins arrondis 38"/>
              <p:cNvSpPr/>
              <p:nvPr/>
            </p:nvSpPr>
            <p:spPr>
              <a:xfrm>
                <a:off x="8096250" y="3308350"/>
                <a:ext cx="3078145" cy="1987549"/>
              </a:xfrm>
              <a:prstGeom prst="roundRect">
                <a:avLst>
                  <a:gd name="adj" fmla="val 2388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1372" y="3353086"/>
                <a:ext cx="2987900" cy="1680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8497205" y="4988122"/>
                <a:ext cx="22762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spc="300" dirty="0" smtClean="0">
                    <a:solidFill>
                      <a:schemeClr val="bg1"/>
                    </a:solidFill>
                  </a:rPr>
                  <a:t>Réseau domestique</a:t>
                </a:r>
                <a:endParaRPr lang="fr-FR" sz="1400" spc="3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" name="Ellipse 63"/>
            <p:cNvSpPr/>
            <p:nvPr/>
          </p:nvSpPr>
          <p:spPr>
            <a:xfrm>
              <a:off x="855776" y="135370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144939" y="149237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124826" y="1353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336708" y="13326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2693068" y="199285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2478542" y="153768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152255" y="18129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2248980" y="20549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79" name="Graphique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586927"/>
              </p:ext>
            </p:extLst>
          </p:nvPr>
        </p:nvGraphicFramePr>
        <p:xfrm>
          <a:off x="313962" y="3588900"/>
          <a:ext cx="3495675" cy="226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47374" y="2709028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8 sites / 2 campagnes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1607797" y="3908978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Fipronil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1729847" y="3192115"/>
            <a:ext cx="663904" cy="663904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84" name="ZoneTexte 83"/>
          <p:cNvSpPr txBox="1"/>
          <p:nvPr/>
        </p:nvSpPr>
        <p:spPr>
          <a:xfrm rot="16200000">
            <a:off x="-463692" y="4244723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chemeClr val="tx2"/>
                </a:solidFill>
              </a:rPr>
              <a:t>Concentrations (ng.L</a:t>
            </a:r>
            <a:r>
              <a:rPr lang="fr-FR" sz="10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dirty="0" smtClean="0">
                <a:solidFill>
                  <a:schemeClr val="tx2"/>
                </a:solidFill>
              </a:rPr>
              <a:t>)</a:t>
            </a:r>
            <a:endParaRPr lang="fr-FR" sz="1000" b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5048" y="5939721"/>
            <a:ext cx="274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domestique : 2,4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=</a:t>
            </a:r>
            <a:endParaRPr lang="fr-FR" sz="16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STEU : 2,3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>
              <a:solidFill>
                <a:schemeClr val="tx2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72" y="1614434"/>
            <a:ext cx="216000" cy="216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34" y="1128932"/>
            <a:ext cx="216000" cy="216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4" y="909277"/>
            <a:ext cx="216000" cy="216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83" y="1738682"/>
            <a:ext cx="216000" cy="216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7" y="1379947"/>
            <a:ext cx="216000" cy="216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7" y="929767"/>
            <a:ext cx="216000" cy="2160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1171707"/>
            <a:ext cx="216000" cy="2160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30" y="955402"/>
            <a:ext cx="216000" cy="216000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5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13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767137" y="99167"/>
            <a:ext cx="701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Caractérisation du réseau d’assainissement – exemple du fipronil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2727" y="695470"/>
            <a:ext cx="3078145" cy="1987549"/>
            <a:chOff x="228064" y="971695"/>
            <a:chExt cx="3078145" cy="1987549"/>
          </a:xfrm>
        </p:grpSpPr>
        <p:grpSp>
          <p:nvGrpSpPr>
            <p:cNvPr id="38" name="Groupe 37"/>
            <p:cNvGrpSpPr/>
            <p:nvPr/>
          </p:nvGrpSpPr>
          <p:grpSpPr>
            <a:xfrm>
              <a:off x="228064" y="971695"/>
              <a:ext cx="3078145" cy="1987549"/>
              <a:chOff x="8096250" y="3308350"/>
              <a:chExt cx="3078145" cy="1987549"/>
            </a:xfrm>
          </p:grpSpPr>
          <p:sp>
            <p:nvSpPr>
              <p:cNvPr id="39" name="Rectangle à coins arrondis 38"/>
              <p:cNvSpPr/>
              <p:nvPr/>
            </p:nvSpPr>
            <p:spPr>
              <a:xfrm>
                <a:off x="8096250" y="3308350"/>
                <a:ext cx="3078145" cy="1987549"/>
              </a:xfrm>
              <a:prstGeom prst="roundRect">
                <a:avLst>
                  <a:gd name="adj" fmla="val 2388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1372" y="3353086"/>
                <a:ext cx="2987900" cy="1680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8497205" y="4988122"/>
                <a:ext cx="22762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spc="300" dirty="0" smtClean="0">
                    <a:solidFill>
                      <a:schemeClr val="bg1"/>
                    </a:solidFill>
                  </a:rPr>
                  <a:t>Réseau domestique</a:t>
                </a:r>
                <a:endParaRPr lang="fr-FR" sz="1400" spc="3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" name="Ellipse 63"/>
            <p:cNvSpPr/>
            <p:nvPr/>
          </p:nvSpPr>
          <p:spPr>
            <a:xfrm>
              <a:off x="855776" y="135370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144939" y="149237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124826" y="1353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336708" y="13326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2693068" y="199285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2478542" y="153768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152255" y="18129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2248980" y="20549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79" name="Graphique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586927"/>
              </p:ext>
            </p:extLst>
          </p:nvPr>
        </p:nvGraphicFramePr>
        <p:xfrm>
          <a:off x="313962" y="3588900"/>
          <a:ext cx="3495675" cy="226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47374" y="2709028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8 sites / 2 campagnes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1607797" y="3908978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Fipronil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1729847" y="3192115"/>
            <a:ext cx="663904" cy="663904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84" name="ZoneTexte 83"/>
          <p:cNvSpPr txBox="1"/>
          <p:nvPr/>
        </p:nvSpPr>
        <p:spPr>
          <a:xfrm rot="16200000">
            <a:off x="-463692" y="4244723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chemeClr val="tx2"/>
                </a:solidFill>
              </a:rPr>
              <a:t>Concentrations (ng.L</a:t>
            </a:r>
            <a:r>
              <a:rPr lang="fr-FR" sz="10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dirty="0" smtClean="0">
                <a:solidFill>
                  <a:schemeClr val="tx2"/>
                </a:solidFill>
              </a:rPr>
              <a:t>)</a:t>
            </a:r>
            <a:endParaRPr lang="fr-FR" sz="1000" b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5048" y="5939721"/>
            <a:ext cx="274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domestique : 2,4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=</a:t>
            </a:r>
            <a:endParaRPr lang="fr-FR" sz="16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STEU : 2,3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6612096" y="629946"/>
            <a:ext cx="3279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/>
                </a:solidFill>
              </a:rPr>
              <a:t>Animal </a:t>
            </a:r>
            <a:r>
              <a:rPr lang="fr-FR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smtClean="0">
                <a:solidFill>
                  <a:schemeClr val="tx2"/>
                </a:solidFill>
              </a:rPr>
              <a:t>réseau d’assainissement ?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828128" y="1583359"/>
            <a:ext cx="22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Caractérisation des effluents d’un toiletteur animalier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9490492" y="1239012"/>
            <a:ext cx="523875" cy="85217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730749" y="1362394"/>
            <a:ext cx="73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3X 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6" name="Graphique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334661"/>
              </p:ext>
            </p:extLst>
          </p:nvPr>
        </p:nvGraphicFramePr>
        <p:xfrm>
          <a:off x="8131967" y="1059721"/>
          <a:ext cx="2430238" cy="1803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7" name="Imag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72" y="1614434"/>
            <a:ext cx="216000" cy="2160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34" y="1128932"/>
            <a:ext cx="216000" cy="2160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4" y="909277"/>
            <a:ext cx="216000" cy="2160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83" y="1738682"/>
            <a:ext cx="216000" cy="216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7" y="1379947"/>
            <a:ext cx="216000" cy="216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7" y="929767"/>
            <a:ext cx="216000" cy="216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1171707"/>
            <a:ext cx="216000" cy="2160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30" y="955402"/>
            <a:ext cx="216000" cy="216000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2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13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767137" y="99167"/>
            <a:ext cx="701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Caractérisation du réseau d’assainissement – exemple du fipronil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2727" y="695470"/>
            <a:ext cx="3078145" cy="1987549"/>
            <a:chOff x="228064" y="971695"/>
            <a:chExt cx="3078145" cy="1987549"/>
          </a:xfrm>
        </p:grpSpPr>
        <p:grpSp>
          <p:nvGrpSpPr>
            <p:cNvPr id="38" name="Groupe 37"/>
            <p:cNvGrpSpPr/>
            <p:nvPr/>
          </p:nvGrpSpPr>
          <p:grpSpPr>
            <a:xfrm>
              <a:off x="228064" y="971695"/>
              <a:ext cx="3078145" cy="1987549"/>
              <a:chOff x="8096250" y="3308350"/>
              <a:chExt cx="3078145" cy="1987549"/>
            </a:xfrm>
          </p:grpSpPr>
          <p:sp>
            <p:nvSpPr>
              <p:cNvPr id="39" name="Rectangle à coins arrondis 38"/>
              <p:cNvSpPr/>
              <p:nvPr/>
            </p:nvSpPr>
            <p:spPr>
              <a:xfrm>
                <a:off x="8096250" y="3308350"/>
                <a:ext cx="3078145" cy="1987549"/>
              </a:xfrm>
              <a:prstGeom prst="roundRect">
                <a:avLst>
                  <a:gd name="adj" fmla="val 2388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72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1372" y="3353086"/>
                <a:ext cx="2987900" cy="1680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8497205" y="4988122"/>
                <a:ext cx="22762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spc="300" dirty="0" smtClean="0">
                    <a:solidFill>
                      <a:schemeClr val="bg1"/>
                    </a:solidFill>
                  </a:rPr>
                  <a:t>Réseau domestique</a:t>
                </a:r>
                <a:endParaRPr lang="fr-FR" sz="1400" spc="3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" name="Ellipse 63"/>
            <p:cNvSpPr/>
            <p:nvPr/>
          </p:nvSpPr>
          <p:spPr>
            <a:xfrm>
              <a:off x="855776" y="135370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144939" y="149237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124826" y="1353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336708" y="13326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2693068" y="199285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2478542" y="153768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152255" y="18129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2248980" y="205492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79" name="Graphique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586927"/>
              </p:ext>
            </p:extLst>
          </p:nvPr>
        </p:nvGraphicFramePr>
        <p:xfrm>
          <a:off x="313962" y="3588900"/>
          <a:ext cx="3495675" cy="226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47374" y="2709028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8 sites / 2 campagnes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1607797" y="3908978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Fipronil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1729847" y="3192115"/>
            <a:ext cx="663904" cy="663904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84" name="ZoneTexte 83"/>
          <p:cNvSpPr txBox="1"/>
          <p:nvPr/>
        </p:nvSpPr>
        <p:spPr>
          <a:xfrm rot="16200000">
            <a:off x="-463692" y="4244723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chemeClr val="tx2"/>
                </a:solidFill>
              </a:rPr>
              <a:t>Concentrations (ng.L</a:t>
            </a:r>
            <a:r>
              <a:rPr lang="fr-FR" sz="10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dirty="0" smtClean="0">
                <a:solidFill>
                  <a:schemeClr val="tx2"/>
                </a:solidFill>
              </a:rPr>
              <a:t>)</a:t>
            </a:r>
            <a:endParaRPr lang="fr-FR" sz="1000" b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5048" y="5939721"/>
            <a:ext cx="274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domestique : 2,4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=</a:t>
            </a:r>
            <a:endParaRPr lang="fr-FR" sz="16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2"/>
                </a:solidFill>
              </a:rPr>
              <a:t>Flux STEU : 2,3 mg.an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200" b="1" dirty="0" smtClean="0">
                <a:solidFill>
                  <a:schemeClr val="tx2"/>
                </a:solidFill>
              </a:rPr>
              <a:t>.habitant</a:t>
            </a:r>
            <a:r>
              <a:rPr lang="fr-FR" sz="1200" b="1" baseline="30000" dirty="0" smtClean="0">
                <a:solidFill>
                  <a:schemeClr val="tx2"/>
                </a:solidFill>
              </a:rPr>
              <a:t>-1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6612096" y="629946"/>
            <a:ext cx="3279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/>
                </a:solidFill>
              </a:rPr>
              <a:t>Animal </a:t>
            </a:r>
            <a:r>
              <a:rPr lang="fr-FR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smtClean="0">
                <a:solidFill>
                  <a:schemeClr val="tx2"/>
                </a:solidFill>
              </a:rPr>
              <a:t>réseau d’assainissement ?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5954960" y="3349605"/>
            <a:ext cx="4593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/>
                </a:solidFill>
              </a:rPr>
              <a:t>Animal </a:t>
            </a:r>
            <a:r>
              <a:rPr lang="fr-FR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propriétaire  réseau d’assainissement ?</a:t>
            </a:r>
            <a:endParaRPr lang="fr-FR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91" name="Graphique 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3611"/>
              </p:ext>
            </p:extLst>
          </p:nvPr>
        </p:nvGraphicFramePr>
        <p:xfrm>
          <a:off x="8131967" y="1059721"/>
          <a:ext cx="2430238" cy="1803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2" name="Graphique 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670346"/>
              </p:ext>
            </p:extLst>
          </p:nvPr>
        </p:nvGraphicFramePr>
        <p:xfrm>
          <a:off x="8073417" y="3818828"/>
          <a:ext cx="2547338" cy="1894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5828128" y="1583359"/>
            <a:ext cx="22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Caractérisation des effluents d’un toiletteur animalier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828128" y="4531075"/>
            <a:ext cx="224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Caractérisation des eaux grises d’un propriétaire d’animal traité (chat – 50 mg)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381581" y="6046935"/>
            <a:ext cx="569085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Usage vétérinaire transféré directement ou indirectement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9490492" y="1239012"/>
            <a:ext cx="523875" cy="85217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0014367" y="4093644"/>
            <a:ext cx="138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0,2 %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la quantité initiale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9730749" y="1362394"/>
            <a:ext cx="73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3X 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72" y="1614434"/>
            <a:ext cx="216000" cy="2160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34" y="1128932"/>
            <a:ext cx="216000" cy="216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4" y="909277"/>
            <a:ext cx="216000" cy="216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83" y="1738682"/>
            <a:ext cx="216000" cy="216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7" y="1379947"/>
            <a:ext cx="216000" cy="2160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7" y="929767"/>
            <a:ext cx="216000" cy="216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1171707"/>
            <a:ext cx="216000" cy="2160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30" y="955402"/>
            <a:ext cx="216000" cy="216000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51625" y="114359"/>
            <a:ext cx="293914" cy="365125"/>
          </a:xfrm>
        </p:spPr>
        <p:txBody>
          <a:bodyPr/>
          <a:lstStyle/>
          <a:p>
            <a:pPr algn="ctr"/>
            <a:r>
              <a:rPr lang="fr-FR" b="1" dirty="0" smtClean="0"/>
              <a:t>1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1767137" y="99167"/>
            <a:ext cx="5566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Les pesticides : des micropolluants emblématiques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2" t="-11452" r="-11452" b="-11452"/>
          <a:stretch/>
        </p:blipFill>
        <p:spPr>
          <a:xfrm>
            <a:off x="1095237" y="2419350"/>
            <a:ext cx="910734" cy="910734"/>
          </a:xfrm>
          <a:prstGeom prst="ellipse">
            <a:avLst/>
          </a:prstGeom>
          <a:ln w="76200">
            <a:solidFill>
              <a:schemeClr val="tx2"/>
            </a:solidFill>
          </a:ln>
        </p:spPr>
      </p:pic>
      <p:sp>
        <p:nvSpPr>
          <p:cNvPr id="37" name="ZoneTexte 36"/>
          <p:cNvSpPr txBox="1"/>
          <p:nvPr/>
        </p:nvSpPr>
        <p:spPr>
          <a:xfrm>
            <a:off x="434604" y="3462924"/>
            <a:ext cx="223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fr-FR" sz="1600" dirty="0" smtClean="0"/>
              <a:t>Anciens usages en tant que phytosanitaires</a:t>
            </a:r>
          </a:p>
          <a:p>
            <a:endParaRPr lang="fr-FR" sz="1600" dirty="0" smtClean="0"/>
          </a:p>
          <a:p>
            <a:r>
              <a:rPr lang="fr-FR" sz="1600" dirty="0" smtClean="0"/>
              <a:t>Influence de l’industrie chimique dans les années 1960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61" t="-4741" r="-33461" b="-4741"/>
          <a:stretch/>
        </p:blipFill>
        <p:spPr>
          <a:xfrm>
            <a:off x="6428444" y="2419350"/>
            <a:ext cx="910736" cy="910734"/>
          </a:xfrm>
          <a:prstGeom prst="ellipse">
            <a:avLst/>
          </a:prstGeom>
          <a:ln w="76200">
            <a:solidFill>
              <a:schemeClr val="tx2"/>
            </a:solidFill>
          </a:ln>
        </p:spPr>
      </p:pic>
      <p:sp>
        <p:nvSpPr>
          <p:cNvPr id="48" name="ZoneTexte 47"/>
          <p:cNvSpPr txBox="1"/>
          <p:nvPr/>
        </p:nvSpPr>
        <p:spPr>
          <a:xfrm>
            <a:off x="5767812" y="4230159"/>
            <a:ext cx="22320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/>
                </a:solidFill>
              </a:rPr>
              <a:t>Concentrations </a:t>
            </a:r>
            <a:r>
              <a:rPr lang="fr-FR" sz="1600" b="1" dirty="0" smtClean="0">
                <a:solidFill>
                  <a:schemeClr val="tx2"/>
                </a:solidFill>
              </a:rPr>
              <a:t>: de </a:t>
            </a:r>
            <a:r>
              <a:rPr lang="fr-FR" sz="1600" b="1" dirty="0" smtClean="0">
                <a:solidFill>
                  <a:schemeClr val="tx2"/>
                </a:solidFill>
              </a:rPr>
              <a:t>la trace à &gt;1 µg.L</a:t>
            </a:r>
            <a:r>
              <a:rPr lang="fr-FR" sz="1600" b="1" baseline="30000" dirty="0" smtClean="0">
                <a:solidFill>
                  <a:schemeClr val="tx2"/>
                </a:solidFill>
              </a:rPr>
              <a:t>-1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767812" y="3462924"/>
            <a:ext cx="22320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/>
                </a:solidFill>
              </a:rPr>
              <a:t>Souvent quantifiés dans les eaux de surfaces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8768508" y="3462924"/>
            <a:ext cx="265479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fr-FR" sz="1600" dirty="0" smtClean="0"/>
              <a:t>Impact environnemental même pour des traces </a:t>
            </a:r>
            <a:endParaRPr lang="fr-FR" sz="1600" dirty="0"/>
          </a:p>
        </p:txBody>
      </p:sp>
      <p:graphicFrame>
        <p:nvGraphicFramePr>
          <p:cNvPr id="51" name="Graphique 50"/>
          <p:cNvGraphicFramePr/>
          <p:nvPr>
            <p:extLst>
              <p:ext uri="{D42A27DB-BD31-4B8C-83A1-F6EECF244321}">
                <p14:modId xmlns:p14="http://schemas.microsoft.com/office/powerpoint/2010/main" val="3841563572"/>
              </p:ext>
            </p:extLst>
          </p:nvPr>
        </p:nvGraphicFramePr>
        <p:xfrm>
          <a:off x="8434416" y="4030218"/>
          <a:ext cx="3322979" cy="265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ZoneTexte 37"/>
          <p:cNvSpPr txBox="1"/>
          <p:nvPr/>
        </p:nvSpPr>
        <p:spPr>
          <a:xfrm>
            <a:off x="3101208" y="3462924"/>
            <a:ext cx="223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fr-FR" sz="1600" dirty="0" smtClean="0"/>
              <a:t>Diversité de cibles</a:t>
            </a:r>
          </a:p>
          <a:p>
            <a:r>
              <a:rPr lang="fr-FR" sz="1600" dirty="0" smtClean="0"/>
              <a:t>=</a:t>
            </a:r>
          </a:p>
          <a:p>
            <a:r>
              <a:rPr lang="fr-FR" sz="1600" dirty="0" smtClean="0"/>
              <a:t>Diversité de propriétés physicochimiques</a:t>
            </a:r>
            <a:endParaRPr lang="fr-FR" sz="1600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0" t="-25537" r="-6788" b="-3606"/>
          <a:stretch/>
        </p:blipFill>
        <p:spPr>
          <a:xfrm>
            <a:off x="3761841" y="2419350"/>
            <a:ext cx="910734" cy="910734"/>
          </a:xfrm>
          <a:prstGeom prst="ellipse">
            <a:avLst/>
          </a:prstGeom>
          <a:ln w="76200">
            <a:solidFill>
              <a:schemeClr val="tx2"/>
            </a:solidFill>
          </a:ln>
        </p:spPr>
      </p:pic>
      <p:sp>
        <p:nvSpPr>
          <p:cNvPr id="67" name="ZoneTexte 66"/>
          <p:cNvSpPr txBox="1"/>
          <p:nvPr/>
        </p:nvSpPr>
        <p:spPr>
          <a:xfrm>
            <a:off x="9191302" y="4082790"/>
            <a:ext cx="2232000" cy="423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r-FR" sz="1100" dirty="0" smtClean="0"/>
              <a:t>Fipronil dans les rivières françaises</a:t>
            </a:r>
          </a:p>
          <a:p>
            <a:pPr algn="l"/>
            <a:r>
              <a:rPr lang="fr-FR" sz="1050" dirty="0" smtClean="0"/>
              <a:t>PNEC = 0.8 ng.L</a:t>
            </a:r>
            <a:r>
              <a:rPr lang="fr-FR" sz="1050" baseline="30000" dirty="0" smtClean="0"/>
              <a:t>-1</a:t>
            </a:r>
            <a:r>
              <a:rPr lang="fr-FR" sz="1050" dirty="0" smtClean="0"/>
              <a:t> </a:t>
            </a:r>
            <a:endParaRPr lang="fr-FR" sz="1050" dirty="0"/>
          </a:p>
        </p:txBody>
      </p:sp>
      <p:sp>
        <p:nvSpPr>
          <p:cNvPr id="68" name="ZoneTexte 67"/>
          <p:cNvSpPr txBox="1"/>
          <p:nvPr/>
        </p:nvSpPr>
        <p:spPr>
          <a:xfrm>
            <a:off x="1087976" y="492114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3"/>
                </a:solidFill>
              </a:rPr>
              <a:t>(IUPP 2003)</a:t>
            </a:r>
            <a:endParaRPr lang="fr-FR" sz="1200" i="1" dirty="0">
              <a:solidFill>
                <a:schemeClr val="accent3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10086756" y="6508639"/>
            <a:ext cx="101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i="1" dirty="0" smtClean="0">
                <a:solidFill>
                  <a:schemeClr val="accent3"/>
                </a:solidFill>
              </a:rPr>
              <a:t>(J. CRUZ 2015)</a:t>
            </a:r>
            <a:endParaRPr lang="fr-FR" sz="1100" i="1" dirty="0">
              <a:solidFill>
                <a:schemeClr val="accent3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824752" y="5018821"/>
            <a:ext cx="2118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3"/>
                </a:solidFill>
              </a:rPr>
              <a:t>(SOeS 2015</a:t>
            </a:r>
            <a:r>
              <a:rPr lang="fr-FR" sz="1200" i="1" dirty="0">
                <a:solidFill>
                  <a:schemeClr val="accent3"/>
                </a:solidFill>
              </a:rPr>
              <a:t> </a:t>
            </a:r>
            <a:r>
              <a:rPr lang="fr-FR" sz="1200" i="1" dirty="0" smtClean="0">
                <a:solidFill>
                  <a:schemeClr val="accent3"/>
                </a:solidFill>
              </a:rPr>
              <a:t>et Agence de l’Eau)</a:t>
            </a:r>
            <a:endParaRPr lang="fr-FR" sz="1200" i="1" dirty="0">
              <a:solidFill>
                <a:schemeClr val="accent3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3077408" y="1006987"/>
            <a:ext cx="666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tx2"/>
                </a:solidFill>
              </a:rPr>
              <a:t>« Molécules utilisées pour le contrôle d’organismes nuisibles »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008971" y="960821"/>
            <a:ext cx="1449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Pesticides</a:t>
            </a:r>
            <a:endParaRPr lang="fr-FR" sz="2400" b="1" dirty="0">
              <a:solidFill>
                <a:schemeClr val="tx2"/>
              </a:solidFill>
            </a:endParaRPr>
          </a:p>
        </p:txBody>
      </p:sp>
      <p:cxnSp>
        <p:nvCxnSpPr>
          <p:cNvPr id="76" name="Connecteur droit 75"/>
          <p:cNvCxnSpPr/>
          <p:nvPr/>
        </p:nvCxnSpPr>
        <p:spPr>
          <a:xfrm>
            <a:off x="2923897" y="925682"/>
            <a:ext cx="0" cy="53194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66574" r="65926" b="4166"/>
          <a:stretch/>
        </p:blipFill>
        <p:spPr>
          <a:xfrm>
            <a:off x="9645905" y="2419350"/>
            <a:ext cx="900000" cy="900000"/>
          </a:xfrm>
          <a:prstGeom prst="ellipse">
            <a:avLst/>
          </a:prstGeom>
          <a:ln w="76200">
            <a:solidFill>
              <a:schemeClr val="tx2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3292243" y="4921141"/>
            <a:ext cx="1849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3"/>
                </a:solidFill>
              </a:rPr>
              <a:t>Fipronil = insecticide</a:t>
            </a:r>
          </a:p>
          <a:p>
            <a:pPr algn="ctr"/>
            <a:r>
              <a:rPr lang="fr-FR" sz="1200" i="1" dirty="0" smtClean="0">
                <a:solidFill>
                  <a:schemeClr val="accent3"/>
                </a:solidFill>
              </a:rPr>
              <a:t>Glyphosate = herbicide</a:t>
            </a:r>
          </a:p>
          <a:p>
            <a:pPr algn="ctr"/>
            <a:r>
              <a:rPr lang="fr-FR" sz="1200" i="1" dirty="0" smtClean="0">
                <a:solidFill>
                  <a:schemeClr val="accent3"/>
                </a:solidFill>
              </a:rPr>
              <a:t>Carbendazime = fongicides</a:t>
            </a:r>
            <a:endParaRPr lang="fr-FR" sz="12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4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14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767137" y="99167"/>
            <a:ext cx="6006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Lien entre les usages et la présence dans le cours d’eau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79"/>
            <a:ext cx="12192000" cy="6244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699" y="554365"/>
            <a:ext cx="4105275" cy="1947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2345065"/>
            <a:ext cx="3200400" cy="2442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19602178">
            <a:off x="2428594" y="2236048"/>
            <a:ext cx="1011647" cy="91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392671" y="3823348"/>
            <a:ext cx="1011647" cy="166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4013930" y="3881072"/>
            <a:ext cx="1011647" cy="366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rot="16200000">
            <a:off x="6579705" y="5169612"/>
            <a:ext cx="820466" cy="1277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 rot="16200000">
            <a:off x="7570984" y="5757666"/>
            <a:ext cx="93888" cy="135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 rot="16200000">
            <a:off x="4765166" y="3539616"/>
            <a:ext cx="870967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 rot="16200000">
            <a:off x="4862885" y="2454250"/>
            <a:ext cx="1695499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445993" y="3456597"/>
            <a:ext cx="229591" cy="18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 rot="16200000">
            <a:off x="7735952" y="1648039"/>
            <a:ext cx="5455958" cy="345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 rot="16200000">
            <a:off x="7155077" y="3189498"/>
            <a:ext cx="2803526" cy="62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16200000">
            <a:off x="8410936" y="3763080"/>
            <a:ext cx="227610" cy="62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8261798" y="2178721"/>
            <a:ext cx="413672" cy="62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975600" y="1974850"/>
            <a:ext cx="235026" cy="1066800"/>
          </a:xfrm>
          <a:prstGeom prst="ellipse">
            <a:avLst/>
          </a:prstGeom>
          <a:solidFill>
            <a:srgbClr val="47AFE4"/>
          </a:solidFill>
          <a:ln>
            <a:solidFill>
              <a:srgbClr val="47A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59168" y="5299308"/>
            <a:ext cx="1407969" cy="606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02920" y="6554997"/>
            <a:ext cx="1264217" cy="30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4656955" y="1096390"/>
            <a:ext cx="763737" cy="13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4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14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767137" y="99167"/>
            <a:ext cx="6006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Lien entre les usages et la présence dans le cours d’eau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79"/>
            <a:ext cx="12192000" cy="624444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ague 20"/>
          <p:cNvSpPr/>
          <p:nvPr/>
        </p:nvSpPr>
        <p:spPr>
          <a:xfrm rot="19570026">
            <a:off x="-13421308" y="6216501"/>
            <a:ext cx="31603949" cy="5424218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Vague 21"/>
          <p:cNvSpPr/>
          <p:nvPr/>
        </p:nvSpPr>
        <p:spPr>
          <a:xfrm rot="19570026">
            <a:off x="-13049380" y="6143931"/>
            <a:ext cx="31603949" cy="5424218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Vague 22"/>
          <p:cNvSpPr/>
          <p:nvPr/>
        </p:nvSpPr>
        <p:spPr>
          <a:xfrm rot="19570026">
            <a:off x="-12764537" y="6100389"/>
            <a:ext cx="31603949" cy="5424218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Vague 23"/>
          <p:cNvSpPr/>
          <p:nvPr/>
        </p:nvSpPr>
        <p:spPr>
          <a:xfrm rot="19570026">
            <a:off x="-12516887" y="6100389"/>
            <a:ext cx="31603949" cy="5424218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rectangle 19"/>
          <p:cNvSpPr/>
          <p:nvPr/>
        </p:nvSpPr>
        <p:spPr>
          <a:xfrm flipH="1">
            <a:off x="2118421" y="2786744"/>
            <a:ext cx="10080000" cy="4284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-803578" y="1901121"/>
            <a:ext cx="7407578" cy="14419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57971" y="2298915"/>
            <a:ext cx="28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spc="300" dirty="0" smtClean="0">
                <a:solidFill>
                  <a:schemeClr val="bg1"/>
                </a:solidFill>
              </a:rPr>
              <a:t>Conclusions</a:t>
            </a:r>
            <a:endParaRPr lang="fr-FR" sz="36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1767137" y="99167"/>
            <a:ext cx="144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Conclusions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1679840" y="110444"/>
            <a:ext cx="47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15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568033" y="1200229"/>
            <a:ext cx="7052404" cy="1201869"/>
            <a:chOff x="568033" y="1200229"/>
            <a:chExt cx="7052404" cy="1201869"/>
          </a:xfrm>
        </p:grpSpPr>
        <p:grpSp>
          <p:nvGrpSpPr>
            <p:cNvPr id="13" name="Groupe 12"/>
            <p:cNvGrpSpPr/>
            <p:nvPr/>
          </p:nvGrpSpPr>
          <p:grpSpPr>
            <a:xfrm>
              <a:off x="568033" y="1200229"/>
              <a:ext cx="7052404" cy="433706"/>
              <a:chOff x="568033" y="1200229"/>
              <a:chExt cx="7052404" cy="433706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1114425" y="1232416"/>
                <a:ext cx="6506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2"/>
                    </a:solidFill>
                  </a:rPr>
                  <a:t>Caractérisation de la contamination en pesticides sur un continuum</a:t>
                </a:r>
                <a:endParaRPr lang="fr-FR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33" y="1200229"/>
                <a:ext cx="425924" cy="433706"/>
              </a:xfrm>
              <a:prstGeom prst="rect">
                <a:avLst/>
              </a:prstGeom>
            </p:spPr>
          </p:pic>
        </p:grpSp>
        <p:sp>
          <p:nvSpPr>
            <p:cNvPr id="2" name="ZoneTexte 1"/>
            <p:cNvSpPr txBox="1"/>
            <p:nvPr/>
          </p:nvSpPr>
          <p:spPr>
            <a:xfrm>
              <a:off x="1612669" y="1571101"/>
              <a:ext cx="51937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Eaux de surface / exutoires pluviaux / effluents de STEU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Différents profils de contamination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Différents niveaux de contamination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1530334" y="1633935"/>
              <a:ext cx="0" cy="67253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568033" y="3074045"/>
            <a:ext cx="6635751" cy="1448090"/>
            <a:chOff x="568033" y="2920972"/>
            <a:chExt cx="6635751" cy="1448090"/>
          </a:xfrm>
        </p:grpSpPr>
        <p:grpSp>
          <p:nvGrpSpPr>
            <p:cNvPr id="26" name="Groupe 25"/>
            <p:cNvGrpSpPr/>
            <p:nvPr/>
          </p:nvGrpSpPr>
          <p:grpSpPr>
            <a:xfrm>
              <a:off x="568033" y="2920972"/>
              <a:ext cx="6635751" cy="433706"/>
              <a:chOff x="568033" y="1200229"/>
              <a:chExt cx="6635751" cy="433706"/>
            </a:xfrm>
          </p:grpSpPr>
          <p:sp>
            <p:nvSpPr>
              <p:cNvPr id="27" name="ZoneTexte 26"/>
              <p:cNvSpPr txBox="1"/>
              <p:nvPr/>
            </p:nvSpPr>
            <p:spPr>
              <a:xfrm>
                <a:off x="1114425" y="1232416"/>
                <a:ext cx="6089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2"/>
                    </a:solidFill>
                  </a:rPr>
                  <a:t>Identification et hiérarchisation des sources en contexte urbain</a:t>
                </a:r>
                <a:endParaRPr lang="fr-FR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33" y="1200229"/>
                <a:ext cx="425924" cy="433706"/>
              </a:xfrm>
              <a:prstGeom prst="rect">
                <a:avLst/>
              </a:prstGeom>
            </p:spPr>
          </p:pic>
        </p:grpSp>
        <p:sp>
          <p:nvSpPr>
            <p:cNvPr id="30" name="ZoneTexte 29"/>
            <p:cNvSpPr txBox="1"/>
            <p:nvPr/>
          </p:nvSpPr>
          <p:spPr>
            <a:xfrm>
              <a:off x="1612669" y="3291844"/>
              <a:ext cx="46747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Phytosanitaires : usages agricoles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Biocides : usages urbains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Antiparasitaires vétérinaires : usages urbains</a:t>
              </a:r>
              <a:endParaRPr lang="fr-FR" sz="1600" dirty="0">
                <a:solidFill>
                  <a:schemeClr val="tx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solidFill>
                    <a:schemeClr val="tx2"/>
                  </a:solidFill>
                </a:rPr>
                <a:t>Les exutoires pluviaux ne doivent pas être négligés</a:t>
              </a:r>
              <a:endParaRPr lang="fr-FR" sz="160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1530334" y="3354678"/>
              <a:ext cx="0" cy="9263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568033" y="5194082"/>
            <a:ext cx="5840149" cy="433706"/>
            <a:chOff x="568033" y="1200229"/>
            <a:chExt cx="5840149" cy="433706"/>
          </a:xfrm>
        </p:grpSpPr>
        <p:sp>
          <p:nvSpPr>
            <p:cNvPr id="43" name="ZoneTexte 42"/>
            <p:cNvSpPr txBox="1"/>
            <p:nvPr/>
          </p:nvSpPr>
          <p:spPr>
            <a:xfrm>
              <a:off x="1114425" y="1232416"/>
              <a:ext cx="5293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Lien entre présence et usage pour certaines molécules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1200229"/>
              <a:ext cx="425924" cy="433706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439025" y="3889251"/>
            <a:ext cx="105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300" dirty="0" smtClean="0">
                <a:solidFill>
                  <a:srgbClr val="A50021"/>
                </a:solidFill>
              </a:rPr>
              <a:t>Fipronil</a:t>
            </a:r>
            <a:endParaRPr lang="fr-FR" sz="1400" b="1" spc="300" dirty="0">
              <a:solidFill>
                <a:srgbClr val="A5002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39" y="4216398"/>
            <a:ext cx="5291733" cy="2419309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1767137" y="99167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Perspectives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1679840" y="110444"/>
            <a:ext cx="47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16</a:t>
            </a:r>
            <a:endParaRPr lang="fr-FR" b="1" dirty="0"/>
          </a:p>
        </p:txBody>
      </p:sp>
      <p:grpSp>
        <p:nvGrpSpPr>
          <p:cNvPr id="26" name="Groupe 25"/>
          <p:cNvGrpSpPr/>
          <p:nvPr/>
        </p:nvGrpSpPr>
        <p:grpSpPr>
          <a:xfrm>
            <a:off x="568033" y="989030"/>
            <a:ext cx="6677814" cy="433706"/>
            <a:chOff x="568033" y="1200229"/>
            <a:chExt cx="6677814" cy="433706"/>
          </a:xfrm>
        </p:grpSpPr>
        <p:sp>
          <p:nvSpPr>
            <p:cNvPr id="27" name="ZoneTexte 26"/>
            <p:cNvSpPr txBox="1"/>
            <p:nvPr/>
          </p:nvSpPr>
          <p:spPr>
            <a:xfrm>
              <a:off x="1114425" y="1232416"/>
              <a:ext cx="613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Maintenir l’effort de caractérisation d’identification des sources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1200229"/>
              <a:ext cx="425924" cy="433706"/>
            </a:xfrm>
            <a:prstGeom prst="rect">
              <a:avLst/>
            </a:prstGeom>
          </p:spPr>
        </p:pic>
      </p:grpSp>
      <p:sp>
        <p:nvSpPr>
          <p:cNvPr id="30" name="ZoneTexte 29"/>
          <p:cNvSpPr txBox="1"/>
          <p:nvPr/>
        </p:nvSpPr>
        <p:spPr>
          <a:xfrm>
            <a:off x="1612669" y="1359902"/>
            <a:ext cx="8722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2"/>
                </a:solidFill>
              </a:rPr>
              <a:t>Maintien de l’effort de caractérisation des pesticides dans le milieu et dans des sources potentielles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2"/>
                </a:solidFill>
              </a:rPr>
              <a:t>Focaliser sur le réseau d’assainissement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2"/>
                </a:solidFill>
              </a:rPr>
              <a:t>Prendre en considération les produits de transformation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2"/>
                </a:solidFill>
              </a:rPr>
              <a:t>Étude utile sur la question des micropolluants en général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2"/>
                </a:solidFill>
              </a:rPr>
              <a:t>Extrapolation de sources et d’usages proches avec certaines molécules</a:t>
            </a:r>
          </a:p>
        </p:txBody>
      </p:sp>
      <p:cxnSp>
        <p:nvCxnSpPr>
          <p:cNvPr id="40" name="Connecteur droit 39"/>
          <p:cNvCxnSpPr/>
          <p:nvPr/>
        </p:nvCxnSpPr>
        <p:spPr>
          <a:xfrm>
            <a:off x="1530334" y="1430260"/>
            <a:ext cx="0" cy="118272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Graphique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868207"/>
              </p:ext>
            </p:extLst>
          </p:nvPr>
        </p:nvGraphicFramePr>
        <p:xfrm>
          <a:off x="7605084" y="3536134"/>
          <a:ext cx="3240000" cy="197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ZoneTexte 38"/>
          <p:cNvSpPr txBox="1"/>
          <p:nvPr/>
        </p:nvSpPr>
        <p:spPr>
          <a:xfrm>
            <a:off x="7960292" y="3555680"/>
            <a:ext cx="17796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spc="300" dirty="0" smtClean="0">
                <a:solidFill>
                  <a:schemeClr val="tx2"/>
                </a:solidFill>
              </a:rPr>
              <a:t>DEHP</a:t>
            </a:r>
            <a:endParaRPr lang="fr-FR" sz="1000" b="1" spc="300" dirty="0" smtClean="0">
              <a:solidFill>
                <a:schemeClr val="tx2"/>
              </a:solidFill>
            </a:endParaRPr>
          </a:p>
          <a:p>
            <a:r>
              <a:rPr lang="fr-FR" sz="1000" b="1" spc="300" dirty="0" smtClean="0">
                <a:solidFill>
                  <a:schemeClr val="tx2"/>
                </a:solidFill>
              </a:rPr>
              <a:t>    =&gt; plastifiants</a:t>
            </a:r>
            <a:endParaRPr lang="fr-FR" sz="1000" b="1" spc="300" dirty="0">
              <a:solidFill>
                <a:schemeClr val="tx2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6838975" y="4211139"/>
            <a:ext cx="1398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tx2"/>
                </a:solidFill>
              </a:rPr>
              <a:t>Flux (g.jour</a:t>
            </a:r>
            <a:r>
              <a:rPr lang="fr-FR" sz="10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dirty="0" smtClean="0">
                <a:solidFill>
                  <a:schemeClr val="tx2"/>
                </a:solidFill>
              </a:rPr>
              <a:t>)</a:t>
            </a:r>
            <a:endParaRPr lang="fr-FR" sz="1000" b="1" dirty="0">
              <a:solidFill>
                <a:schemeClr val="tx2"/>
              </a:solidFill>
            </a:endParaRP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442142"/>
              </p:ext>
            </p:extLst>
          </p:nvPr>
        </p:nvGraphicFramePr>
        <p:xfrm>
          <a:off x="1554270" y="3536134"/>
          <a:ext cx="3240000" cy="197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ZoneTexte 37"/>
          <p:cNvSpPr txBox="1"/>
          <p:nvPr/>
        </p:nvSpPr>
        <p:spPr>
          <a:xfrm>
            <a:off x="1865707" y="3555680"/>
            <a:ext cx="18678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spc="300" dirty="0" smtClean="0">
                <a:solidFill>
                  <a:schemeClr val="tx2"/>
                </a:solidFill>
              </a:rPr>
              <a:t>Carbamazépine </a:t>
            </a:r>
            <a:endParaRPr lang="fr-FR" sz="1000" b="1" spc="300" dirty="0" smtClean="0">
              <a:solidFill>
                <a:schemeClr val="tx2"/>
              </a:solidFill>
            </a:endParaRPr>
          </a:p>
          <a:p>
            <a:r>
              <a:rPr lang="fr-FR" sz="1000" b="1" spc="300" dirty="0" smtClean="0">
                <a:solidFill>
                  <a:schemeClr val="tx2"/>
                </a:solidFill>
              </a:rPr>
              <a:t>    =&gt; médicaments</a:t>
            </a:r>
            <a:endParaRPr lang="fr-FR" sz="1000" b="1" spc="300" dirty="0">
              <a:solidFill>
                <a:schemeClr val="tx2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 rot="16200000">
            <a:off x="771024" y="4211139"/>
            <a:ext cx="1398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tx2"/>
                </a:solidFill>
              </a:rPr>
              <a:t>Flux (g.jour</a:t>
            </a:r>
            <a:r>
              <a:rPr lang="fr-FR" sz="1000" b="1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dirty="0" smtClean="0">
                <a:solidFill>
                  <a:schemeClr val="tx2"/>
                </a:solidFill>
              </a:rPr>
              <a:t>)</a:t>
            </a:r>
            <a:endParaRPr lang="fr-FR" sz="1000" b="1" dirty="0">
              <a:solidFill>
                <a:schemeClr val="tx2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993656" y="5887785"/>
            <a:ext cx="306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/>
                </a:solidFill>
              </a:rPr>
              <a:t>Proche des usages vétérinaires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8617622" y="5887785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/>
                </a:solidFill>
              </a:rPr>
              <a:t>Proche des biocides</a:t>
            </a:r>
            <a:endParaRPr lang="fr-FR" dirty="0">
              <a:solidFill>
                <a:schemeClr val="tx2"/>
              </a:solidFill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7860769" y="5712451"/>
            <a:ext cx="720000" cy="720000"/>
            <a:chOff x="8623835" y="692369"/>
            <a:chExt cx="920236" cy="920236"/>
          </a:xfrm>
        </p:grpSpPr>
        <p:sp>
          <p:nvSpPr>
            <p:cNvPr id="56" name="Ellipse 55"/>
            <p:cNvSpPr/>
            <p:nvPr/>
          </p:nvSpPr>
          <p:spPr>
            <a:xfrm>
              <a:off x="8623835" y="692369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24" t="-21099" r="-9557" b="-4901"/>
            <a:stretch/>
          </p:blipFill>
          <p:spPr>
            <a:xfrm>
              <a:off x="8644071" y="712605"/>
              <a:ext cx="900000" cy="900000"/>
            </a:xfrm>
            <a:prstGeom prst="ellipse">
              <a:avLst/>
            </a:prstGeom>
            <a:ln w="57150">
              <a:solidFill>
                <a:srgbClr val="FFC000"/>
              </a:solidFill>
            </a:ln>
          </p:spPr>
        </p:pic>
      </p:grp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t="-20727" r="-18104" b="-19599"/>
          <a:stretch/>
        </p:blipFill>
        <p:spPr>
          <a:xfrm>
            <a:off x="1279286" y="5712451"/>
            <a:ext cx="720000" cy="72000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0" y="95281"/>
            <a:ext cx="1657294" cy="663963"/>
          </a:xfrm>
          <a:prstGeom prst="rect">
            <a:avLst/>
          </a:prstGeom>
        </p:spPr>
      </p:pic>
      <p:pic>
        <p:nvPicPr>
          <p:cNvPr id="51" name="Picture 635" descr="lp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87" y="203560"/>
            <a:ext cx="842404" cy="44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1" y="159532"/>
            <a:ext cx="972487" cy="535461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44" y="185886"/>
            <a:ext cx="1100266" cy="482753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5" y="164166"/>
            <a:ext cx="526192" cy="526192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65" y="5967140"/>
            <a:ext cx="946311" cy="82764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1" y="6080021"/>
            <a:ext cx="1439443" cy="60188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64" y="5977901"/>
            <a:ext cx="1387803" cy="806124"/>
          </a:xfrm>
          <a:prstGeom prst="rect">
            <a:avLst/>
          </a:prstGeom>
        </p:spPr>
      </p:pic>
      <p:pic>
        <p:nvPicPr>
          <p:cNvPr id="60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2419" y="6191982"/>
            <a:ext cx="1401034" cy="3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007" y="226659"/>
            <a:ext cx="1615569" cy="40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691984" y="3067968"/>
            <a:ext cx="8808033" cy="2507332"/>
            <a:chOff x="2218406" y="3207668"/>
            <a:chExt cx="8299700" cy="2507332"/>
          </a:xfrm>
        </p:grpSpPr>
        <p:sp>
          <p:nvSpPr>
            <p:cNvPr id="65" name="Rectangle 64"/>
            <p:cNvSpPr/>
            <p:nvPr/>
          </p:nvSpPr>
          <p:spPr>
            <a:xfrm>
              <a:off x="2221387" y="3207668"/>
              <a:ext cx="8296719" cy="2507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218406" y="5045598"/>
              <a:ext cx="8234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>
                  <a:solidFill>
                    <a:schemeClr val="accent5">
                      <a:lumMod val="75000"/>
                    </a:schemeClr>
                  </a:solidFill>
                </a:rPr>
                <a:t>Cette étude a été réalisée avec le soutien financier de l'Agence Nationale de la Recherche française (ANR) dans le cadre du programme investissements d'avenir, au sein du Laboratoire d'excellence COTE (ANR-10-labx-45)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2438368" y="3351684"/>
              <a:ext cx="5610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« Projets Micropolluant – Bordeaux </a:t>
              </a:r>
              <a:r>
                <a:rPr lang="fr-FR" sz="1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Métopole</a:t>
              </a:r>
              <a:r>
                <a:rPr lang="fr-FR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 », « RESEAU » et « REGARD » :</a:t>
              </a:r>
              <a:endParaRPr lang="fr-FR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530218" y="4735500"/>
              <a:ext cx="16190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The « </a:t>
              </a:r>
              <a:r>
                <a:rPr lang="fr-FR" sz="1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LabEx</a:t>
              </a:r>
              <a:r>
                <a:rPr lang="fr-FR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 COTE » :</a:t>
              </a:r>
              <a:endParaRPr lang="fr-FR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218406" y="3659461"/>
              <a:ext cx="82180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 smtClean="0">
                  <a:solidFill>
                    <a:schemeClr val="accent5">
                      <a:lumMod val="75000"/>
                    </a:schemeClr>
                  </a:solidFill>
                </a:rPr>
                <a:t>Cette étude bénéficie de fonds en relation avec les projets RESEAU, REGARD et le “Plan Micropolluant – Bordeaux Métropole” (P</a:t>
              </a:r>
              <a:r>
                <a:rPr lang="fr-FR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artenaires</a:t>
              </a:r>
              <a:r>
                <a:rPr lang="fr-FR" sz="1400" dirty="0" smtClean="0">
                  <a:solidFill>
                    <a:schemeClr val="accent5">
                      <a:lumMod val="75000"/>
                    </a:schemeClr>
                  </a:solidFill>
                </a:rPr>
                <a:t> : Bordeaux Métropole, LyRE centre de recherche SUEZ, IRSTEA, Agence de l’eau Adour-Garonne, CNRS, Université de Bordeaux et CHU de Bordeaux). Ces travaux ont été financés par l’Agence Française pour la Biodiversité, l’Agence de l’Eau, la Région Aquitaine et le </a:t>
              </a:r>
              <a:r>
                <a:rPr lang="fr-FR" sz="1400" dirty="0" err="1" smtClean="0">
                  <a:solidFill>
                    <a:schemeClr val="accent5">
                      <a:lumMod val="75000"/>
                    </a:schemeClr>
                  </a:solidFill>
                </a:rPr>
                <a:t>LyRe</a:t>
              </a:r>
              <a:r>
                <a:rPr lang="fr-FR" sz="1400" dirty="0" smtClean="0">
                  <a:solidFill>
                    <a:schemeClr val="accent5">
                      <a:lumMod val="75000"/>
                    </a:schemeClr>
                  </a:solidFill>
                </a:rPr>
                <a:t> centre de recherche SUEZ. </a:t>
              </a:r>
              <a:endParaRPr lang="fr-FR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879309" y="1647825"/>
            <a:ext cx="8433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pc="600" dirty="0" smtClean="0">
                <a:solidFill>
                  <a:schemeClr val="accent1"/>
                </a:solidFill>
              </a:rPr>
              <a:t>M</a:t>
            </a:r>
            <a:r>
              <a:rPr lang="en-US" sz="4400" b="1" u="sng" spc="600" dirty="0" smtClean="0">
                <a:solidFill>
                  <a:schemeClr val="accent1"/>
                </a:solidFill>
              </a:rPr>
              <a:t>erci pour </a:t>
            </a:r>
            <a:r>
              <a:rPr lang="en-US" sz="4400" b="1" u="sng" spc="600" dirty="0" err="1" smtClean="0">
                <a:solidFill>
                  <a:schemeClr val="accent1"/>
                </a:solidFill>
              </a:rPr>
              <a:t>votre</a:t>
            </a:r>
            <a:r>
              <a:rPr lang="en-US" sz="4400" b="1" u="sng" spc="600" dirty="0" smtClean="0">
                <a:solidFill>
                  <a:schemeClr val="accent1"/>
                </a:solidFill>
              </a:rPr>
              <a:t> attentio</a:t>
            </a:r>
            <a:r>
              <a:rPr lang="en-US" sz="4400" b="1" spc="600" dirty="0" smtClean="0">
                <a:solidFill>
                  <a:schemeClr val="accent1"/>
                </a:solidFill>
              </a:rPr>
              <a:t>n</a:t>
            </a:r>
            <a:endParaRPr lang="en-US" sz="4400" b="1" spc="600" dirty="0">
              <a:solidFill>
                <a:schemeClr val="accent1"/>
              </a:solidFill>
            </a:endParaRPr>
          </a:p>
        </p:txBody>
      </p:sp>
      <p:pic>
        <p:nvPicPr>
          <p:cNvPr id="22" name="Picture 2" descr="D:\Vincent\Stage 2013\Documents\Conférences\_LOGOS\logo AFB-jpeg-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0" y="6086039"/>
            <a:ext cx="1757079" cy="5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ésultat de recherche d'images pour &quot;région nouvelle aquitaine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53" y="5926697"/>
            <a:ext cx="1615168" cy="9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justine\AppData\Local\Temp\LogoCOT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68" y="67545"/>
            <a:ext cx="616564" cy="7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3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2</a:t>
            </a:r>
            <a:endParaRPr lang="fr-FR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767137" y="99167"/>
            <a:ext cx="4009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Les pesticides : de multiples sources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4126" name="Groupe 4125"/>
          <p:cNvGrpSpPr/>
          <p:nvPr/>
        </p:nvGrpSpPr>
        <p:grpSpPr>
          <a:xfrm>
            <a:off x="2528570" y="1265347"/>
            <a:ext cx="7510024" cy="5255379"/>
            <a:chOff x="1127508" y="200171"/>
            <a:chExt cx="9876646" cy="6911495"/>
          </a:xfrm>
        </p:grpSpPr>
        <p:grpSp>
          <p:nvGrpSpPr>
            <p:cNvPr id="4121" name="Groupe 4120"/>
            <p:cNvGrpSpPr/>
            <p:nvPr/>
          </p:nvGrpSpPr>
          <p:grpSpPr>
            <a:xfrm>
              <a:off x="1127508" y="4659036"/>
              <a:ext cx="9866139" cy="2452630"/>
              <a:chOff x="1127508" y="3897036"/>
              <a:chExt cx="9866139" cy="2452630"/>
            </a:xfrm>
          </p:grpSpPr>
          <p:grpSp>
            <p:nvGrpSpPr>
              <p:cNvPr id="4118" name="Groupe 4117"/>
              <p:cNvGrpSpPr/>
              <p:nvPr/>
            </p:nvGrpSpPr>
            <p:grpSpPr>
              <a:xfrm>
                <a:off x="1127508" y="3897037"/>
                <a:ext cx="3816076" cy="2452628"/>
                <a:chOff x="1127508" y="3897037"/>
                <a:chExt cx="3816076" cy="2452628"/>
              </a:xfrm>
            </p:grpSpPr>
            <p:pic>
              <p:nvPicPr>
                <p:cNvPr id="4104" name="Image 410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024" t="-21099" r="-9557" b="-4901"/>
                <a:stretch/>
              </p:blipFill>
              <p:spPr>
                <a:xfrm>
                  <a:off x="2783584" y="4043351"/>
                  <a:ext cx="2160000" cy="2160000"/>
                </a:xfrm>
                <a:prstGeom prst="ellipse">
                  <a:avLst/>
                </a:prstGeom>
                <a:ln w="76200">
                  <a:solidFill>
                    <a:schemeClr val="tx2"/>
                  </a:solidFill>
                </a:ln>
              </p:spPr>
            </p:pic>
            <p:grpSp>
              <p:nvGrpSpPr>
                <p:cNvPr id="38" name="Groupe 37"/>
                <p:cNvGrpSpPr/>
                <p:nvPr/>
              </p:nvGrpSpPr>
              <p:grpSpPr>
                <a:xfrm>
                  <a:off x="1127508" y="3897037"/>
                  <a:ext cx="1080001" cy="2452628"/>
                  <a:chOff x="1127508" y="3897036"/>
                  <a:chExt cx="1080001" cy="2452628"/>
                </a:xfrm>
              </p:grpSpPr>
              <p:pic>
                <p:nvPicPr>
                  <p:cNvPr id="29" name="Image 28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60" t="-52054" r="-3523" b="-25450"/>
                  <a:stretch/>
                </p:blipFill>
                <p:spPr>
                  <a:xfrm>
                    <a:off x="1127508" y="5269664"/>
                    <a:ext cx="1080001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  <p:pic>
                <p:nvPicPr>
                  <p:cNvPr id="59" name="Image 5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9822" t="-5459" r="-9822" b="-5459"/>
                  <a:stretch/>
                </p:blipFill>
                <p:spPr>
                  <a:xfrm>
                    <a:off x="1127508" y="3897036"/>
                    <a:ext cx="1080000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</p:grpSp>
            <p:cxnSp>
              <p:nvCxnSpPr>
                <p:cNvPr id="49" name="Connecteur droit 48"/>
                <p:cNvCxnSpPr/>
                <p:nvPr/>
              </p:nvCxnSpPr>
              <p:spPr>
                <a:xfrm>
                  <a:off x="2183291" y="4685792"/>
                  <a:ext cx="600293" cy="200258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/>
                <p:cNvCxnSpPr/>
                <p:nvPr/>
              </p:nvCxnSpPr>
              <p:spPr>
                <a:xfrm flipV="1">
                  <a:off x="2194597" y="5396510"/>
                  <a:ext cx="553849" cy="184766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19" name="Groupe 4118"/>
              <p:cNvGrpSpPr/>
              <p:nvPr/>
            </p:nvGrpSpPr>
            <p:grpSpPr>
              <a:xfrm>
                <a:off x="7125814" y="3897036"/>
                <a:ext cx="3867833" cy="2452630"/>
                <a:chOff x="7125814" y="3897036"/>
                <a:chExt cx="3867833" cy="2452630"/>
              </a:xfrm>
            </p:grpSpPr>
            <p:pic>
              <p:nvPicPr>
                <p:cNvPr id="32" name="Image 3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2548" t="-20727" r="-18104" b="-19599"/>
                <a:stretch/>
              </p:blipFill>
              <p:spPr>
                <a:xfrm>
                  <a:off x="7125814" y="4043351"/>
                  <a:ext cx="2160000" cy="2160000"/>
                </a:xfrm>
                <a:prstGeom prst="ellipse">
                  <a:avLst/>
                </a:prstGeom>
                <a:ln w="76200">
                  <a:solidFill>
                    <a:schemeClr val="tx2"/>
                  </a:solidFill>
                </a:ln>
              </p:spPr>
            </p:pic>
            <p:grpSp>
              <p:nvGrpSpPr>
                <p:cNvPr id="37" name="Groupe 36"/>
                <p:cNvGrpSpPr/>
                <p:nvPr/>
              </p:nvGrpSpPr>
              <p:grpSpPr>
                <a:xfrm>
                  <a:off x="9913646" y="3897036"/>
                  <a:ext cx="1080001" cy="2452630"/>
                  <a:chOff x="9861890" y="3897036"/>
                  <a:chExt cx="1080001" cy="2452630"/>
                </a:xfrm>
              </p:grpSpPr>
              <p:pic>
                <p:nvPicPr>
                  <p:cNvPr id="61" name="Image 60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60" t="-52054" r="-3523" b="-25450"/>
                  <a:stretch/>
                </p:blipFill>
                <p:spPr>
                  <a:xfrm>
                    <a:off x="9861890" y="3897036"/>
                    <a:ext cx="1080001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  <p:pic>
                <p:nvPicPr>
                  <p:cNvPr id="62" name="Image 6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9822" t="-5459" r="-9822" b="-5459"/>
                  <a:stretch/>
                </p:blipFill>
                <p:spPr>
                  <a:xfrm>
                    <a:off x="9861890" y="5269666"/>
                    <a:ext cx="1080000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</p:grpSp>
            <p:cxnSp>
              <p:nvCxnSpPr>
                <p:cNvPr id="68" name="Connecteur droit 67"/>
                <p:cNvCxnSpPr/>
                <p:nvPr/>
              </p:nvCxnSpPr>
              <p:spPr>
                <a:xfrm flipH="1">
                  <a:off x="9301498" y="4676053"/>
                  <a:ext cx="629491" cy="209998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/>
                <p:cNvCxnSpPr/>
                <p:nvPr/>
              </p:nvCxnSpPr>
              <p:spPr>
                <a:xfrm flipH="1" flipV="1">
                  <a:off x="9326580" y="5393154"/>
                  <a:ext cx="591881" cy="197455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20" name="Groupe 4119"/>
            <p:cNvGrpSpPr/>
            <p:nvPr/>
          </p:nvGrpSpPr>
          <p:grpSpPr>
            <a:xfrm>
              <a:off x="1127509" y="200171"/>
              <a:ext cx="9876645" cy="2452628"/>
              <a:chOff x="1127509" y="200171"/>
              <a:chExt cx="9876645" cy="2452628"/>
            </a:xfrm>
          </p:grpSpPr>
          <p:grpSp>
            <p:nvGrpSpPr>
              <p:cNvPr id="4117" name="Groupe 4116"/>
              <p:cNvGrpSpPr/>
              <p:nvPr/>
            </p:nvGrpSpPr>
            <p:grpSpPr>
              <a:xfrm>
                <a:off x="1127509" y="200171"/>
                <a:ext cx="3816075" cy="2452628"/>
                <a:chOff x="1127509" y="720871"/>
                <a:chExt cx="3816075" cy="2452628"/>
              </a:xfrm>
            </p:grpSpPr>
            <p:pic>
              <p:nvPicPr>
                <p:cNvPr id="4105" name="Image 410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8765" t="-26531" r="-8765" b="-26531"/>
                <a:stretch/>
              </p:blipFill>
              <p:spPr>
                <a:xfrm>
                  <a:off x="2783584" y="867185"/>
                  <a:ext cx="2160000" cy="2160000"/>
                </a:xfrm>
                <a:prstGeom prst="ellipse">
                  <a:avLst/>
                </a:prstGeom>
                <a:ln w="76200">
                  <a:solidFill>
                    <a:schemeClr val="tx2"/>
                  </a:solidFill>
                </a:ln>
              </p:spPr>
            </p:pic>
            <p:grpSp>
              <p:nvGrpSpPr>
                <p:cNvPr id="39" name="Groupe 38"/>
                <p:cNvGrpSpPr/>
                <p:nvPr/>
              </p:nvGrpSpPr>
              <p:grpSpPr>
                <a:xfrm>
                  <a:off x="1127509" y="720871"/>
                  <a:ext cx="1080000" cy="2452628"/>
                  <a:chOff x="1127509" y="720871"/>
                  <a:chExt cx="1080000" cy="2452628"/>
                </a:xfrm>
              </p:grpSpPr>
              <p:pic>
                <p:nvPicPr>
                  <p:cNvPr id="24" name="Image 23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843" t="-40215" r="22833" b="1050"/>
                  <a:stretch/>
                </p:blipFill>
                <p:spPr>
                  <a:xfrm>
                    <a:off x="1127509" y="720871"/>
                    <a:ext cx="1080000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  <p:pic>
                <p:nvPicPr>
                  <p:cNvPr id="30" name="Image 2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9822" t="-5459" r="-9822" b="-5459"/>
                  <a:stretch/>
                </p:blipFill>
                <p:spPr>
                  <a:xfrm>
                    <a:off x="1127509" y="2093499"/>
                    <a:ext cx="1080000" cy="1080000"/>
                  </a:xfrm>
                  <a:prstGeom prst="ellipse">
                    <a:avLst/>
                  </a:prstGeom>
                  <a:ln w="38100">
                    <a:solidFill>
                      <a:schemeClr val="tx2"/>
                    </a:solidFill>
                  </a:ln>
                </p:spPr>
              </p:pic>
            </p:grpSp>
            <p:cxnSp>
              <p:nvCxnSpPr>
                <p:cNvPr id="70" name="Connecteur droit 69"/>
                <p:cNvCxnSpPr/>
                <p:nvPr/>
              </p:nvCxnSpPr>
              <p:spPr>
                <a:xfrm>
                  <a:off x="2189554" y="1476183"/>
                  <a:ext cx="554303" cy="184916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/>
                <p:cNvCxnSpPr/>
                <p:nvPr/>
              </p:nvCxnSpPr>
              <p:spPr>
                <a:xfrm flipV="1">
                  <a:off x="2173896" y="2181119"/>
                  <a:ext cx="585619" cy="195365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16" name="Groupe 4115"/>
              <p:cNvGrpSpPr/>
              <p:nvPr/>
            </p:nvGrpSpPr>
            <p:grpSpPr>
              <a:xfrm>
                <a:off x="7125814" y="346485"/>
                <a:ext cx="3878340" cy="2160000"/>
                <a:chOff x="7125814" y="867185"/>
                <a:chExt cx="3878340" cy="2160000"/>
              </a:xfrm>
            </p:grpSpPr>
            <p:pic>
              <p:nvPicPr>
                <p:cNvPr id="4101" name="Image 4100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1167" t="-7356" r="-4912" b="45699"/>
                <a:stretch/>
              </p:blipFill>
              <p:spPr>
                <a:xfrm>
                  <a:off x="7125814" y="867185"/>
                  <a:ext cx="2160000" cy="2160000"/>
                </a:xfrm>
                <a:prstGeom prst="ellipse">
                  <a:avLst/>
                </a:prstGeom>
                <a:ln w="76200">
                  <a:solidFill>
                    <a:schemeClr val="tx2"/>
                  </a:solidFill>
                </a:ln>
              </p:spPr>
            </p:pic>
            <p:pic>
              <p:nvPicPr>
                <p:cNvPr id="60" name="Image 5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60" t="-52054" r="-3523" b="-25450"/>
                <a:stretch/>
              </p:blipFill>
              <p:spPr>
                <a:xfrm>
                  <a:off x="9924152" y="1407186"/>
                  <a:ext cx="1080002" cy="1080000"/>
                </a:xfrm>
                <a:prstGeom prst="ellipse">
                  <a:avLst/>
                </a:prstGeom>
                <a:ln w="38100">
                  <a:solidFill>
                    <a:schemeClr val="tx2"/>
                  </a:solidFill>
                </a:ln>
              </p:spPr>
            </p:pic>
            <p:cxnSp>
              <p:nvCxnSpPr>
                <p:cNvPr id="4096" name="Connecteur droit 4095"/>
                <p:cNvCxnSpPr/>
                <p:nvPr/>
              </p:nvCxnSpPr>
              <p:spPr>
                <a:xfrm>
                  <a:off x="9315386" y="1947185"/>
                  <a:ext cx="568135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97" name="Ellipse 4096"/>
            <p:cNvSpPr/>
            <p:nvPr/>
          </p:nvSpPr>
          <p:spPr>
            <a:xfrm>
              <a:off x="4953129" y="2574348"/>
              <a:ext cx="2163140" cy="2163140"/>
            </a:xfrm>
            <a:prstGeom prst="ellipse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/>
                <a:t>Multiples sources en lien avec les usages</a:t>
              </a:r>
              <a:endParaRPr lang="fr-FR" sz="1600" b="1" dirty="0"/>
            </a:p>
          </p:txBody>
        </p:sp>
      </p:grpSp>
      <p:cxnSp>
        <p:nvCxnSpPr>
          <p:cNvPr id="4103" name="Connecteur droit 4102"/>
          <p:cNvCxnSpPr>
            <a:stCxn id="4101" idx="3"/>
            <a:endCxn id="4097" idx="7"/>
          </p:cNvCxnSpPr>
          <p:nvPr/>
        </p:nvCxnSpPr>
        <p:spPr>
          <a:xfrm flipH="1">
            <a:off x="6841442" y="2778500"/>
            <a:ext cx="488662" cy="53300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>
            <a:stCxn id="4097" idx="1"/>
            <a:endCxn id="4105" idx="5"/>
          </p:cNvCxnSpPr>
          <p:nvPr/>
        </p:nvCxnSpPr>
        <p:spPr>
          <a:xfrm flipH="1" flipV="1">
            <a:off x="5189719" y="2778500"/>
            <a:ext cx="488663" cy="53300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>
            <a:stCxn id="4097" idx="3"/>
            <a:endCxn id="4104" idx="7"/>
          </p:cNvCxnSpPr>
          <p:nvPr/>
        </p:nvCxnSpPr>
        <p:spPr>
          <a:xfrm flipH="1">
            <a:off x="5189719" y="4474566"/>
            <a:ext cx="488663" cy="53300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32" idx="1"/>
            <a:endCxn id="4097" idx="5"/>
          </p:cNvCxnSpPr>
          <p:nvPr/>
        </p:nvCxnSpPr>
        <p:spPr>
          <a:xfrm flipH="1" flipV="1">
            <a:off x="6841442" y="4474566"/>
            <a:ext cx="488662" cy="53300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7" name="ZoneTexte 4126"/>
          <p:cNvSpPr txBox="1"/>
          <p:nvPr/>
        </p:nvSpPr>
        <p:spPr>
          <a:xfrm>
            <a:off x="1818714" y="713801"/>
            <a:ext cx="223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spc="300" dirty="0" smtClean="0">
                <a:solidFill>
                  <a:schemeClr val="tx2"/>
                </a:solidFill>
              </a:rPr>
              <a:t>Phytosanitaires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2293775" y="406272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spc="300" dirty="0" smtClean="0">
                <a:solidFill>
                  <a:schemeClr val="tx2"/>
                </a:solidFill>
              </a:rPr>
              <a:t>Biocides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7202204" y="4073356"/>
            <a:ext cx="493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spc="300" dirty="0" smtClean="0">
                <a:solidFill>
                  <a:schemeClr val="tx2"/>
                </a:solidFill>
              </a:rPr>
              <a:t>Antiparasitaires à usage vétérinaire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7377188" y="741589"/>
            <a:ext cx="458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spc="300" dirty="0" smtClean="0">
                <a:solidFill>
                  <a:schemeClr val="tx2"/>
                </a:solidFill>
              </a:rPr>
              <a:t>Antiparasitaires à usage humain</a:t>
            </a:r>
            <a:endParaRPr lang="fr-FR" b="1" spc="300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4576" y="1306621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300" dirty="0" smtClean="0">
                <a:solidFill>
                  <a:schemeClr val="tx2"/>
                </a:solidFill>
              </a:rPr>
              <a:t>Glyphosate</a:t>
            </a:r>
            <a:endParaRPr lang="fr-FR" spc="300" dirty="0">
              <a:solidFill>
                <a:schemeClr val="tx2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0337900" y="1376602"/>
            <a:ext cx="14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300" dirty="0" smtClean="0">
                <a:solidFill>
                  <a:schemeClr val="tx2"/>
                </a:solidFill>
              </a:rPr>
              <a:t>Malathion</a:t>
            </a:r>
            <a:endParaRPr lang="fr-FR" spc="300" dirty="0">
              <a:solidFill>
                <a:schemeClr val="tx2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0486178" y="4836028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300" dirty="0" smtClean="0">
                <a:solidFill>
                  <a:schemeClr val="tx2"/>
                </a:solidFill>
              </a:rPr>
              <a:t>Fipronil</a:t>
            </a:r>
            <a:endParaRPr lang="fr-FR" spc="300" dirty="0">
              <a:solidFill>
                <a:schemeClr val="tx2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37853" y="4836028"/>
            <a:ext cx="10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300" dirty="0" smtClean="0">
                <a:solidFill>
                  <a:schemeClr val="tx2"/>
                </a:solidFill>
              </a:rPr>
              <a:t>Diuron</a:t>
            </a:r>
            <a:endParaRPr lang="fr-FR" spc="300" dirty="0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8" y="1744319"/>
            <a:ext cx="1640693" cy="653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686" y="1867599"/>
            <a:ext cx="2066395" cy="1046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7" y="5255545"/>
            <a:ext cx="1574800" cy="8123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7" y="5061545"/>
            <a:ext cx="1913379" cy="1602455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2246415" y="959728"/>
            <a:ext cx="1592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3"/>
                </a:solidFill>
              </a:rPr>
              <a:t>Reg. 1107/2009/CE</a:t>
            </a:r>
            <a:endParaRPr lang="fr-FR" sz="1400" dirty="0">
              <a:solidFill>
                <a:schemeClr val="accent3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292103" y="4274957"/>
            <a:ext cx="150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3"/>
                </a:solidFill>
              </a:rPr>
              <a:t>Reg. 528/2012/CE</a:t>
            </a:r>
            <a:endParaRPr lang="fr-FR" sz="1400" dirty="0">
              <a:solidFill>
                <a:schemeClr val="accent3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9002828" y="959728"/>
            <a:ext cx="1336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accent3"/>
                </a:solidFill>
              </a:rPr>
              <a:t>Dir</a:t>
            </a:r>
            <a:r>
              <a:rPr lang="fr-FR" sz="1400" dirty="0" smtClean="0">
                <a:solidFill>
                  <a:schemeClr val="accent3"/>
                </a:solidFill>
              </a:rPr>
              <a:t>. 2004/27/CE</a:t>
            </a:r>
            <a:endParaRPr lang="fr-FR" sz="1400" dirty="0">
              <a:solidFill>
                <a:schemeClr val="accent3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9002828" y="4309530"/>
            <a:ext cx="1336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accent3"/>
                </a:solidFill>
              </a:rPr>
              <a:t>Dir</a:t>
            </a:r>
            <a:r>
              <a:rPr lang="fr-FR" sz="1400" dirty="0" smtClean="0">
                <a:solidFill>
                  <a:schemeClr val="accent3"/>
                </a:solidFill>
              </a:rPr>
              <a:t>. 2004/28/CE</a:t>
            </a:r>
            <a:endParaRPr lang="fr-FR" sz="1400" dirty="0">
              <a:solidFill>
                <a:schemeClr val="accent3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767137" y="99167"/>
            <a:ext cx="2147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Objectif de l’étude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259562" y="1168738"/>
            <a:ext cx="835128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fr-FR" sz="2000" dirty="0" smtClean="0"/>
              <a:t>Connaissances limitées du lien entre usage et présence dans le milieu </a:t>
            </a:r>
            <a:endParaRPr lang="fr-FR" sz="2000" dirty="0"/>
          </a:p>
        </p:txBody>
      </p:sp>
      <p:cxnSp>
        <p:nvCxnSpPr>
          <p:cNvPr id="39" name="Connecteur droit 38"/>
          <p:cNvCxnSpPr/>
          <p:nvPr/>
        </p:nvCxnSpPr>
        <p:spPr>
          <a:xfrm>
            <a:off x="821212" y="2358439"/>
            <a:ext cx="0" cy="318696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3</a:t>
            </a:r>
            <a:endParaRPr lang="fr-FR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114133" y="3313698"/>
            <a:ext cx="3848771" cy="433706"/>
            <a:chOff x="568033" y="1200229"/>
            <a:chExt cx="3848771" cy="433706"/>
          </a:xfrm>
        </p:grpSpPr>
        <p:sp>
          <p:nvSpPr>
            <p:cNvPr id="6" name="ZoneTexte 5"/>
            <p:cNvSpPr txBox="1"/>
            <p:nvPr/>
          </p:nvSpPr>
          <p:spPr>
            <a:xfrm>
              <a:off x="1114425" y="1232416"/>
              <a:ext cx="3302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Identifier les sources majoritaires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1200229"/>
              <a:ext cx="425924" cy="433706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1114133" y="4235517"/>
            <a:ext cx="2941278" cy="433706"/>
            <a:chOff x="568033" y="1876504"/>
            <a:chExt cx="2941278" cy="433706"/>
          </a:xfrm>
        </p:grpSpPr>
        <p:sp>
          <p:nvSpPr>
            <p:cNvPr id="29" name="ZoneTexte 28"/>
            <p:cNvSpPr txBox="1"/>
            <p:nvPr/>
          </p:nvSpPr>
          <p:spPr>
            <a:xfrm>
              <a:off x="1114425" y="1908691"/>
              <a:ext cx="2394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Hiérarchiser les sources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1876504"/>
              <a:ext cx="425924" cy="433706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1114133" y="5157335"/>
            <a:ext cx="6766236" cy="433706"/>
            <a:chOff x="568033" y="2581354"/>
            <a:chExt cx="6766236" cy="433706"/>
          </a:xfrm>
        </p:grpSpPr>
        <p:sp>
          <p:nvSpPr>
            <p:cNvPr id="31" name="ZoneTexte 30"/>
            <p:cNvSpPr txBox="1"/>
            <p:nvPr/>
          </p:nvSpPr>
          <p:spPr>
            <a:xfrm>
              <a:off x="1114425" y="2613541"/>
              <a:ext cx="621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Identifier les usages responsables de l’introduction de pesticides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2581354"/>
              <a:ext cx="425924" cy="433706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1114133" y="2391879"/>
            <a:ext cx="10101893" cy="433706"/>
            <a:chOff x="568033" y="1200229"/>
            <a:chExt cx="10101893" cy="433706"/>
          </a:xfrm>
        </p:grpSpPr>
        <p:sp>
          <p:nvSpPr>
            <p:cNvPr id="27" name="ZoneTexte 26"/>
            <p:cNvSpPr txBox="1"/>
            <p:nvPr/>
          </p:nvSpPr>
          <p:spPr>
            <a:xfrm>
              <a:off x="1114425" y="1232416"/>
              <a:ext cx="9555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Caractérisation du milieu et de sources potentielles (eaux de rivière, eaux résiduaires, eaux pluviales)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3" y="1200229"/>
              <a:ext cx="425924" cy="433706"/>
            </a:xfrm>
            <a:prstGeom prst="rect">
              <a:avLst/>
            </a:prstGeom>
          </p:spPr>
        </p:pic>
      </p:grpSp>
      <p:sp>
        <p:nvSpPr>
          <p:cNvPr id="35" name="ZoneTexte 34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767137" y="99167"/>
            <a:ext cx="256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Méthodes analytiques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78669" y="723925"/>
            <a:ext cx="301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2"/>
                </a:solidFill>
              </a:rPr>
              <a:t>Caractérisation de la fraction dissoute par dilution isotopique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25776" y="6131854"/>
            <a:ext cx="25779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spc="600" dirty="0" smtClean="0">
                <a:solidFill>
                  <a:schemeClr val="bg1"/>
                </a:solidFill>
              </a:rPr>
              <a:t>95% des LQ &lt; 10 </a:t>
            </a:r>
            <a:r>
              <a:rPr lang="fr-FR" sz="900" b="1" spc="300" dirty="0" smtClean="0">
                <a:solidFill>
                  <a:schemeClr val="bg1"/>
                </a:solidFill>
              </a:rPr>
              <a:t>ng/L</a:t>
            </a:r>
            <a:endParaRPr lang="fr-FR" sz="900" b="1" spc="300" dirty="0">
              <a:solidFill>
                <a:schemeClr val="bg1"/>
              </a:solidFill>
            </a:endParaRP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826093"/>
              </p:ext>
            </p:extLst>
          </p:nvPr>
        </p:nvGraphicFramePr>
        <p:xfrm>
          <a:off x="8374181" y="1541475"/>
          <a:ext cx="3598707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454605"/>
              </p:ext>
            </p:extLst>
          </p:nvPr>
        </p:nvGraphicFramePr>
        <p:xfrm>
          <a:off x="8374181" y="4329107"/>
          <a:ext cx="3598707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9468256" y="1184907"/>
            <a:ext cx="21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spc="600" dirty="0" smtClean="0">
                <a:solidFill>
                  <a:schemeClr val="tx2"/>
                </a:solidFill>
              </a:rPr>
              <a:t>Rendements de</a:t>
            </a:r>
          </a:p>
          <a:p>
            <a:pPr algn="ctr"/>
            <a:r>
              <a:rPr lang="fr-FR" sz="1000" b="1" spc="600" dirty="0" smtClean="0">
                <a:solidFill>
                  <a:schemeClr val="tx2"/>
                </a:solidFill>
              </a:rPr>
              <a:t> quantification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8747527" y="4039454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spc="600" dirty="0" smtClean="0">
                <a:solidFill>
                  <a:schemeClr val="tx2"/>
                </a:solidFill>
              </a:rPr>
              <a:t>Limites de quantification</a:t>
            </a:r>
          </a:p>
          <a:p>
            <a:pPr algn="ctr"/>
            <a:r>
              <a:rPr lang="fr-FR" sz="1000" b="1" spc="600" dirty="0" smtClean="0">
                <a:solidFill>
                  <a:schemeClr val="tx2"/>
                </a:solidFill>
              </a:rPr>
              <a:t>(ng.L</a:t>
            </a:r>
            <a:r>
              <a:rPr lang="fr-FR" sz="1000" b="1" spc="600" baseline="30000" dirty="0" smtClean="0">
                <a:solidFill>
                  <a:schemeClr val="tx2"/>
                </a:solidFill>
              </a:rPr>
              <a:t>-1</a:t>
            </a:r>
            <a:r>
              <a:rPr lang="fr-FR" sz="1000" b="1" spc="600" dirty="0" smtClean="0">
                <a:solidFill>
                  <a:schemeClr val="tx2"/>
                </a:solidFill>
              </a:rPr>
              <a:t>)</a:t>
            </a:r>
            <a:endParaRPr lang="fr-FR" sz="1000" b="1" spc="600" dirty="0">
              <a:solidFill>
                <a:schemeClr val="tx2"/>
              </a:solidFill>
            </a:endParaRPr>
          </a:p>
        </p:txBody>
      </p:sp>
      <p:sp>
        <p:nvSpPr>
          <p:cNvPr id="3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4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968161" y="3165556"/>
            <a:ext cx="251347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pc="300" dirty="0" smtClean="0">
                <a:solidFill>
                  <a:schemeClr val="tx2"/>
                </a:solidFill>
              </a:rPr>
              <a:t>Performances analytiques</a:t>
            </a:r>
            <a:endParaRPr lang="fr-FR" spc="300" dirty="0">
              <a:solidFill>
                <a:schemeClr val="tx2"/>
              </a:solidFill>
            </a:endParaRPr>
          </a:p>
        </p:txBody>
      </p:sp>
      <p:sp>
        <p:nvSpPr>
          <p:cNvPr id="34" name="Accolade fermante 33"/>
          <p:cNvSpPr/>
          <p:nvPr/>
        </p:nvSpPr>
        <p:spPr>
          <a:xfrm rot="10800000">
            <a:off x="8193633" y="1184906"/>
            <a:ext cx="288000" cy="4873413"/>
          </a:xfrm>
          <a:prstGeom prst="rightBrace">
            <a:avLst>
              <a:gd name="adj1" fmla="val 0"/>
              <a:gd name="adj2" fmla="val 49443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9" name="Diagramme 38"/>
          <p:cNvGraphicFramePr/>
          <p:nvPr>
            <p:extLst>
              <p:ext uri="{D42A27DB-BD31-4B8C-83A1-F6EECF244321}">
                <p14:modId xmlns:p14="http://schemas.microsoft.com/office/powerpoint/2010/main" val="3266648859"/>
              </p:ext>
            </p:extLst>
          </p:nvPr>
        </p:nvGraphicFramePr>
        <p:xfrm>
          <a:off x="202222" y="2982091"/>
          <a:ext cx="5556720" cy="258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0" name="ZoneTexte 39"/>
          <p:cNvSpPr txBox="1"/>
          <p:nvPr/>
        </p:nvSpPr>
        <p:spPr>
          <a:xfrm>
            <a:off x="480915" y="5898275"/>
            <a:ext cx="1434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AMPA / Glyphosate</a:t>
            </a:r>
          </a:p>
          <a:p>
            <a:pPr algn="ctr"/>
            <a:r>
              <a:rPr lang="fr-FR" sz="1200" b="1" dirty="0" smtClean="0"/>
              <a:t>(2)</a:t>
            </a:r>
            <a:endParaRPr lang="fr-FR" sz="12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296450" y="5898275"/>
            <a:ext cx="1360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Pesticides polaires</a:t>
            </a:r>
          </a:p>
          <a:p>
            <a:pPr algn="ctr"/>
            <a:r>
              <a:rPr lang="fr-FR" sz="1200" b="1" dirty="0" smtClean="0"/>
              <a:t>(35)</a:t>
            </a:r>
            <a:endParaRPr lang="fr-FR" sz="12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3818417" y="5879225"/>
            <a:ext cx="1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Fipronil et produits de transformation</a:t>
            </a:r>
          </a:p>
          <a:p>
            <a:pPr algn="ctr"/>
            <a:r>
              <a:rPr lang="fr-FR" sz="1200" b="1" dirty="0" smtClean="0"/>
              <a:t>(4)</a:t>
            </a:r>
            <a:endParaRPr lang="fr-FR" sz="1200" b="1" dirty="0"/>
          </a:p>
        </p:txBody>
      </p:sp>
      <p:sp>
        <p:nvSpPr>
          <p:cNvPr id="43" name="Accolade fermante 42"/>
          <p:cNvSpPr/>
          <p:nvPr/>
        </p:nvSpPr>
        <p:spPr>
          <a:xfrm rot="5400000">
            <a:off x="4713374" y="5297905"/>
            <a:ext cx="108000" cy="914400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ccolade fermante 43"/>
          <p:cNvSpPr/>
          <p:nvPr/>
        </p:nvSpPr>
        <p:spPr>
          <a:xfrm rot="5400000">
            <a:off x="1143970" y="5297905"/>
            <a:ext cx="108000" cy="914400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Accolade fermante 44"/>
          <p:cNvSpPr/>
          <p:nvPr/>
        </p:nvSpPr>
        <p:spPr>
          <a:xfrm rot="5400000">
            <a:off x="2932690" y="4683441"/>
            <a:ext cx="108000" cy="2143328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Accolade fermante 45"/>
          <p:cNvSpPr/>
          <p:nvPr/>
        </p:nvSpPr>
        <p:spPr>
          <a:xfrm rot="5400000">
            <a:off x="2928672" y="4742299"/>
            <a:ext cx="108000" cy="3569404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2431938" y="6581001"/>
            <a:ext cx="1089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/>
              <a:t>41 PESTICIDES</a:t>
            </a:r>
            <a:endParaRPr lang="fr-FR" sz="12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3264952" y="561173"/>
            <a:ext cx="4462563" cy="2291365"/>
            <a:chOff x="4319701" y="589513"/>
            <a:chExt cx="3666755" cy="1882745"/>
          </a:xfrm>
        </p:grpSpPr>
        <p:grpSp>
          <p:nvGrpSpPr>
            <p:cNvPr id="48" name="Groupe 47"/>
            <p:cNvGrpSpPr/>
            <p:nvPr/>
          </p:nvGrpSpPr>
          <p:grpSpPr>
            <a:xfrm>
              <a:off x="4319701" y="589513"/>
              <a:ext cx="3666755" cy="1882745"/>
              <a:chOff x="1137796" y="1404642"/>
              <a:chExt cx="3666755" cy="1882745"/>
            </a:xfrm>
          </p:grpSpPr>
          <p:sp>
            <p:nvSpPr>
              <p:cNvPr id="50" name="Pentagone régulier 49"/>
              <p:cNvSpPr/>
              <p:nvPr/>
            </p:nvSpPr>
            <p:spPr>
              <a:xfrm>
                <a:off x="2164634" y="1812175"/>
                <a:ext cx="1256884" cy="1197032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1641347" y="1404642"/>
                <a:ext cx="2303466" cy="45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schemeClr val="accent2"/>
                    </a:solidFill>
                  </a:rPr>
                  <a:t>Cibles</a:t>
                </a:r>
              </a:p>
              <a:p>
                <a:pPr algn="ctr"/>
                <a:r>
                  <a:rPr lang="fr-FR" sz="1400" dirty="0" smtClean="0">
                    <a:solidFill>
                      <a:schemeClr val="accent2"/>
                    </a:solidFill>
                  </a:rPr>
                  <a:t>(insecticides, herbicides, fongicides)</a:t>
                </a:r>
                <a:endParaRPr lang="fr-FR" sz="14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3223498" y="2007831"/>
                <a:ext cx="1581053" cy="8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sz="1400" b="1">
                    <a:solidFill>
                      <a:schemeClr val="tx2"/>
                    </a:solidFill>
                  </a:defRPr>
                </a:lvl1pPr>
              </a:lstStyle>
              <a:p>
                <a:r>
                  <a:rPr lang="fr-FR" sz="1600" dirty="0" smtClean="0">
                    <a:solidFill>
                      <a:schemeClr val="accent2"/>
                    </a:solidFill>
                  </a:rPr>
                  <a:t>Usages</a:t>
                </a:r>
              </a:p>
              <a:p>
                <a:r>
                  <a:rPr lang="fr-FR" b="0" dirty="0" smtClean="0">
                    <a:solidFill>
                      <a:schemeClr val="accent2"/>
                    </a:solidFill>
                  </a:rPr>
                  <a:t>(phytosanitaires, biocides, vétérinaires, etc.)</a:t>
                </a:r>
                <a:endParaRPr lang="fr-FR" b="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3322712" y="3009207"/>
                <a:ext cx="678327" cy="27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400" b="1">
                    <a:solidFill>
                      <a:schemeClr val="tx2"/>
                    </a:solidFill>
                  </a:defRPr>
                </a:lvl1pPr>
              </a:lstStyle>
              <a:p>
                <a:r>
                  <a:rPr lang="fr-FR" sz="1600" dirty="0" smtClean="0">
                    <a:solidFill>
                      <a:schemeClr val="accent2"/>
                    </a:solidFill>
                  </a:rPr>
                  <a:t>Toxicité</a:t>
                </a:r>
                <a:endParaRPr lang="fr-FR" sz="16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1310229" y="3009206"/>
                <a:ext cx="1217037" cy="27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400" b="1">
                    <a:solidFill>
                      <a:schemeClr val="tx2"/>
                    </a:solidFill>
                  </a:defRPr>
                </a:lvl1pPr>
              </a:lstStyle>
              <a:p>
                <a:r>
                  <a:rPr lang="fr-FR" sz="1600" dirty="0" smtClean="0">
                    <a:solidFill>
                      <a:schemeClr val="accent2"/>
                    </a:solidFill>
                  </a:rPr>
                  <a:t>Consommation</a:t>
                </a:r>
                <a:endParaRPr lang="fr-FR" sz="16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1137796" y="2007829"/>
                <a:ext cx="949342" cy="27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400" b="1">
                    <a:solidFill>
                      <a:schemeClr val="tx2"/>
                    </a:solidFill>
                  </a:defRPr>
                </a:lvl1pPr>
              </a:lstStyle>
              <a:p>
                <a:r>
                  <a:rPr lang="fr-FR" sz="1600" dirty="0" smtClean="0">
                    <a:solidFill>
                      <a:schemeClr val="accent2"/>
                    </a:solidFill>
                  </a:rPr>
                  <a:t>Occurrence</a:t>
                </a:r>
                <a:endParaRPr lang="fr-FR" sz="16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56" name="ZoneTexte 55"/>
            <p:cNvSpPr txBox="1"/>
            <p:nvPr/>
          </p:nvSpPr>
          <p:spPr>
            <a:xfrm>
              <a:off x="5552337" y="1346588"/>
              <a:ext cx="845287" cy="48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41</a:t>
              </a:r>
            </a:p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pesticides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710" b="2929"/>
          <a:stretch/>
        </p:blipFill>
        <p:spPr bwMode="auto">
          <a:xfrm>
            <a:off x="4122057" y="2104241"/>
            <a:ext cx="7866743" cy="4543302"/>
          </a:xfrm>
          <a:prstGeom prst="roundRect">
            <a:avLst>
              <a:gd name="adj" fmla="val 2052"/>
            </a:avLst>
          </a:prstGeom>
          <a:solidFill>
            <a:srgbClr val="00B050">
              <a:alpha val="6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1742867" y="15292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15" name="Connecteur droit 14"/>
          <p:cNvCxnSpPr/>
          <p:nvPr/>
        </p:nvCxnSpPr>
        <p:spPr>
          <a:xfrm>
            <a:off x="3058059" y="641518"/>
            <a:ext cx="0" cy="118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/>
              <a:t>5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1767137" y="99167"/>
            <a:ext cx="3245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Définition de la zone d’étude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0" name="Triangle isocèle 59"/>
          <p:cNvSpPr/>
          <p:nvPr/>
        </p:nvSpPr>
        <p:spPr>
          <a:xfrm>
            <a:off x="7275218" y="3592599"/>
            <a:ext cx="144757" cy="1071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5" name="Rectangle 74"/>
          <p:cNvSpPr/>
          <p:nvPr/>
        </p:nvSpPr>
        <p:spPr>
          <a:xfrm>
            <a:off x="7264389" y="3699712"/>
            <a:ext cx="435483" cy="218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7241983" y="3674249"/>
            <a:ext cx="4828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STEU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79" name="Triangle isocèle 78"/>
          <p:cNvSpPr/>
          <p:nvPr/>
        </p:nvSpPr>
        <p:spPr>
          <a:xfrm>
            <a:off x="8518195" y="3426418"/>
            <a:ext cx="115043" cy="1071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" name="Rectangle 1"/>
          <p:cNvSpPr/>
          <p:nvPr/>
        </p:nvSpPr>
        <p:spPr>
          <a:xfrm>
            <a:off x="6799447" y="3252870"/>
            <a:ext cx="394531" cy="218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Triangle isocèle 80"/>
          <p:cNvSpPr/>
          <p:nvPr/>
        </p:nvSpPr>
        <p:spPr>
          <a:xfrm rot="8100000">
            <a:off x="7133282" y="3430741"/>
            <a:ext cx="115043" cy="1071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3" name="ZoneTexte 82"/>
          <p:cNvSpPr txBox="1"/>
          <p:nvPr/>
        </p:nvSpPr>
        <p:spPr>
          <a:xfrm>
            <a:off x="6800438" y="322328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EP2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84" name="Triangle isocèle 83"/>
          <p:cNvSpPr/>
          <p:nvPr/>
        </p:nvSpPr>
        <p:spPr>
          <a:xfrm rot="16200000">
            <a:off x="6708442" y="3922481"/>
            <a:ext cx="115043" cy="1071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8" name="ZoneTexte 87"/>
          <p:cNvSpPr txBox="1"/>
          <p:nvPr/>
        </p:nvSpPr>
        <p:spPr>
          <a:xfrm>
            <a:off x="7482130" y="4246791"/>
            <a:ext cx="33967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</a:rPr>
              <a:t>Sources </a:t>
            </a:r>
            <a:r>
              <a:rPr lang="en-US" b="1" spc="300" dirty="0" err="1" smtClean="0">
                <a:solidFill>
                  <a:schemeClr val="bg1"/>
                </a:solidFill>
              </a:rPr>
              <a:t>urbaines</a:t>
            </a:r>
            <a:endParaRPr lang="en-US" b="1" spc="300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187405" y="547138"/>
            <a:ext cx="5670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2"/>
                </a:solidFill>
              </a:rPr>
              <a:t>Affluent de la Garonne</a:t>
            </a:r>
          </a:p>
          <a:p>
            <a:r>
              <a:rPr lang="fr-FR" sz="1600" b="1" dirty="0" smtClean="0">
                <a:solidFill>
                  <a:schemeClr val="tx2"/>
                </a:solidFill>
              </a:rPr>
              <a:t>Taille : </a:t>
            </a:r>
            <a:r>
              <a:rPr lang="fr-FR" sz="1600" dirty="0" smtClean="0">
                <a:solidFill>
                  <a:schemeClr val="tx2"/>
                </a:solidFill>
              </a:rPr>
              <a:t>32 kms long</a:t>
            </a:r>
          </a:p>
          <a:p>
            <a:r>
              <a:rPr lang="fr-FR" sz="1600" b="1" dirty="0" smtClean="0">
                <a:solidFill>
                  <a:schemeClr val="tx2"/>
                </a:solidFill>
              </a:rPr>
              <a:t>Source : </a:t>
            </a:r>
            <a:r>
              <a:rPr lang="fr-FR" sz="1600" dirty="0" smtClean="0">
                <a:solidFill>
                  <a:schemeClr val="tx2"/>
                </a:solidFill>
              </a:rPr>
              <a:t>St Jean d’</a:t>
            </a:r>
            <a:r>
              <a:rPr lang="fr-FR" sz="1600" dirty="0" err="1" smtClean="0">
                <a:solidFill>
                  <a:schemeClr val="tx2"/>
                </a:solidFill>
              </a:rPr>
              <a:t>Illiac</a:t>
            </a:r>
            <a:endParaRPr lang="fr-FR" sz="1600" dirty="0" smtClean="0">
              <a:solidFill>
                <a:schemeClr val="tx2"/>
              </a:solidFill>
            </a:endParaRPr>
          </a:p>
          <a:p>
            <a:r>
              <a:rPr lang="fr-FR" sz="1600" b="1" dirty="0" smtClean="0">
                <a:solidFill>
                  <a:schemeClr val="tx2"/>
                </a:solidFill>
              </a:rPr>
              <a:t>Débit : </a:t>
            </a:r>
            <a:r>
              <a:rPr lang="fr-FR" sz="1600" dirty="0" smtClean="0">
                <a:solidFill>
                  <a:schemeClr val="tx2"/>
                </a:solidFill>
              </a:rPr>
              <a:t>39 - 76 Mm</a:t>
            </a:r>
            <a:r>
              <a:rPr lang="fr-FR" sz="1600" baseline="30000" dirty="0" smtClean="0">
                <a:solidFill>
                  <a:schemeClr val="tx2"/>
                </a:solidFill>
              </a:rPr>
              <a:t>3</a:t>
            </a:r>
            <a:r>
              <a:rPr lang="fr-FR" sz="1600" dirty="0" smtClean="0">
                <a:solidFill>
                  <a:schemeClr val="tx2"/>
                </a:solidFill>
              </a:rPr>
              <a:t>.an</a:t>
            </a:r>
            <a:r>
              <a:rPr lang="fr-FR" sz="1600" baseline="30000" dirty="0" smtClean="0">
                <a:solidFill>
                  <a:schemeClr val="tx2"/>
                </a:solidFill>
              </a:rPr>
              <a:t>-1</a:t>
            </a:r>
            <a:endParaRPr lang="fr-FR" sz="1600" b="1" dirty="0" smtClean="0">
              <a:solidFill>
                <a:schemeClr val="tx2"/>
              </a:solidFill>
            </a:endParaRPr>
          </a:p>
          <a:p>
            <a:r>
              <a:rPr lang="fr-FR" sz="1600" b="1" dirty="0" smtClean="0">
                <a:solidFill>
                  <a:schemeClr val="tx2"/>
                </a:solidFill>
              </a:rPr>
              <a:t>Remarques : </a:t>
            </a:r>
            <a:r>
              <a:rPr lang="fr-FR" sz="1600" dirty="0" smtClean="0">
                <a:solidFill>
                  <a:schemeClr val="tx2"/>
                </a:solidFill>
              </a:rPr>
              <a:t>agriculture et forêts en amont / centre urbain en aval</a:t>
            </a:r>
          </a:p>
          <a:p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59" name="Rectangle à coins arrondis 58"/>
          <p:cNvSpPr/>
          <p:nvPr/>
        </p:nvSpPr>
        <p:spPr>
          <a:xfrm>
            <a:off x="171087" y="2952895"/>
            <a:ext cx="3078145" cy="1987549"/>
          </a:xfrm>
          <a:prstGeom prst="roundRect">
            <a:avLst>
              <a:gd name="adj" fmla="val 2388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931" r="2842"/>
          <a:stretch/>
        </p:blipFill>
        <p:spPr>
          <a:xfrm>
            <a:off x="237620" y="3022638"/>
            <a:ext cx="2945079" cy="1848062"/>
          </a:xfrm>
          <a:prstGeom prst="roundRect">
            <a:avLst>
              <a:gd name="adj" fmla="val 1720"/>
            </a:avLst>
          </a:prstGeom>
          <a:ln w="19050">
            <a:solidFill>
              <a:schemeClr val="bg1"/>
            </a:solidFill>
          </a:ln>
        </p:spPr>
      </p:pic>
      <p:grpSp>
        <p:nvGrpSpPr>
          <p:cNvPr id="77" name="Groupe 76"/>
          <p:cNvGrpSpPr/>
          <p:nvPr/>
        </p:nvGrpSpPr>
        <p:grpSpPr>
          <a:xfrm>
            <a:off x="951334" y="5298986"/>
            <a:ext cx="1517650" cy="960809"/>
            <a:chOff x="5769116" y="1607771"/>
            <a:chExt cx="1517650" cy="960809"/>
          </a:xfrm>
        </p:grpSpPr>
        <p:sp>
          <p:nvSpPr>
            <p:cNvPr id="78" name="ZoneTexte 77"/>
            <p:cNvSpPr txBox="1"/>
            <p:nvPr/>
          </p:nvSpPr>
          <p:spPr>
            <a:xfrm>
              <a:off x="5788574" y="1614473"/>
              <a:ext cx="14787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2"/>
                  </a:solidFill>
                </a:rPr>
                <a:t>Jalle de Blanquefort, Bordeaux, FRANCE</a:t>
              </a:r>
            </a:p>
          </p:txBody>
        </p:sp>
        <p:cxnSp>
          <p:nvCxnSpPr>
            <p:cNvPr id="80" name="Connecteur droit 79"/>
            <p:cNvCxnSpPr/>
            <p:nvPr/>
          </p:nvCxnSpPr>
          <p:spPr>
            <a:xfrm>
              <a:off x="5769116" y="1607771"/>
              <a:ext cx="0" cy="904468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7286766" y="1607771"/>
              <a:ext cx="0" cy="904468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Connecteur en angle 84"/>
          <p:cNvCxnSpPr>
            <a:stCxn id="87" idx="4"/>
            <a:endCxn id="86" idx="6"/>
          </p:cNvCxnSpPr>
          <p:nvPr/>
        </p:nvCxnSpPr>
        <p:spPr>
          <a:xfrm rot="5400000">
            <a:off x="683794" y="3288799"/>
            <a:ext cx="1639390" cy="335216"/>
          </a:xfrm>
          <a:prstGeom prst="bentConnector2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/>
          <p:cNvSpPr/>
          <p:nvPr/>
        </p:nvSpPr>
        <p:spPr>
          <a:xfrm flipV="1">
            <a:off x="1216817" y="4216570"/>
            <a:ext cx="119064" cy="1190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7" name="Picture 4" descr="D:\Vincent\Stage 2013\Expérimentation\Micropolluants\Documents\Photos\2016-10-12 Jalle pluie 3\IMG_0642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097" y="800712"/>
            <a:ext cx="1836000" cy="1836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4108450" y="2101850"/>
            <a:ext cx="3765550" cy="4540250"/>
          </a:xfrm>
          <a:custGeom>
            <a:avLst/>
            <a:gdLst>
              <a:gd name="connsiteX0" fmla="*/ 3765550 w 3765550"/>
              <a:gd name="connsiteY0" fmla="*/ 0 h 4540250"/>
              <a:gd name="connsiteX1" fmla="*/ 2971800 w 3765550"/>
              <a:gd name="connsiteY1" fmla="*/ 323850 h 4540250"/>
              <a:gd name="connsiteX2" fmla="*/ 2755900 w 3765550"/>
              <a:gd name="connsiteY2" fmla="*/ 469900 h 4540250"/>
              <a:gd name="connsiteX3" fmla="*/ 2755900 w 3765550"/>
              <a:gd name="connsiteY3" fmla="*/ 673100 h 4540250"/>
              <a:gd name="connsiteX4" fmla="*/ 2501900 w 3765550"/>
              <a:gd name="connsiteY4" fmla="*/ 666750 h 4540250"/>
              <a:gd name="connsiteX5" fmla="*/ 2324100 w 3765550"/>
              <a:gd name="connsiteY5" fmla="*/ 882650 h 4540250"/>
              <a:gd name="connsiteX6" fmla="*/ 2343150 w 3765550"/>
              <a:gd name="connsiteY6" fmla="*/ 1035050 h 4540250"/>
              <a:gd name="connsiteX7" fmla="*/ 2184400 w 3765550"/>
              <a:gd name="connsiteY7" fmla="*/ 1054100 h 4540250"/>
              <a:gd name="connsiteX8" fmla="*/ 1885950 w 3765550"/>
              <a:gd name="connsiteY8" fmla="*/ 1035050 h 4540250"/>
              <a:gd name="connsiteX9" fmla="*/ 1917700 w 3765550"/>
              <a:gd name="connsiteY9" fmla="*/ 565150 h 4540250"/>
              <a:gd name="connsiteX10" fmla="*/ 1574800 w 3765550"/>
              <a:gd name="connsiteY10" fmla="*/ 539750 h 4540250"/>
              <a:gd name="connsiteX11" fmla="*/ 1136650 w 3765550"/>
              <a:gd name="connsiteY11" fmla="*/ 463550 h 4540250"/>
              <a:gd name="connsiteX12" fmla="*/ 1009650 w 3765550"/>
              <a:gd name="connsiteY12" fmla="*/ 457200 h 4540250"/>
              <a:gd name="connsiteX13" fmla="*/ 920750 w 3765550"/>
              <a:gd name="connsiteY13" fmla="*/ 666750 h 4540250"/>
              <a:gd name="connsiteX14" fmla="*/ 933450 w 3765550"/>
              <a:gd name="connsiteY14" fmla="*/ 965200 h 4540250"/>
              <a:gd name="connsiteX15" fmla="*/ 1181100 w 3765550"/>
              <a:gd name="connsiteY15" fmla="*/ 1041400 h 4540250"/>
              <a:gd name="connsiteX16" fmla="*/ 1371600 w 3765550"/>
              <a:gd name="connsiteY16" fmla="*/ 901700 h 4540250"/>
              <a:gd name="connsiteX17" fmla="*/ 1543050 w 3765550"/>
              <a:gd name="connsiteY17" fmla="*/ 958850 h 4540250"/>
              <a:gd name="connsiteX18" fmla="*/ 1530350 w 3765550"/>
              <a:gd name="connsiteY18" fmla="*/ 1123950 h 4540250"/>
              <a:gd name="connsiteX19" fmla="*/ 1784350 w 3765550"/>
              <a:gd name="connsiteY19" fmla="*/ 1047750 h 4540250"/>
              <a:gd name="connsiteX20" fmla="*/ 1784350 w 3765550"/>
              <a:gd name="connsiteY20" fmla="*/ 1047750 h 4540250"/>
              <a:gd name="connsiteX21" fmla="*/ 1879600 w 3765550"/>
              <a:gd name="connsiteY21" fmla="*/ 1123950 h 4540250"/>
              <a:gd name="connsiteX22" fmla="*/ 1917700 w 3765550"/>
              <a:gd name="connsiteY22" fmla="*/ 1295400 h 4540250"/>
              <a:gd name="connsiteX23" fmla="*/ 1987550 w 3765550"/>
              <a:gd name="connsiteY23" fmla="*/ 1416050 h 4540250"/>
              <a:gd name="connsiteX24" fmla="*/ 1898650 w 3765550"/>
              <a:gd name="connsiteY24" fmla="*/ 1473200 h 4540250"/>
              <a:gd name="connsiteX25" fmla="*/ 1847850 w 3765550"/>
              <a:gd name="connsiteY25" fmla="*/ 1346200 h 4540250"/>
              <a:gd name="connsiteX26" fmla="*/ 1847850 w 3765550"/>
              <a:gd name="connsiteY26" fmla="*/ 1257300 h 4540250"/>
              <a:gd name="connsiteX27" fmla="*/ 1771650 w 3765550"/>
              <a:gd name="connsiteY27" fmla="*/ 1219200 h 4540250"/>
              <a:gd name="connsiteX28" fmla="*/ 1511300 w 3765550"/>
              <a:gd name="connsiteY28" fmla="*/ 1193800 h 4540250"/>
              <a:gd name="connsiteX29" fmla="*/ 1320800 w 3765550"/>
              <a:gd name="connsiteY29" fmla="*/ 1123950 h 4540250"/>
              <a:gd name="connsiteX30" fmla="*/ 1117600 w 3765550"/>
              <a:gd name="connsiteY30" fmla="*/ 1162050 h 4540250"/>
              <a:gd name="connsiteX31" fmla="*/ 1016000 w 3765550"/>
              <a:gd name="connsiteY31" fmla="*/ 1009650 h 4540250"/>
              <a:gd name="connsiteX32" fmla="*/ 952500 w 3765550"/>
              <a:gd name="connsiteY32" fmla="*/ 1085850 h 4540250"/>
              <a:gd name="connsiteX33" fmla="*/ 946150 w 3765550"/>
              <a:gd name="connsiteY33" fmla="*/ 1225550 h 4540250"/>
              <a:gd name="connsiteX34" fmla="*/ 692150 w 3765550"/>
              <a:gd name="connsiteY34" fmla="*/ 1225550 h 4540250"/>
              <a:gd name="connsiteX35" fmla="*/ 628650 w 3765550"/>
              <a:gd name="connsiteY35" fmla="*/ 1314450 h 4540250"/>
              <a:gd name="connsiteX36" fmla="*/ 368300 w 3765550"/>
              <a:gd name="connsiteY36" fmla="*/ 1308100 h 4540250"/>
              <a:gd name="connsiteX37" fmla="*/ 158750 w 3765550"/>
              <a:gd name="connsiteY37" fmla="*/ 1314450 h 4540250"/>
              <a:gd name="connsiteX38" fmla="*/ 95250 w 3765550"/>
              <a:gd name="connsiteY38" fmla="*/ 1543050 h 4540250"/>
              <a:gd name="connsiteX39" fmla="*/ 254000 w 3765550"/>
              <a:gd name="connsiteY39" fmla="*/ 1606550 h 4540250"/>
              <a:gd name="connsiteX40" fmla="*/ 508000 w 3765550"/>
              <a:gd name="connsiteY40" fmla="*/ 1631950 h 4540250"/>
              <a:gd name="connsiteX41" fmla="*/ 736600 w 3765550"/>
              <a:gd name="connsiteY41" fmla="*/ 1600200 h 4540250"/>
              <a:gd name="connsiteX42" fmla="*/ 806450 w 3765550"/>
              <a:gd name="connsiteY42" fmla="*/ 1714500 h 4540250"/>
              <a:gd name="connsiteX43" fmla="*/ 946150 w 3765550"/>
              <a:gd name="connsiteY43" fmla="*/ 1765300 h 4540250"/>
              <a:gd name="connsiteX44" fmla="*/ 1104900 w 3765550"/>
              <a:gd name="connsiteY44" fmla="*/ 1727200 h 4540250"/>
              <a:gd name="connsiteX45" fmla="*/ 1219200 w 3765550"/>
              <a:gd name="connsiteY45" fmla="*/ 1765300 h 4540250"/>
              <a:gd name="connsiteX46" fmla="*/ 1079500 w 3765550"/>
              <a:gd name="connsiteY46" fmla="*/ 2006600 h 4540250"/>
              <a:gd name="connsiteX47" fmla="*/ 1250950 w 3765550"/>
              <a:gd name="connsiteY47" fmla="*/ 2057400 h 4540250"/>
              <a:gd name="connsiteX48" fmla="*/ 1301750 w 3765550"/>
              <a:gd name="connsiteY48" fmla="*/ 2406650 h 4540250"/>
              <a:gd name="connsiteX49" fmla="*/ 1403350 w 3765550"/>
              <a:gd name="connsiteY49" fmla="*/ 2520950 h 4540250"/>
              <a:gd name="connsiteX50" fmla="*/ 1365250 w 3765550"/>
              <a:gd name="connsiteY50" fmla="*/ 2895600 h 4540250"/>
              <a:gd name="connsiteX51" fmla="*/ 1536700 w 3765550"/>
              <a:gd name="connsiteY51" fmla="*/ 2965450 h 4540250"/>
              <a:gd name="connsiteX52" fmla="*/ 1733550 w 3765550"/>
              <a:gd name="connsiteY52" fmla="*/ 3028950 h 4540250"/>
              <a:gd name="connsiteX53" fmla="*/ 1892300 w 3765550"/>
              <a:gd name="connsiteY53" fmla="*/ 3213100 h 4540250"/>
              <a:gd name="connsiteX54" fmla="*/ 1860550 w 3765550"/>
              <a:gd name="connsiteY54" fmla="*/ 3352800 h 4540250"/>
              <a:gd name="connsiteX55" fmla="*/ 1733550 w 3765550"/>
              <a:gd name="connsiteY55" fmla="*/ 3346450 h 4540250"/>
              <a:gd name="connsiteX56" fmla="*/ 1562100 w 3765550"/>
              <a:gd name="connsiteY56" fmla="*/ 3371850 h 4540250"/>
              <a:gd name="connsiteX57" fmla="*/ 1504950 w 3765550"/>
              <a:gd name="connsiteY57" fmla="*/ 3606800 h 4540250"/>
              <a:gd name="connsiteX58" fmla="*/ 1358900 w 3765550"/>
              <a:gd name="connsiteY58" fmla="*/ 3829050 h 4540250"/>
              <a:gd name="connsiteX59" fmla="*/ 1479550 w 3765550"/>
              <a:gd name="connsiteY59" fmla="*/ 4070350 h 4540250"/>
              <a:gd name="connsiteX60" fmla="*/ 1168400 w 3765550"/>
              <a:gd name="connsiteY60" fmla="*/ 4476750 h 4540250"/>
              <a:gd name="connsiteX61" fmla="*/ 1117600 w 3765550"/>
              <a:gd name="connsiteY61" fmla="*/ 4540250 h 4540250"/>
              <a:gd name="connsiteX62" fmla="*/ 323850 w 3765550"/>
              <a:gd name="connsiteY62" fmla="*/ 4540250 h 4540250"/>
              <a:gd name="connsiteX63" fmla="*/ 190500 w 3765550"/>
              <a:gd name="connsiteY63" fmla="*/ 4254500 h 4540250"/>
              <a:gd name="connsiteX64" fmla="*/ 19050 w 3765550"/>
              <a:gd name="connsiteY64" fmla="*/ 4451350 h 4540250"/>
              <a:gd name="connsiteX65" fmla="*/ 25400 w 3765550"/>
              <a:gd name="connsiteY65" fmla="*/ 3803650 h 4540250"/>
              <a:gd name="connsiteX66" fmla="*/ 400050 w 3765550"/>
              <a:gd name="connsiteY66" fmla="*/ 3848100 h 4540250"/>
              <a:gd name="connsiteX67" fmla="*/ 520700 w 3765550"/>
              <a:gd name="connsiteY67" fmla="*/ 3695700 h 4540250"/>
              <a:gd name="connsiteX68" fmla="*/ 527050 w 3765550"/>
              <a:gd name="connsiteY68" fmla="*/ 3587750 h 4540250"/>
              <a:gd name="connsiteX69" fmla="*/ 762000 w 3765550"/>
              <a:gd name="connsiteY69" fmla="*/ 3568700 h 4540250"/>
              <a:gd name="connsiteX70" fmla="*/ 825500 w 3765550"/>
              <a:gd name="connsiteY70" fmla="*/ 3492500 h 4540250"/>
              <a:gd name="connsiteX71" fmla="*/ 641350 w 3765550"/>
              <a:gd name="connsiteY71" fmla="*/ 3384550 h 4540250"/>
              <a:gd name="connsiteX72" fmla="*/ 558800 w 3765550"/>
              <a:gd name="connsiteY72" fmla="*/ 3194050 h 4540250"/>
              <a:gd name="connsiteX73" fmla="*/ 508000 w 3765550"/>
              <a:gd name="connsiteY73" fmla="*/ 3168650 h 4540250"/>
              <a:gd name="connsiteX74" fmla="*/ 425450 w 3765550"/>
              <a:gd name="connsiteY74" fmla="*/ 3149600 h 4540250"/>
              <a:gd name="connsiteX75" fmla="*/ 361950 w 3765550"/>
              <a:gd name="connsiteY75" fmla="*/ 3086100 h 4540250"/>
              <a:gd name="connsiteX76" fmla="*/ 146050 w 3765550"/>
              <a:gd name="connsiteY76" fmla="*/ 3092450 h 4540250"/>
              <a:gd name="connsiteX77" fmla="*/ 12700 w 3765550"/>
              <a:gd name="connsiteY77" fmla="*/ 3143250 h 4540250"/>
              <a:gd name="connsiteX78" fmla="*/ 0 w 3765550"/>
              <a:gd name="connsiteY78" fmla="*/ 2146300 h 4540250"/>
              <a:gd name="connsiteX79" fmla="*/ 158750 w 3765550"/>
              <a:gd name="connsiteY79" fmla="*/ 2120900 h 4540250"/>
              <a:gd name="connsiteX80" fmla="*/ 368300 w 3765550"/>
              <a:gd name="connsiteY80" fmla="*/ 2190750 h 4540250"/>
              <a:gd name="connsiteX81" fmla="*/ 584200 w 3765550"/>
              <a:gd name="connsiteY81" fmla="*/ 2235200 h 4540250"/>
              <a:gd name="connsiteX82" fmla="*/ 800100 w 3765550"/>
              <a:gd name="connsiteY82" fmla="*/ 2178050 h 4540250"/>
              <a:gd name="connsiteX83" fmla="*/ 914400 w 3765550"/>
              <a:gd name="connsiteY83" fmla="*/ 2044700 h 4540250"/>
              <a:gd name="connsiteX84" fmla="*/ 730250 w 3765550"/>
              <a:gd name="connsiteY84" fmla="*/ 1981200 h 4540250"/>
              <a:gd name="connsiteX85" fmla="*/ 419100 w 3765550"/>
              <a:gd name="connsiteY85" fmla="*/ 1835150 h 4540250"/>
              <a:gd name="connsiteX86" fmla="*/ 95250 w 3765550"/>
              <a:gd name="connsiteY86" fmla="*/ 1835150 h 4540250"/>
              <a:gd name="connsiteX87" fmla="*/ 19050 w 3765550"/>
              <a:gd name="connsiteY87" fmla="*/ 1847850 h 4540250"/>
              <a:gd name="connsiteX88" fmla="*/ 19050 w 3765550"/>
              <a:gd name="connsiteY88" fmla="*/ 95250 h 4540250"/>
              <a:gd name="connsiteX89" fmla="*/ 88900 w 3765550"/>
              <a:gd name="connsiteY89" fmla="*/ 19050 h 4540250"/>
              <a:gd name="connsiteX90" fmla="*/ 3714750 w 3765550"/>
              <a:gd name="connsiteY90" fmla="*/ 6350 h 4540250"/>
              <a:gd name="connsiteX91" fmla="*/ 3765550 w 3765550"/>
              <a:gd name="connsiteY91" fmla="*/ 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765550" h="4540250">
                <a:moveTo>
                  <a:pt x="3765550" y="0"/>
                </a:moveTo>
                <a:lnTo>
                  <a:pt x="2971800" y="323850"/>
                </a:lnTo>
                <a:lnTo>
                  <a:pt x="2755900" y="469900"/>
                </a:lnTo>
                <a:lnTo>
                  <a:pt x="2755900" y="673100"/>
                </a:lnTo>
                <a:lnTo>
                  <a:pt x="2501900" y="666750"/>
                </a:lnTo>
                <a:lnTo>
                  <a:pt x="2324100" y="882650"/>
                </a:lnTo>
                <a:lnTo>
                  <a:pt x="2343150" y="1035050"/>
                </a:lnTo>
                <a:lnTo>
                  <a:pt x="2184400" y="1054100"/>
                </a:lnTo>
                <a:lnTo>
                  <a:pt x="1885950" y="1035050"/>
                </a:lnTo>
                <a:lnTo>
                  <a:pt x="1917700" y="565150"/>
                </a:lnTo>
                <a:lnTo>
                  <a:pt x="1574800" y="539750"/>
                </a:lnTo>
                <a:lnTo>
                  <a:pt x="1136650" y="463550"/>
                </a:lnTo>
                <a:lnTo>
                  <a:pt x="1009650" y="457200"/>
                </a:lnTo>
                <a:lnTo>
                  <a:pt x="920750" y="666750"/>
                </a:lnTo>
                <a:lnTo>
                  <a:pt x="933450" y="965200"/>
                </a:lnTo>
                <a:lnTo>
                  <a:pt x="1181100" y="1041400"/>
                </a:lnTo>
                <a:lnTo>
                  <a:pt x="1371600" y="901700"/>
                </a:lnTo>
                <a:lnTo>
                  <a:pt x="1543050" y="958850"/>
                </a:lnTo>
                <a:lnTo>
                  <a:pt x="1530350" y="1123950"/>
                </a:lnTo>
                <a:lnTo>
                  <a:pt x="1784350" y="1047750"/>
                </a:lnTo>
                <a:lnTo>
                  <a:pt x="1784350" y="1047750"/>
                </a:lnTo>
                <a:lnTo>
                  <a:pt x="1879600" y="1123950"/>
                </a:lnTo>
                <a:lnTo>
                  <a:pt x="1917700" y="1295400"/>
                </a:lnTo>
                <a:lnTo>
                  <a:pt x="1987550" y="1416050"/>
                </a:lnTo>
                <a:lnTo>
                  <a:pt x="1898650" y="1473200"/>
                </a:lnTo>
                <a:lnTo>
                  <a:pt x="1847850" y="1346200"/>
                </a:lnTo>
                <a:lnTo>
                  <a:pt x="1847850" y="1257300"/>
                </a:lnTo>
                <a:lnTo>
                  <a:pt x="1771650" y="1219200"/>
                </a:lnTo>
                <a:lnTo>
                  <a:pt x="1511300" y="1193800"/>
                </a:lnTo>
                <a:lnTo>
                  <a:pt x="1320800" y="1123950"/>
                </a:lnTo>
                <a:lnTo>
                  <a:pt x="1117600" y="1162050"/>
                </a:lnTo>
                <a:lnTo>
                  <a:pt x="1016000" y="1009650"/>
                </a:lnTo>
                <a:lnTo>
                  <a:pt x="952500" y="1085850"/>
                </a:lnTo>
                <a:lnTo>
                  <a:pt x="946150" y="1225550"/>
                </a:lnTo>
                <a:lnTo>
                  <a:pt x="692150" y="1225550"/>
                </a:lnTo>
                <a:lnTo>
                  <a:pt x="628650" y="1314450"/>
                </a:lnTo>
                <a:lnTo>
                  <a:pt x="368300" y="1308100"/>
                </a:lnTo>
                <a:lnTo>
                  <a:pt x="158750" y="1314450"/>
                </a:lnTo>
                <a:lnTo>
                  <a:pt x="95250" y="1543050"/>
                </a:lnTo>
                <a:lnTo>
                  <a:pt x="254000" y="1606550"/>
                </a:lnTo>
                <a:lnTo>
                  <a:pt x="508000" y="1631950"/>
                </a:lnTo>
                <a:lnTo>
                  <a:pt x="736600" y="1600200"/>
                </a:lnTo>
                <a:lnTo>
                  <a:pt x="806450" y="1714500"/>
                </a:lnTo>
                <a:lnTo>
                  <a:pt x="946150" y="1765300"/>
                </a:lnTo>
                <a:lnTo>
                  <a:pt x="1104900" y="1727200"/>
                </a:lnTo>
                <a:lnTo>
                  <a:pt x="1219200" y="1765300"/>
                </a:lnTo>
                <a:lnTo>
                  <a:pt x="1079500" y="2006600"/>
                </a:lnTo>
                <a:lnTo>
                  <a:pt x="1250950" y="2057400"/>
                </a:lnTo>
                <a:lnTo>
                  <a:pt x="1301750" y="2406650"/>
                </a:lnTo>
                <a:lnTo>
                  <a:pt x="1403350" y="2520950"/>
                </a:lnTo>
                <a:lnTo>
                  <a:pt x="1365250" y="2895600"/>
                </a:lnTo>
                <a:lnTo>
                  <a:pt x="1536700" y="2965450"/>
                </a:lnTo>
                <a:lnTo>
                  <a:pt x="1733550" y="3028950"/>
                </a:lnTo>
                <a:lnTo>
                  <a:pt x="1892300" y="3213100"/>
                </a:lnTo>
                <a:lnTo>
                  <a:pt x="1860550" y="3352800"/>
                </a:lnTo>
                <a:lnTo>
                  <a:pt x="1733550" y="3346450"/>
                </a:lnTo>
                <a:lnTo>
                  <a:pt x="1562100" y="3371850"/>
                </a:lnTo>
                <a:lnTo>
                  <a:pt x="1504950" y="3606800"/>
                </a:lnTo>
                <a:lnTo>
                  <a:pt x="1358900" y="3829050"/>
                </a:lnTo>
                <a:lnTo>
                  <a:pt x="1479550" y="4070350"/>
                </a:lnTo>
                <a:lnTo>
                  <a:pt x="1168400" y="4476750"/>
                </a:lnTo>
                <a:lnTo>
                  <a:pt x="1117600" y="4540250"/>
                </a:lnTo>
                <a:lnTo>
                  <a:pt x="323850" y="4540250"/>
                </a:lnTo>
                <a:lnTo>
                  <a:pt x="190500" y="4254500"/>
                </a:lnTo>
                <a:lnTo>
                  <a:pt x="19050" y="4451350"/>
                </a:lnTo>
                <a:cubicBezTo>
                  <a:pt x="21167" y="4235450"/>
                  <a:pt x="23283" y="4019550"/>
                  <a:pt x="25400" y="3803650"/>
                </a:cubicBezTo>
                <a:lnTo>
                  <a:pt x="400050" y="3848100"/>
                </a:lnTo>
                <a:lnTo>
                  <a:pt x="520700" y="3695700"/>
                </a:lnTo>
                <a:lnTo>
                  <a:pt x="527050" y="3587750"/>
                </a:lnTo>
                <a:lnTo>
                  <a:pt x="762000" y="3568700"/>
                </a:lnTo>
                <a:lnTo>
                  <a:pt x="825500" y="3492500"/>
                </a:lnTo>
                <a:lnTo>
                  <a:pt x="641350" y="3384550"/>
                </a:lnTo>
                <a:lnTo>
                  <a:pt x="558800" y="3194050"/>
                </a:lnTo>
                <a:lnTo>
                  <a:pt x="508000" y="3168650"/>
                </a:lnTo>
                <a:lnTo>
                  <a:pt x="425450" y="3149600"/>
                </a:lnTo>
                <a:lnTo>
                  <a:pt x="361950" y="3086100"/>
                </a:lnTo>
                <a:lnTo>
                  <a:pt x="146050" y="3092450"/>
                </a:lnTo>
                <a:lnTo>
                  <a:pt x="12700" y="3143250"/>
                </a:lnTo>
                <a:lnTo>
                  <a:pt x="0" y="2146300"/>
                </a:lnTo>
                <a:lnTo>
                  <a:pt x="158750" y="2120900"/>
                </a:lnTo>
                <a:lnTo>
                  <a:pt x="368300" y="2190750"/>
                </a:lnTo>
                <a:lnTo>
                  <a:pt x="584200" y="2235200"/>
                </a:lnTo>
                <a:lnTo>
                  <a:pt x="800100" y="2178050"/>
                </a:lnTo>
                <a:lnTo>
                  <a:pt x="914400" y="2044700"/>
                </a:lnTo>
                <a:lnTo>
                  <a:pt x="730250" y="1981200"/>
                </a:lnTo>
                <a:lnTo>
                  <a:pt x="419100" y="1835150"/>
                </a:lnTo>
                <a:lnTo>
                  <a:pt x="95250" y="1835150"/>
                </a:lnTo>
                <a:lnTo>
                  <a:pt x="19050" y="1847850"/>
                </a:lnTo>
                <a:lnTo>
                  <a:pt x="19050" y="95250"/>
                </a:lnTo>
                <a:lnTo>
                  <a:pt x="88900" y="19050"/>
                </a:lnTo>
                <a:lnTo>
                  <a:pt x="3714750" y="6350"/>
                </a:lnTo>
                <a:lnTo>
                  <a:pt x="3765550" y="0"/>
                </a:lnTo>
                <a:close/>
              </a:path>
            </a:pathLst>
          </a:cu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4479788" y="2198448"/>
            <a:ext cx="289089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</a:rPr>
              <a:t>Sources </a:t>
            </a:r>
            <a:r>
              <a:rPr lang="en-US" b="1" spc="300" dirty="0" err="1" smtClean="0">
                <a:solidFill>
                  <a:schemeClr val="bg1"/>
                </a:solidFill>
              </a:rPr>
              <a:t>agricoles</a:t>
            </a:r>
            <a:endParaRPr lang="en-US" b="1" spc="300" dirty="0">
              <a:solidFill>
                <a:schemeClr val="bg1"/>
              </a:solidFill>
            </a:endParaRPr>
          </a:p>
        </p:txBody>
      </p:sp>
      <p:pic>
        <p:nvPicPr>
          <p:cNvPr id="41" name="Picture 7" descr="Résultat de recherche d'images pour &quot;préleveur avalanch isc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04" y="617070"/>
            <a:ext cx="1236896" cy="1236896"/>
          </a:xfrm>
          <a:prstGeom prst="ellipse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8914410" y="664189"/>
            <a:ext cx="196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b="1" dirty="0" smtClean="0">
                <a:solidFill>
                  <a:schemeClr val="tx2"/>
                </a:solidFill>
              </a:rPr>
              <a:t>Echantillons moyennés 24h 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9389653" y="1051426"/>
            <a:ext cx="1318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b="1" dirty="0" smtClean="0">
                <a:solidFill>
                  <a:schemeClr val="tx2"/>
                </a:solidFill>
              </a:rPr>
              <a:t>5 à 12 campagnes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9577089" y="1464063"/>
            <a:ext cx="1243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b="1" dirty="0" smtClean="0">
                <a:solidFill>
                  <a:schemeClr val="tx2"/>
                </a:solidFill>
              </a:rPr>
              <a:t>Flacons en HDPE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766067" y="3533675"/>
            <a:ext cx="72000" cy="72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631023" y="3466757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A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988270" y="352457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B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401952" y="3433313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C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8243139" y="3311690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D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8636414" y="3265417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E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049700" y="4633662"/>
            <a:ext cx="2261654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STEU : 30% du débit en période d’étiage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 smtClean="0"/>
              <a:t>80% séparatif</a:t>
            </a:r>
            <a:endParaRPr lang="fr-FR" b="1" dirty="0"/>
          </a:p>
        </p:txBody>
      </p:sp>
      <p:sp>
        <p:nvSpPr>
          <p:cNvPr id="57" name="Rectangle 56"/>
          <p:cNvSpPr/>
          <p:nvPr/>
        </p:nvSpPr>
        <p:spPr>
          <a:xfrm>
            <a:off x="6824657" y="3908378"/>
            <a:ext cx="394531" cy="218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/>
          <p:cNvSpPr txBox="1"/>
          <p:nvPr/>
        </p:nvSpPr>
        <p:spPr>
          <a:xfrm>
            <a:off x="6825648" y="387879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EP1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499868" y="3533350"/>
            <a:ext cx="394531" cy="218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8500859" y="350376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EP3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e 3"/>
          <p:cNvSpPr/>
          <p:nvPr/>
        </p:nvSpPr>
        <p:spPr>
          <a:xfrm>
            <a:off x="96315" y="1449417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Pentagone 70"/>
          <p:cNvSpPr/>
          <p:nvPr/>
        </p:nvSpPr>
        <p:spPr>
          <a:xfrm>
            <a:off x="96316" y="3149179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Contamination en pesticides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11742867" y="1529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/>
              <a:t>6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128649" y="575261"/>
            <a:ext cx="7934703" cy="3936367"/>
            <a:chOff x="171087" y="575261"/>
            <a:chExt cx="7934703" cy="3936367"/>
          </a:xfrm>
        </p:grpSpPr>
        <p:sp>
          <p:nvSpPr>
            <p:cNvPr id="175" name="Larme 174"/>
            <p:cNvSpPr/>
            <p:nvPr/>
          </p:nvSpPr>
          <p:spPr>
            <a:xfrm rot="18900000">
              <a:off x="2041867" y="2782651"/>
              <a:ext cx="1218610" cy="1217689"/>
            </a:xfrm>
            <a:prstGeom prst="teardrop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6" name="Larme 175"/>
            <p:cNvSpPr/>
            <p:nvPr/>
          </p:nvSpPr>
          <p:spPr>
            <a:xfrm rot="18900000">
              <a:off x="582406" y="2782651"/>
              <a:ext cx="1218610" cy="1217689"/>
            </a:xfrm>
            <a:prstGeom prst="teardrop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608621" y="2818593"/>
              <a:ext cx="1158132" cy="11581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cxnSp>
          <p:nvCxnSpPr>
            <p:cNvPr id="80" name="Connecteur droit avec flèche 79"/>
            <p:cNvCxnSpPr/>
            <p:nvPr/>
          </p:nvCxnSpPr>
          <p:spPr>
            <a:xfrm>
              <a:off x="171087" y="2445959"/>
              <a:ext cx="7920853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Larme 80"/>
            <p:cNvSpPr/>
            <p:nvPr/>
          </p:nvSpPr>
          <p:spPr>
            <a:xfrm rot="8100000">
              <a:off x="6887180" y="900867"/>
              <a:ext cx="1218610" cy="1217689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93" name="Larme 92"/>
            <p:cNvSpPr/>
            <p:nvPr/>
          </p:nvSpPr>
          <p:spPr>
            <a:xfrm rot="8100000">
              <a:off x="5596756" y="900867"/>
              <a:ext cx="1218610" cy="1217689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00" name="Larme 99"/>
            <p:cNvSpPr/>
            <p:nvPr/>
          </p:nvSpPr>
          <p:spPr>
            <a:xfrm rot="8100000">
              <a:off x="3931043" y="900867"/>
              <a:ext cx="1218610" cy="1217689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01" name="Larme 100"/>
            <p:cNvSpPr/>
            <p:nvPr/>
          </p:nvSpPr>
          <p:spPr>
            <a:xfrm rot="8100000">
              <a:off x="233401" y="891342"/>
              <a:ext cx="1218610" cy="1217689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08" name="Larme 107"/>
            <p:cNvSpPr/>
            <p:nvPr/>
          </p:nvSpPr>
          <p:spPr>
            <a:xfrm rot="18900000">
              <a:off x="6223853" y="2782651"/>
              <a:ext cx="1218610" cy="1217689"/>
            </a:xfrm>
            <a:prstGeom prst="teardrop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09" name="Larme 108"/>
            <p:cNvSpPr/>
            <p:nvPr/>
          </p:nvSpPr>
          <p:spPr>
            <a:xfrm rot="8100000">
              <a:off x="1793416" y="891342"/>
              <a:ext cx="1218610" cy="1217689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4000348" y="952836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5666061" y="952836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6968177" y="952836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1862721" y="952836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302706" y="952836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graphicFrame>
          <p:nvGraphicFramePr>
            <p:cNvPr id="112" name="Graphique 1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6264887"/>
                </p:ext>
              </p:extLst>
            </p:nvPr>
          </p:nvGraphicFramePr>
          <p:xfrm>
            <a:off x="302706" y="1048503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9" name="Graphique 1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27431089"/>
                </p:ext>
              </p:extLst>
            </p:nvPr>
          </p:nvGraphicFramePr>
          <p:xfrm>
            <a:off x="1862721" y="1048503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0" name="Graphique 11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39479081"/>
                </p:ext>
              </p:extLst>
            </p:nvPr>
          </p:nvGraphicFramePr>
          <p:xfrm>
            <a:off x="4000348" y="1048503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1" name="Graphique 1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4626981"/>
                </p:ext>
              </p:extLst>
            </p:nvPr>
          </p:nvGraphicFramePr>
          <p:xfrm>
            <a:off x="5666061" y="1048503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22" name="Graphique 1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06980181"/>
                </p:ext>
              </p:extLst>
            </p:nvPr>
          </p:nvGraphicFramePr>
          <p:xfrm>
            <a:off x="6968177" y="1048503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8" name="Forme libre 17"/>
            <p:cNvSpPr/>
            <p:nvPr/>
          </p:nvSpPr>
          <p:spPr>
            <a:xfrm>
              <a:off x="396363" y="91848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509120" y="91638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0,5 µg/L</a:t>
              </a:r>
              <a:endParaRPr lang="fr-FR" sz="1100" b="1" dirty="0"/>
            </a:p>
          </p:txBody>
        </p:sp>
        <p:sp>
          <p:nvSpPr>
            <p:cNvPr id="126" name="Forme libre 125"/>
            <p:cNvSpPr/>
            <p:nvPr/>
          </p:nvSpPr>
          <p:spPr>
            <a:xfrm>
              <a:off x="1956378" y="91848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2069135" y="91638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0,6 µg/L</a:t>
              </a:r>
              <a:endParaRPr lang="fr-FR" sz="1100" b="1" dirty="0"/>
            </a:p>
          </p:txBody>
        </p:sp>
        <p:sp>
          <p:nvSpPr>
            <p:cNvPr id="128" name="Forme libre 127"/>
            <p:cNvSpPr/>
            <p:nvPr/>
          </p:nvSpPr>
          <p:spPr>
            <a:xfrm>
              <a:off x="4086120" y="91848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4198874" y="91638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1,2 µg/L</a:t>
              </a:r>
              <a:endParaRPr lang="fr-FR" sz="1100" b="1" dirty="0"/>
            </a:p>
          </p:txBody>
        </p:sp>
        <p:sp>
          <p:nvSpPr>
            <p:cNvPr id="130" name="Forme libre 129"/>
            <p:cNvSpPr/>
            <p:nvPr/>
          </p:nvSpPr>
          <p:spPr>
            <a:xfrm>
              <a:off x="5759718" y="91848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872475" y="91638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1,2 µg/L</a:t>
              </a:r>
              <a:endParaRPr lang="fr-FR" sz="1100" b="1" dirty="0"/>
            </a:p>
          </p:txBody>
        </p:sp>
        <p:sp>
          <p:nvSpPr>
            <p:cNvPr id="132" name="Forme libre 131"/>
            <p:cNvSpPr/>
            <p:nvPr/>
          </p:nvSpPr>
          <p:spPr>
            <a:xfrm>
              <a:off x="7061834" y="91848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7174591" y="91638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1,0 µg/L</a:t>
              </a:r>
              <a:endParaRPr lang="fr-FR" sz="1100" b="1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6192099" y="3973803"/>
              <a:ext cx="1282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2"/>
                  </a:solidFill>
                </a:rPr>
                <a:t>EXUTOIRE PLUVIAL 3</a:t>
              </a:r>
              <a:endParaRPr lang="fr-FR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76" name="Larme 75"/>
            <p:cNvSpPr/>
            <p:nvPr/>
          </p:nvSpPr>
          <p:spPr>
            <a:xfrm rot="18900000">
              <a:off x="3666040" y="2782651"/>
              <a:ext cx="1218610" cy="1217689"/>
            </a:xfrm>
            <a:prstGeom prst="teardrop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3801187" y="3973803"/>
              <a:ext cx="948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2"/>
                  </a:solidFill>
                </a:rPr>
                <a:t>STEU</a:t>
              </a:r>
              <a:endParaRPr lang="fr-FR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713712" y="575261"/>
              <a:ext cx="257985" cy="257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accent2"/>
                  </a:solidFill>
                </a:rPr>
                <a:t>A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>
              <a:off x="2273727" y="575261"/>
              <a:ext cx="257985" cy="257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accent2"/>
                  </a:solidFill>
                </a:rPr>
                <a:t>B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>
            <a:xfrm>
              <a:off x="4403466" y="575261"/>
              <a:ext cx="257985" cy="257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accent2"/>
                  </a:solidFill>
                </a:rPr>
                <a:t>C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>
            <a:xfrm>
              <a:off x="6052423" y="575261"/>
              <a:ext cx="257985" cy="257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accent2"/>
                  </a:solidFill>
                </a:rPr>
                <a:t>D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111" name="Ellipse 110"/>
            <p:cNvSpPr/>
            <p:nvPr/>
          </p:nvSpPr>
          <p:spPr>
            <a:xfrm>
              <a:off x="7397438" y="575261"/>
              <a:ext cx="257985" cy="257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accent2"/>
                  </a:solidFill>
                </a:rPr>
                <a:t>E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2011550" y="3988408"/>
              <a:ext cx="1282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2"/>
                  </a:solidFill>
                </a:rPr>
                <a:t>EXUTOIRE PLUVIAL 2</a:t>
              </a:r>
              <a:endParaRPr lang="fr-FR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550653" y="3988408"/>
              <a:ext cx="1282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2"/>
                  </a:solidFill>
                </a:rPr>
                <a:t>EXUTOIRE PLUVIAL 1</a:t>
              </a:r>
              <a:endParaRPr lang="fr-FR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37" name="Ellipse 136"/>
            <p:cNvSpPr/>
            <p:nvPr/>
          </p:nvSpPr>
          <p:spPr>
            <a:xfrm>
              <a:off x="6293158" y="2856389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3735345" y="2856389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2073543" y="2831928"/>
              <a:ext cx="1158132" cy="11581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651712" y="2870994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45" name="Forme libre 144"/>
            <p:cNvSpPr/>
            <p:nvPr/>
          </p:nvSpPr>
          <p:spPr>
            <a:xfrm>
              <a:off x="742450" y="2839506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chemeClr val="bg1"/>
                </a:solidFill>
              </a:endParaRP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822861" y="2837404"/>
              <a:ext cx="73770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bg1"/>
                  </a:solidFill>
                </a:rPr>
                <a:t>20,3 µg/L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47" name="Forme libre 146"/>
            <p:cNvSpPr/>
            <p:nvPr/>
          </p:nvSpPr>
          <p:spPr>
            <a:xfrm>
              <a:off x="2203347" y="2847670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chemeClr val="bg1"/>
                </a:solidFill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2319824" y="2845568"/>
              <a:ext cx="66556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bg1"/>
                  </a:solidFill>
                </a:rPr>
                <a:t>1,1 µg/L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3" name="Forme libre 152"/>
            <p:cNvSpPr/>
            <p:nvPr/>
          </p:nvSpPr>
          <p:spPr>
            <a:xfrm>
              <a:off x="3826083" y="2840685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3942561" y="2838583"/>
              <a:ext cx="66556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/>
                <a:t>2,7 µg/L</a:t>
              </a:r>
              <a:endParaRPr lang="fr-FR" sz="1100" b="1" dirty="0"/>
            </a:p>
          </p:txBody>
        </p:sp>
        <p:sp>
          <p:nvSpPr>
            <p:cNvPr id="155" name="Forme libre 154"/>
            <p:cNvSpPr/>
            <p:nvPr/>
          </p:nvSpPr>
          <p:spPr>
            <a:xfrm>
              <a:off x="6383896" y="2840685"/>
              <a:ext cx="898525" cy="219075"/>
            </a:xfrm>
            <a:custGeom>
              <a:avLst/>
              <a:gdLst>
                <a:gd name="connsiteX0" fmla="*/ 0 w 898525"/>
                <a:gd name="connsiteY0" fmla="*/ 219075 h 219075"/>
                <a:gd name="connsiteX1" fmla="*/ 898525 w 898525"/>
                <a:gd name="connsiteY1" fmla="*/ 219075 h 219075"/>
                <a:gd name="connsiteX2" fmla="*/ 723900 w 898525"/>
                <a:gd name="connsiteY2" fmla="*/ 60325 h 219075"/>
                <a:gd name="connsiteX3" fmla="*/ 485775 w 898525"/>
                <a:gd name="connsiteY3" fmla="*/ 0 h 219075"/>
                <a:gd name="connsiteX4" fmla="*/ 266700 w 898525"/>
                <a:gd name="connsiteY4" fmla="*/ 22225 h 219075"/>
                <a:gd name="connsiteX5" fmla="*/ 53975 w 898525"/>
                <a:gd name="connsiteY5" fmla="*/ 142875 h 219075"/>
                <a:gd name="connsiteX6" fmla="*/ 0 w 898525"/>
                <a:gd name="connsiteY6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525" h="219075">
                  <a:moveTo>
                    <a:pt x="0" y="219075"/>
                  </a:moveTo>
                  <a:lnTo>
                    <a:pt x="898525" y="219075"/>
                  </a:lnTo>
                  <a:lnTo>
                    <a:pt x="723900" y="60325"/>
                  </a:lnTo>
                  <a:lnTo>
                    <a:pt x="485775" y="0"/>
                  </a:lnTo>
                  <a:lnTo>
                    <a:pt x="266700" y="22225"/>
                  </a:lnTo>
                  <a:lnTo>
                    <a:pt x="53975" y="142875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6500375" y="2838583"/>
              <a:ext cx="6655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bg1"/>
                  </a:solidFill>
                </a:rPr>
                <a:t>3,0 µg/L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58" name="Graphique 15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8294530"/>
                </p:ext>
              </p:extLst>
            </p:nvPr>
          </p:nvGraphicFramePr>
          <p:xfrm>
            <a:off x="696534" y="2991857"/>
            <a:ext cx="990356" cy="990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61" name="Graphique 16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06907579"/>
                </p:ext>
              </p:extLst>
            </p:nvPr>
          </p:nvGraphicFramePr>
          <p:xfrm>
            <a:off x="2112609" y="2978785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62" name="Graphique 16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99135074"/>
                </p:ext>
              </p:extLst>
            </p:nvPr>
          </p:nvGraphicFramePr>
          <p:xfrm>
            <a:off x="6293158" y="2964180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163" name="Graphique 16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00066232"/>
                </p:ext>
              </p:extLst>
            </p:nvPr>
          </p:nvGraphicFramePr>
          <p:xfrm>
            <a:off x="3735345" y="2964180"/>
            <a:ext cx="1080000" cy="10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sp>
        <p:nvSpPr>
          <p:cNvPr id="3" name="ZoneTexte 2"/>
          <p:cNvSpPr txBox="1"/>
          <p:nvPr/>
        </p:nvSpPr>
        <p:spPr>
          <a:xfrm>
            <a:off x="403921" y="1507067"/>
            <a:ext cx="9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RIVIÈRE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43462" y="3080198"/>
            <a:ext cx="122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EFFLUENTS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URBAINS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253078" y="5183323"/>
            <a:ext cx="9715757" cy="689492"/>
            <a:chOff x="1374498" y="5183323"/>
            <a:chExt cx="9715757" cy="689492"/>
          </a:xfrm>
        </p:grpSpPr>
        <p:sp>
          <p:nvSpPr>
            <p:cNvPr id="6" name="ZoneTexte 5"/>
            <p:cNvSpPr txBox="1"/>
            <p:nvPr/>
          </p:nvSpPr>
          <p:spPr>
            <a:xfrm>
              <a:off x="1374498" y="5183323"/>
              <a:ext cx="285155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fr-FR" dirty="0"/>
                <a:t>STEU vectrices de pesticides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776317" y="5183323"/>
              <a:ext cx="431393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fr-FR" dirty="0"/>
                <a:t>Forte variabilité dans les exutoires pluviaux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8216584" y="5611205"/>
              <a:ext cx="1433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accent3"/>
                  </a:solidFill>
                </a:rPr>
                <a:t>(GASPERI et al., 2014)</a:t>
              </a:r>
              <a:endParaRPr lang="fr-FR" sz="1100" i="1" dirty="0">
                <a:solidFill>
                  <a:schemeClr val="accent3"/>
                </a:solidFill>
              </a:endParaRP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2009832" y="5611205"/>
              <a:ext cx="15808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i="1" dirty="0" smtClean="0">
                  <a:solidFill>
                    <a:schemeClr val="accent3"/>
                  </a:solidFill>
                </a:rPr>
                <a:t>(CHOUBERT et al., 2011)</a:t>
              </a:r>
              <a:endParaRPr lang="fr-FR" sz="1100" i="1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7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62"/>
          <p:cNvSpPr/>
          <p:nvPr/>
        </p:nvSpPr>
        <p:spPr>
          <a:xfrm>
            <a:off x="11742867" y="1529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 smtClean="0"/>
              <a:t>6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944499" y="5678733"/>
            <a:ext cx="5831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Herbicide le plus employé au monde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&gt; 33% de la contamination totale dans le cours d’eau (200 à &gt;1 000 ng.L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&gt; 66% de la contamination totale dans les effluents (&gt;1 µg.L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Augmentation après le rejet de la STEU</a:t>
            </a:r>
          </a:p>
        </p:txBody>
      </p:sp>
      <p:cxnSp>
        <p:nvCxnSpPr>
          <p:cNvPr id="87" name="Connecteur droit 86"/>
          <p:cNvCxnSpPr/>
          <p:nvPr/>
        </p:nvCxnSpPr>
        <p:spPr>
          <a:xfrm>
            <a:off x="866421" y="5792481"/>
            <a:ext cx="0" cy="68602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406046" y="4930400"/>
            <a:ext cx="541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</a:rPr>
              <a:t>Glyphosate</a:t>
            </a:r>
            <a:r>
              <a:rPr lang="fr-FR" dirty="0" smtClean="0"/>
              <a:t> +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AMPA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dirty="0" smtClean="0"/>
              <a:t>(acide aminométhylphosphonique)</a:t>
            </a:r>
            <a:endParaRPr lang="fr-FR" dirty="0"/>
          </a:p>
        </p:txBody>
      </p:sp>
      <p:grpSp>
        <p:nvGrpSpPr>
          <p:cNvPr id="25" name="Groupe 24"/>
          <p:cNvGrpSpPr/>
          <p:nvPr/>
        </p:nvGrpSpPr>
        <p:grpSpPr>
          <a:xfrm>
            <a:off x="448138" y="4654451"/>
            <a:ext cx="920236" cy="920236"/>
            <a:chOff x="80877" y="4604555"/>
            <a:chExt cx="920236" cy="920236"/>
          </a:xfrm>
        </p:grpSpPr>
        <p:sp>
          <p:nvSpPr>
            <p:cNvPr id="21" name="Ellipse 20"/>
            <p:cNvSpPr/>
            <p:nvPr/>
          </p:nvSpPr>
          <p:spPr>
            <a:xfrm>
              <a:off x="80877" y="4604555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2" name="Image 1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65" t="-26531" r="-8765" b="-26531"/>
            <a:stretch/>
          </p:blipFill>
          <p:spPr>
            <a:xfrm>
              <a:off x="87308" y="4611368"/>
              <a:ext cx="900002" cy="900000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</p:pic>
      </p:grpSp>
      <p:sp>
        <p:nvSpPr>
          <p:cNvPr id="175" name="Larme 174"/>
          <p:cNvSpPr/>
          <p:nvPr/>
        </p:nvSpPr>
        <p:spPr>
          <a:xfrm rot="18900000">
            <a:off x="3999429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6" name="Larme 175"/>
          <p:cNvSpPr/>
          <p:nvPr/>
        </p:nvSpPr>
        <p:spPr>
          <a:xfrm rot="18900000">
            <a:off x="2539968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1" name="Ellipse 170"/>
          <p:cNvSpPr/>
          <p:nvPr/>
        </p:nvSpPr>
        <p:spPr>
          <a:xfrm>
            <a:off x="2566183" y="2818593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2128649" y="2445959"/>
            <a:ext cx="7920853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arme 80"/>
          <p:cNvSpPr/>
          <p:nvPr/>
        </p:nvSpPr>
        <p:spPr>
          <a:xfrm rot="8100000">
            <a:off x="8844742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3" name="Larme 92"/>
          <p:cNvSpPr/>
          <p:nvPr/>
        </p:nvSpPr>
        <p:spPr>
          <a:xfrm rot="8100000">
            <a:off x="7554318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0" name="Larme 99"/>
          <p:cNvSpPr/>
          <p:nvPr/>
        </p:nvSpPr>
        <p:spPr>
          <a:xfrm rot="8100000">
            <a:off x="5888605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1" name="Larme 100"/>
          <p:cNvSpPr/>
          <p:nvPr/>
        </p:nvSpPr>
        <p:spPr>
          <a:xfrm rot="8100000">
            <a:off x="2190963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8" name="Larme 107"/>
          <p:cNvSpPr/>
          <p:nvPr/>
        </p:nvSpPr>
        <p:spPr>
          <a:xfrm rot="18900000">
            <a:off x="8181415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9" name="Larme 108"/>
          <p:cNvSpPr/>
          <p:nvPr/>
        </p:nvSpPr>
        <p:spPr>
          <a:xfrm rot="8100000">
            <a:off x="3750978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3" name="Ellipse 112"/>
          <p:cNvSpPr/>
          <p:nvPr/>
        </p:nvSpPr>
        <p:spPr>
          <a:xfrm>
            <a:off x="5957910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4" name="Ellipse 113"/>
          <p:cNvSpPr/>
          <p:nvPr/>
        </p:nvSpPr>
        <p:spPr>
          <a:xfrm>
            <a:off x="762362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5" name="Ellipse 114"/>
          <p:cNvSpPr/>
          <p:nvPr/>
        </p:nvSpPr>
        <p:spPr>
          <a:xfrm>
            <a:off x="8925739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6" name="Ellipse 115"/>
          <p:cNvSpPr/>
          <p:nvPr/>
        </p:nvSpPr>
        <p:spPr>
          <a:xfrm>
            <a:off x="382028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7" name="Ellipse 116"/>
          <p:cNvSpPr/>
          <p:nvPr/>
        </p:nvSpPr>
        <p:spPr>
          <a:xfrm>
            <a:off x="2260268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112" name="Graphique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733642"/>
              </p:ext>
            </p:extLst>
          </p:nvPr>
        </p:nvGraphicFramePr>
        <p:xfrm>
          <a:off x="2260268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9" name="Graphique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811554"/>
              </p:ext>
            </p:extLst>
          </p:nvPr>
        </p:nvGraphicFramePr>
        <p:xfrm>
          <a:off x="382028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0" name="Graphique 1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672022"/>
              </p:ext>
            </p:extLst>
          </p:nvPr>
        </p:nvGraphicFramePr>
        <p:xfrm>
          <a:off x="5957910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1" name="Graphique 1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703805"/>
              </p:ext>
            </p:extLst>
          </p:nvPr>
        </p:nvGraphicFramePr>
        <p:xfrm>
          <a:off x="762362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2" name="Graphique 1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703407"/>
              </p:ext>
            </p:extLst>
          </p:nvPr>
        </p:nvGraphicFramePr>
        <p:xfrm>
          <a:off x="8925739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Forme libre 17"/>
          <p:cNvSpPr/>
          <p:nvPr/>
        </p:nvSpPr>
        <p:spPr>
          <a:xfrm>
            <a:off x="2353925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5" name="ZoneTexte 124"/>
          <p:cNvSpPr txBox="1"/>
          <p:nvPr/>
        </p:nvSpPr>
        <p:spPr>
          <a:xfrm>
            <a:off x="2466682" y="916384"/>
            <a:ext cx="667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0,5 µg/L</a:t>
            </a:r>
            <a:endParaRPr lang="fr-FR" sz="1100" b="1" dirty="0"/>
          </a:p>
        </p:txBody>
      </p:sp>
      <p:sp>
        <p:nvSpPr>
          <p:cNvPr id="126" name="Forme libre 125"/>
          <p:cNvSpPr/>
          <p:nvPr/>
        </p:nvSpPr>
        <p:spPr>
          <a:xfrm>
            <a:off x="391394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7" name="ZoneTexte 126"/>
          <p:cNvSpPr txBox="1"/>
          <p:nvPr/>
        </p:nvSpPr>
        <p:spPr>
          <a:xfrm>
            <a:off x="4027499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0,6 µg/L</a:t>
            </a:r>
            <a:endParaRPr lang="fr-FR" sz="1100" b="1" dirty="0"/>
          </a:p>
        </p:txBody>
      </p:sp>
      <p:sp>
        <p:nvSpPr>
          <p:cNvPr id="128" name="Forme libre 127"/>
          <p:cNvSpPr/>
          <p:nvPr/>
        </p:nvSpPr>
        <p:spPr>
          <a:xfrm>
            <a:off x="6043682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9" name="ZoneTexte 128"/>
          <p:cNvSpPr txBox="1"/>
          <p:nvPr/>
        </p:nvSpPr>
        <p:spPr>
          <a:xfrm>
            <a:off x="6157238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0" name="Forme libre 129"/>
          <p:cNvSpPr/>
          <p:nvPr/>
        </p:nvSpPr>
        <p:spPr>
          <a:xfrm>
            <a:off x="771728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1" name="ZoneTexte 130"/>
          <p:cNvSpPr txBox="1"/>
          <p:nvPr/>
        </p:nvSpPr>
        <p:spPr>
          <a:xfrm>
            <a:off x="7830839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2" name="Forme libre 131"/>
          <p:cNvSpPr/>
          <p:nvPr/>
        </p:nvSpPr>
        <p:spPr>
          <a:xfrm>
            <a:off x="9019396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3" name="ZoneTexte 132"/>
          <p:cNvSpPr txBox="1"/>
          <p:nvPr/>
        </p:nvSpPr>
        <p:spPr>
          <a:xfrm>
            <a:off x="9132955" y="91638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1,0 µg/L</a:t>
            </a:r>
            <a:endParaRPr lang="fr-FR" sz="1100" b="1" dirty="0"/>
          </a:p>
        </p:txBody>
      </p:sp>
      <p:sp>
        <p:nvSpPr>
          <p:cNvPr id="78" name="ZoneTexte 77"/>
          <p:cNvSpPr txBox="1"/>
          <p:nvPr/>
        </p:nvSpPr>
        <p:spPr>
          <a:xfrm>
            <a:off x="8149661" y="3973803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3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76" name="Larme 75"/>
          <p:cNvSpPr/>
          <p:nvPr/>
        </p:nvSpPr>
        <p:spPr>
          <a:xfrm rot="18900000">
            <a:off x="5623602" y="2782651"/>
            <a:ext cx="1218610" cy="1217689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9" name="ZoneTexte 78"/>
          <p:cNvSpPr txBox="1"/>
          <p:nvPr/>
        </p:nvSpPr>
        <p:spPr>
          <a:xfrm>
            <a:off x="5758749" y="3973803"/>
            <a:ext cx="94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STEU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27026" y="1099641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AMPA</a:t>
            </a:r>
            <a:endParaRPr lang="fr-FR" sz="1000" dirty="0">
              <a:solidFill>
                <a:schemeClr val="tx2"/>
              </a:solidFill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4968435" y="1643472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glyphosate</a:t>
            </a:r>
            <a:endParaRPr lang="fr-FR" sz="1000" dirty="0">
              <a:solidFill>
                <a:schemeClr val="tx2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4591650" y="1200150"/>
            <a:ext cx="394862" cy="22621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 flipV="1">
            <a:off x="4654643" y="1765792"/>
            <a:ext cx="389019" cy="58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/>
          <p:cNvSpPr/>
          <p:nvPr/>
        </p:nvSpPr>
        <p:spPr>
          <a:xfrm>
            <a:off x="2671274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A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4231289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B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6361028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8009985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9355000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E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3969112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2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2508215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1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8250720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9" name="Ellipse 138"/>
          <p:cNvSpPr/>
          <p:nvPr/>
        </p:nvSpPr>
        <p:spPr>
          <a:xfrm>
            <a:off x="5692907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1" name="Ellipse 140"/>
          <p:cNvSpPr/>
          <p:nvPr/>
        </p:nvSpPr>
        <p:spPr>
          <a:xfrm>
            <a:off x="4031105" y="2831928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3" name="Ellipse 142"/>
          <p:cNvSpPr/>
          <p:nvPr/>
        </p:nvSpPr>
        <p:spPr>
          <a:xfrm>
            <a:off x="2609274" y="287099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5" name="Forme libre 144"/>
          <p:cNvSpPr/>
          <p:nvPr/>
        </p:nvSpPr>
        <p:spPr>
          <a:xfrm>
            <a:off x="2700012" y="283950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2780423" y="2837404"/>
            <a:ext cx="73770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20,3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47" name="Forme libre 146"/>
          <p:cNvSpPr/>
          <p:nvPr/>
        </p:nvSpPr>
        <p:spPr>
          <a:xfrm>
            <a:off x="4160909" y="2847670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4277386" y="2845568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1,1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53" name="Forme libre 152"/>
          <p:cNvSpPr/>
          <p:nvPr/>
        </p:nvSpPr>
        <p:spPr>
          <a:xfrm>
            <a:off x="5783645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4" name="ZoneTexte 153"/>
          <p:cNvSpPr txBox="1"/>
          <p:nvPr/>
        </p:nvSpPr>
        <p:spPr>
          <a:xfrm>
            <a:off x="5900123" y="2838583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2,7 µg/L</a:t>
            </a:r>
            <a:endParaRPr lang="fr-FR" sz="1100" b="1" dirty="0"/>
          </a:p>
        </p:txBody>
      </p:sp>
      <p:sp>
        <p:nvSpPr>
          <p:cNvPr id="155" name="Forme libre 154"/>
          <p:cNvSpPr/>
          <p:nvPr/>
        </p:nvSpPr>
        <p:spPr>
          <a:xfrm>
            <a:off x="8341458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6" name="ZoneTexte 155"/>
          <p:cNvSpPr txBox="1"/>
          <p:nvPr/>
        </p:nvSpPr>
        <p:spPr>
          <a:xfrm>
            <a:off x="8457937" y="2838583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3,0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58" name="Graphique 1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417240"/>
              </p:ext>
            </p:extLst>
          </p:nvPr>
        </p:nvGraphicFramePr>
        <p:xfrm>
          <a:off x="2654096" y="2991857"/>
          <a:ext cx="990356" cy="99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1" name="Graphique 1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699897"/>
              </p:ext>
            </p:extLst>
          </p:nvPr>
        </p:nvGraphicFramePr>
        <p:xfrm>
          <a:off x="4070171" y="2978785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2" name="Graphique 1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542664"/>
              </p:ext>
            </p:extLst>
          </p:nvPr>
        </p:nvGraphicFramePr>
        <p:xfrm>
          <a:off x="8250720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3" name="Graphique 1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749542"/>
              </p:ext>
            </p:extLst>
          </p:nvPr>
        </p:nvGraphicFramePr>
        <p:xfrm>
          <a:off x="5692907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1" name="ZoneTexte 90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Contamination en pesticides</a:t>
            </a:r>
          </a:p>
        </p:txBody>
      </p:sp>
      <p:sp>
        <p:nvSpPr>
          <p:cNvPr id="92" name="Pentagone 91"/>
          <p:cNvSpPr/>
          <p:nvPr/>
        </p:nvSpPr>
        <p:spPr>
          <a:xfrm>
            <a:off x="96315" y="1449417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Pentagone 93"/>
          <p:cNvSpPr/>
          <p:nvPr/>
        </p:nvSpPr>
        <p:spPr>
          <a:xfrm>
            <a:off x="96316" y="3149179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403921" y="1507067"/>
            <a:ext cx="9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RIVIÈRE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243462" y="3080198"/>
            <a:ext cx="122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EFFLUENTS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URBAINS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02" y="6520726"/>
            <a:ext cx="768698" cy="33727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1087" y="99167"/>
            <a:ext cx="11917994" cy="393698"/>
            <a:chOff x="171087" y="99167"/>
            <a:chExt cx="11917994" cy="393698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71087" y="99167"/>
              <a:ext cx="5742825" cy="391886"/>
            </a:xfrm>
            <a:prstGeom prst="roundRect">
              <a:avLst>
                <a:gd name="adj" fmla="val 50000"/>
              </a:avLst>
            </a:prstGeom>
            <a:solidFill>
              <a:srgbClr val="65B6E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568033" y="99167"/>
              <a:ext cx="5783287" cy="391886"/>
            </a:xfrm>
            <a:prstGeom prst="roundRect">
              <a:avLst>
                <a:gd name="adj" fmla="val 50000"/>
              </a:avLst>
            </a:prstGeom>
            <a:solidFill>
              <a:srgbClr val="0885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928915" y="99167"/>
              <a:ext cx="5857646" cy="391886"/>
            </a:xfrm>
            <a:prstGeom prst="roundRect">
              <a:avLst>
                <a:gd name="adj" fmla="val 50000"/>
              </a:avLst>
            </a:prstGeom>
            <a:solidFill>
              <a:srgbClr val="69C1B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1364343" y="100979"/>
              <a:ext cx="10724738" cy="39188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62"/>
          <p:cNvSpPr/>
          <p:nvPr/>
        </p:nvSpPr>
        <p:spPr>
          <a:xfrm>
            <a:off x="11742867" y="1529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8083" y="127059"/>
            <a:ext cx="380998" cy="365125"/>
          </a:xfrm>
        </p:spPr>
        <p:txBody>
          <a:bodyPr/>
          <a:lstStyle/>
          <a:p>
            <a:pPr algn="ctr"/>
            <a:r>
              <a:rPr lang="fr-FR" b="1" dirty="0"/>
              <a:t>7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1321778" y="4942007"/>
            <a:ext cx="522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Métolachlore </a:t>
            </a:r>
            <a:r>
              <a:rPr lang="fr-FR" dirty="0" smtClean="0"/>
              <a:t>+ </a:t>
            </a:r>
            <a:r>
              <a: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Métolachlore OA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+ </a:t>
            </a:r>
            <a:r>
              <a:rPr lang="fr-FR" b="1" dirty="0" smtClean="0">
                <a:solidFill>
                  <a:schemeClr val="accent6"/>
                </a:solidFill>
              </a:rPr>
              <a:t>Métolachlore ESA</a:t>
            </a:r>
            <a:endParaRPr lang="fr-FR" b="1" dirty="0">
              <a:solidFill>
                <a:schemeClr val="accent6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816864" y="5637694"/>
            <a:ext cx="5437879" cy="1169551"/>
            <a:chOff x="6531463" y="5016229"/>
            <a:chExt cx="5437879" cy="1169551"/>
          </a:xfrm>
        </p:grpSpPr>
        <p:cxnSp>
          <p:nvCxnSpPr>
            <p:cNvPr id="140" name="Connecteur droit 139"/>
            <p:cNvCxnSpPr/>
            <p:nvPr/>
          </p:nvCxnSpPr>
          <p:spPr>
            <a:xfrm>
              <a:off x="6531463" y="5203453"/>
              <a:ext cx="0" cy="75224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ZoneTexte 137"/>
            <p:cNvSpPr txBox="1"/>
            <p:nvPr/>
          </p:nvSpPr>
          <p:spPr>
            <a:xfrm>
              <a:off x="6612683" y="5016229"/>
              <a:ext cx="535665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2</a:t>
              </a:r>
              <a:r>
                <a:rPr lang="fr-FR" sz="1400" baseline="30000" dirty="0" smtClean="0"/>
                <a:t>nd</a:t>
              </a:r>
              <a:r>
                <a:rPr lang="fr-FR" sz="1400" dirty="0" smtClean="0"/>
                <a:t> herbicide le plus employé sur le basin versant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&gt; 33% de la contamination totale du cours d’eau (1 – 800 ng.L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Présence de produits de transformation = dégradation dans les sols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Concentrations stables sur le continuum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smtClean="0"/>
                <a:t>Non quantifié dans les effluents urbains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398581" y="4654451"/>
            <a:ext cx="920236" cy="920236"/>
            <a:chOff x="80877" y="4604555"/>
            <a:chExt cx="920236" cy="920236"/>
          </a:xfrm>
        </p:grpSpPr>
        <p:sp>
          <p:nvSpPr>
            <p:cNvPr id="21" name="Ellipse 20"/>
            <p:cNvSpPr/>
            <p:nvPr/>
          </p:nvSpPr>
          <p:spPr>
            <a:xfrm>
              <a:off x="80877" y="4604555"/>
              <a:ext cx="920236" cy="920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2" name="Image 1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65" t="-26531" r="-8765" b="-26531"/>
            <a:stretch/>
          </p:blipFill>
          <p:spPr>
            <a:xfrm>
              <a:off x="87308" y="4611368"/>
              <a:ext cx="900002" cy="900000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</p:pic>
      </p:grpSp>
      <p:sp>
        <p:nvSpPr>
          <p:cNvPr id="175" name="Larme 174"/>
          <p:cNvSpPr/>
          <p:nvPr/>
        </p:nvSpPr>
        <p:spPr>
          <a:xfrm rot="18900000">
            <a:off x="3999429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6" name="Larme 175"/>
          <p:cNvSpPr/>
          <p:nvPr/>
        </p:nvSpPr>
        <p:spPr>
          <a:xfrm rot="18900000">
            <a:off x="2539968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1" name="Ellipse 170"/>
          <p:cNvSpPr/>
          <p:nvPr/>
        </p:nvSpPr>
        <p:spPr>
          <a:xfrm>
            <a:off x="2566183" y="2818593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2128649" y="2445959"/>
            <a:ext cx="7920853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arme 80"/>
          <p:cNvSpPr/>
          <p:nvPr/>
        </p:nvSpPr>
        <p:spPr>
          <a:xfrm rot="8100000">
            <a:off x="8844742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3" name="Larme 92"/>
          <p:cNvSpPr/>
          <p:nvPr/>
        </p:nvSpPr>
        <p:spPr>
          <a:xfrm rot="8100000">
            <a:off x="7554318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0" name="Larme 99"/>
          <p:cNvSpPr/>
          <p:nvPr/>
        </p:nvSpPr>
        <p:spPr>
          <a:xfrm rot="8100000">
            <a:off x="5888605" y="900867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1" name="Larme 100"/>
          <p:cNvSpPr/>
          <p:nvPr/>
        </p:nvSpPr>
        <p:spPr>
          <a:xfrm rot="8100000">
            <a:off x="2190963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8" name="Larme 107"/>
          <p:cNvSpPr/>
          <p:nvPr/>
        </p:nvSpPr>
        <p:spPr>
          <a:xfrm rot="18900000">
            <a:off x="8181415" y="2782651"/>
            <a:ext cx="1218610" cy="1217689"/>
          </a:xfrm>
          <a:prstGeom prst="teardrop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9" name="Larme 108"/>
          <p:cNvSpPr/>
          <p:nvPr/>
        </p:nvSpPr>
        <p:spPr>
          <a:xfrm rot="8100000">
            <a:off x="3750978" y="891342"/>
            <a:ext cx="1218610" cy="1217689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3" name="Ellipse 112"/>
          <p:cNvSpPr/>
          <p:nvPr/>
        </p:nvSpPr>
        <p:spPr>
          <a:xfrm>
            <a:off x="5957910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4" name="Ellipse 113"/>
          <p:cNvSpPr/>
          <p:nvPr/>
        </p:nvSpPr>
        <p:spPr>
          <a:xfrm>
            <a:off x="762362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5" name="Ellipse 114"/>
          <p:cNvSpPr/>
          <p:nvPr/>
        </p:nvSpPr>
        <p:spPr>
          <a:xfrm>
            <a:off x="8925739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6" name="Ellipse 115"/>
          <p:cNvSpPr/>
          <p:nvPr/>
        </p:nvSpPr>
        <p:spPr>
          <a:xfrm>
            <a:off x="3820283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7" name="Ellipse 116"/>
          <p:cNvSpPr/>
          <p:nvPr/>
        </p:nvSpPr>
        <p:spPr>
          <a:xfrm>
            <a:off x="2260268" y="9528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112" name="Graphique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062830"/>
              </p:ext>
            </p:extLst>
          </p:nvPr>
        </p:nvGraphicFramePr>
        <p:xfrm>
          <a:off x="2260268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9" name="Graphique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922649"/>
              </p:ext>
            </p:extLst>
          </p:nvPr>
        </p:nvGraphicFramePr>
        <p:xfrm>
          <a:off x="382028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0" name="Graphique 1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743540"/>
              </p:ext>
            </p:extLst>
          </p:nvPr>
        </p:nvGraphicFramePr>
        <p:xfrm>
          <a:off x="5957910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1" name="Graphique 1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694153"/>
              </p:ext>
            </p:extLst>
          </p:nvPr>
        </p:nvGraphicFramePr>
        <p:xfrm>
          <a:off x="7623623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2" name="Graphique 1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243175"/>
              </p:ext>
            </p:extLst>
          </p:nvPr>
        </p:nvGraphicFramePr>
        <p:xfrm>
          <a:off x="8925739" y="1048503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Forme libre 17"/>
          <p:cNvSpPr/>
          <p:nvPr/>
        </p:nvSpPr>
        <p:spPr>
          <a:xfrm>
            <a:off x="2353925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5" name="ZoneTexte 124"/>
          <p:cNvSpPr txBox="1"/>
          <p:nvPr/>
        </p:nvSpPr>
        <p:spPr>
          <a:xfrm>
            <a:off x="2466682" y="916384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0,5 µg/L</a:t>
            </a:r>
            <a:endParaRPr lang="fr-FR" sz="1100" b="1" dirty="0"/>
          </a:p>
        </p:txBody>
      </p:sp>
      <p:sp>
        <p:nvSpPr>
          <p:cNvPr id="126" name="Forme libre 125"/>
          <p:cNvSpPr/>
          <p:nvPr/>
        </p:nvSpPr>
        <p:spPr>
          <a:xfrm>
            <a:off x="391394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7" name="ZoneTexte 126"/>
          <p:cNvSpPr txBox="1"/>
          <p:nvPr/>
        </p:nvSpPr>
        <p:spPr>
          <a:xfrm>
            <a:off x="4026697" y="916384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0,6 µg/L</a:t>
            </a:r>
            <a:endParaRPr lang="fr-FR" sz="1100" b="1" dirty="0"/>
          </a:p>
        </p:txBody>
      </p:sp>
      <p:sp>
        <p:nvSpPr>
          <p:cNvPr id="128" name="Forme libre 127"/>
          <p:cNvSpPr/>
          <p:nvPr/>
        </p:nvSpPr>
        <p:spPr>
          <a:xfrm>
            <a:off x="6043682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9" name="ZoneTexte 128"/>
          <p:cNvSpPr txBox="1"/>
          <p:nvPr/>
        </p:nvSpPr>
        <p:spPr>
          <a:xfrm>
            <a:off x="6156436" y="916384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0" name="Forme libre 129"/>
          <p:cNvSpPr/>
          <p:nvPr/>
        </p:nvSpPr>
        <p:spPr>
          <a:xfrm>
            <a:off x="7717280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1" name="ZoneTexte 130"/>
          <p:cNvSpPr txBox="1"/>
          <p:nvPr/>
        </p:nvSpPr>
        <p:spPr>
          <a:xfrm>
            <a:off x="7830037" y="916384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1,2 µg/L</a:t>
            </a:r>
            <a:endParaRPr lang="fr-FR" sz="1100" b="1" dirty="0"/>
          </a:p>
        </p:txBody>
      </p:sp>
      <p:sp>
        <p:nvSpPr>
          <p:cNvPr id="132" name="Forme libre 131"/>
          <p:cNvSpPr/>
          <p:nvPr/>
        </p:nvSpPr>
        <p:spPr>
          <a:xfrm>
            <a:off x="9019396" y="91848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3" name="ZoneTexte 132"/>
          <p:cNvSpPr txBox="1"/>
          <p:nvPr/>
        </p:nvSpPr>
        <p:spPr>
          <a:xfrm>
            <a:off x="9132153" y="916384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1,0 µg/L</a:t>
            </a:r>
            <a:endParaRPr lang="fr-FR" sz="1100" b="1" dirty="0"/>
          </a:p>
        </p:txBody>
      </p:sp>
      <p:sp>
        <p:nvSpPr>
          <p:cNvPr id="76" name="Larme 75"/>
          <p:cNvSpPr/>
          <p:nvPr/>
        </p:nvSpPr>
        <p:spPr>
          <a:xfrm rot="18900000">
            <a:off x="5623602" y="2782651"/>
            <a:ext cx="1218610" cy="1217689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9" name="ZoneTexte 88"/>
          <p:cNvSpPr txBox="1"/>
          <p:nvPr/>
        </p:nvSpPr>
        <p:spPr>
          <a:xfrm>
            <a:off x="4684259" y="2042594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métolachlore ESA</a:t>
            </a:r>
            <a:endParaRPr lang="fr-FR" sz="1000" dirty="0">
              <a:solidFill>
                <a:schemeClr val="tx2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3050453" y="212376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métolachlore OA</a:t>
            </a:r>
            <a:endParaRPr lang="fr-FR" sz="1000" dirty="0">
              <a:solidFill>
                <a:schemeClr val="tx2"/>
              </a:solidFill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3114879" y="782066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2"/>
                </a:solidFill>
              </a:rPr>
              <a:t>métolachlore</a:t>
            </a:r>
            <a:endParaRPr lang="fr-FR" sz="1000" dirty="0">
              <a:solidFill>
                <a:schemeClr val="tx2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flipH="1" flipV="1">
            <a:off x="4488139" y="1946518"/>
            <a:ext cx="231673" cy="2124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3926062" y="1833656"/>
            <a:ext cx="275867" cy="3126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3830812" y="996950"/>
            <a:ext cx="234248" cy="40083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/>
          <p:cNvSpPr/>
          <p:nvPr/>
        </p:nvSpPr>
        <p:spPr>
          <a:xfrm>
            <a:off x="2671274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A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4231289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B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6361028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C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8009985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9355000" y="575261"/>
            <a:ext cx="257985" cy="2579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E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8250720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9" name="Ellipse 138"/>
          <p:cNvSpPr/>
          <p:nvPr/>
        </p:nvSpPr>
        <p:spPr>
          <a:xfrm>
            <a:off x="5692907" y="285638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1" name="Ellipse 140"/>
          <p:cNvSpPr/>
          <p:nvPr/>
        </p:nvSpPr>
        <p:spPr>
          <a:xfrm>
            <a:off x="4031105" y="2831928"/>
            <a:ext cx="1158132" cy="115813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3" name="Ellipse 142"/>
          <p:cNvSpPr/>
          <p:nvPr/>
        </p:nvSpPr>
        <p:spPr>
          <a:xfrm>
            <a:off x="2609274" y="287099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5" name="Forme libre 144"/>
          <p:cNvSpPr/>
          <p:nvPr/>
        </p:nvSpPr>
        <p:spPr>
          <a:xfrm>
            <a:off x="2700012" y="2839506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2780423" y="2837404"/>
            <a:ext cx="737702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20,3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47" name="Forme libre 146"/>
          <p:cNvSpPr/>
          <p:nvPr/>
        </p:nvSpPr>
        <p:spPr>
          <a:xfrm>
            <a:off x="4160909" y="2847670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4277385" y="2845568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1,1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153" name="Forme libre 152"/>
          <p:cNvSpPr/>
          <p:nvPr/>
        </p:nvSpPr>
        <p:spPr>
          <a:xfrm>
            <a:off x="5783645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4" name="ZoneTexte 153"/>
          <p:cNvSpPr txBox="1"/>
          <p:nvPr/>
        </p:nvSpPr>
        <p:spPr>
          <a:xfrm>
            <a:off x="5900123" y="2838583"/>
            <a:ext cx="66556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/>
              <a:t>2,7 µg/L</a:t>
            </a:r>
            <a:endParaRPr lang="fr-FR" sz="1100" b="1" dirty="0"/>
          </a:p>
        </p:txBody>
      </p:sp>
      <p:sp>
        <p:nvSpPr>
          <p:cNvPr id="155" name="Forme libre 154"/>
          <p:cNvSpPr/>
          <p:nvPr/>
        </p:nvSpPr>
        <p:spPr>
          <a:xfrm>
            <a:off x="8341458" y="2840685"/>
            <a:ext cx="898525" cy="219075"/>
          </a:xfrm>
          <a:custGeom>
            <a:avLst/>
            <a:gdLst>
              <a:gd name="connsiteX0" fmla="*/ 0 w 898525"/>
              <a:gd name="connsiteY0" fmla="*/ 219075 h 219075"/>
              <a:gd name="connsiteX1" fmla="*/ 898525 w 898525"/>
              <a:gd name="connsiteY1" fmla="*/ 219075 h 219075"/>
              <a:gd name="connsiteX2" fmla="*/ 723900 w 898525"/>
              <a:gd name="connsiteY2" fmla="*/ 60325 h 219075"/>
              <a:gd name="connsiteX3" fmla="*/ 485775 w 898525"/>
              <a:gd name="connsiteY3" fmla="*/ 0 h 219075"/>
              <a:gd name="connsiteX4" fmla="*/ 266700 w 898525"/>
              <a:gd name="connsiteY4" fmla="*/ 22225 h 219075"/>
              <a:gd name="connsiteX5" fmla="*/ 53975 w 898525"/>
              <a:gd name="connsiteY5" fmla="*/ 142875 h 219075"/>
              <a:gd name="connsiteX6" fmla="*/ 0 w 8985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525" h="219075">
                <a:moveTo>
                  <a:pt x="0" y="219075"/>
                </a:moveTo>
                <a:lnTo>
                  <a:pt x="898525" y="219075"/>
                </a:lnTo>
                <a:lnTo>
                  <a:pt x="723900" y="60325"/>
                </a:lnTo>
                <a:lnTo>
                  <a:pt x="485775" y="0"/>
                </a:lnTo>
                <a:lnTo>
                  <a:pt x="266700" y="22225"/>
                </a:lnTo>
                <a:lnTo>
                  <a:pt x="53975" y="142875"/>
                </a:lnTo>
                <a:lnTo>
                  <a:pt x="0" y="2190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6" name="ZoneTexte 155"/>
          <p:cNvSpPr txBox="1"/>
          <p:nvPr/>
        </p:nvSpPr>
        <p:spPr>
          <a:xfrm>
            <a:off x="8457937" y="2838583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3,0 µg/L</a:t>
            </a:r>
            <a:endParaRPr lang="fr-F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58" name="Graphique 1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35858"/>
              </p:ext>
            </p:extLst>
          </p:nvPr>
        </p:nvGraphicFramePr>
        <p:xfrm>
          <a:off x="2654096" y="2991857"/>
          <a:ext cx="990356" cy="99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1" name="Graphique 1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761027"/>
              </p:ext>
            </p:extLst>
          </p:nvPr>
        </p:nvGraphicFramePr>
        <p:xfrm>
          <a:off x="4070171" y="2978785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2" name="Graphique 1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210571"/>
              </p:ext>
            </p:extLst>
          </p:nvPr>
        </p:nvGraphicFramePr>
        <p:xfrm>
          <a:off x="8250720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3" name="Graphique 1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586082"/>
              </p:ext>
            </p:extLst>
          </p:nvPr>
        </p:nvGraphicFramePr>
        <p:xfrm>
          <a:off x="5692907" y="2964180"/>
          <a:ext cx="1080000" cy="1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10" name="ZoneTexte 109"/>
          <p:cNvSpPr txBox="1"/>
          <p:nvPr/>
        </p:nvSpPr>
        <p:spPr>
          <a:xfrm>
            <a:off x="1767137" y="99167"/>
            <a:ext cx="32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Contamination en pesticides</a:t>
            </a:r>
          </a:p>
        </p:txBody>
      </p:sp>
      <p:sp>
        <p:nvSpPr>
          <p:cNvPr id="88" name="Pentagone 87"/>
          <p:cNvSpPr/>
          <p:nvPr/>
        </p:nvSpPr>
        <p:spPr>
          <a:xfrm>
            <a:off x="96315" y="1449417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Pentagone 94"/>
          <p:cNvSpPr/>
          <p:nvPr/>
        </p:nvSpPr>
        <p:spPr>
          <a:xfrm>
            <a:off x="96316" y="3149179"/>
            <a:ext cx="1670821" cy="484632"/>
          </a:xfrm>
          <a:prstGeom prst="homePlat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403921" y="1507067"/>
            <a:ext cx="9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RIVIÈRE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243462" y="3080198"/>
            <a:ext cx="122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EFFLUENTS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URBAINS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8149661" y="3973803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3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5758749" y="3973803"/>
            <a:ext cx="94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STEU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969112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2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49" name="ZoneTexte 148"/>
          <p:cNvSpPr txBox="1"/>
          <p:nvPr/>
        </p:nvSpPr>
        <p:spPr>
          <a:xfrm>
            <a:off x="2508215" y="3988408"/>
            <a:ext cx="12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EXUTOIRE PLUVIAL 1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5469875" y="6600825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JDHU 2018 - PARIS</a:t>
            </a:r>
            <a:endParaRPr lang="fr-FR" sz="1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EPO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B6E7"/>
      </a:accent1>
      <a:accent2>
        <a:srgbClr val="ED7D31"/>
      </a:accent2>
      <a:accent3>
        <a:srgbClr val="A5A5A5"/>
      </a:accent3>
      <a:accent4>
        <a:srgbClr val="69C1B5"/>
      </a:accent4>
      <a:accent5>
        <a:srgbClr val="0885BB"/>
      </a:accent5>
      <a:accent6>
        <a:srgbClr val="5DBE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35409</TotalTime>
  <Words>1592</Words>
  <Application>Microsoft Office PowerPoint</Application>
  <PresentationFormat>Grand écran</PresentationFormat>
  <Paragraphs>455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Century Gothic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OASU-EPOC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laura</dc:creator>
  <cp:lastModifiedBy>Vincent DUFOUR</cp:lastModifiedBy>
  <cp:revision>884</cp:revision>
  <dcterms:created xsi:type="dcterms:W3CDTF">2017-05-09T12:43:21Z</dcterms:created>
  <dcterms:modified xsi:type="dcterms:W3CDTF">2018-11-06T21:10:08Z</dcterms:modified>
</cp:coreProperties>
</file>