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 id="2147483666" r:id="rId3"/>
  </p:sldMasterIdLst>
  <p:notesMasterIdLst>
    <p:notesMasterId r:id="rId36"/>
  </p:notesMasterIdLst>
  <p:handoutMasterIdLst>
    <p:handoutMasterId r:id="rId37"/>
  </p:handoutMasterIdLst>
  <p:sldIdLst>
    <p:sldId id="835" r:id="rId4"/>
    <p:sldId id="826" r:id="rId5"/>
    <p:sldId id="834" r:id="rId6"/>
    <p:sldId id="803" r:id="rId7"/>
    <p:sldId id="817" r:id="rId8"/>
    <p:sldId id="836" r:id="rId9"/>
    <p:sldId id="837" r:id="rId10"/>
    <p:sldId id="838" r:id="rId11"/>
    <p:sldId id="792" r:id="rId12"/>
    <p:sldId id="806" r:id="rId13"/>
    <p:sldId id="819" r:id="rId14"/>
    <p:sldId id="814" r:id="rId15"/>
    <p:sldId id="793" r:id="rId16"/>
    <p:sldId id="794" r:id="rId17"/>
    <p:sldId id="744" r:id="rId18"/>
    <p:sldId id="764" r:id="rId19"/>
    <p:sldId id="816" r:id="rId20"/>
    <p:sldId id="841" r:id="rId21"/>
    <p:sldId id="840" r:id="rId22"/>
    <p:sldId id="724" r:id="rId23"/>
    <p:sldId id="767" r:id="rId24"/>
    <p:sldId id="822" r:id="rId25"/>
    <p:sldId id="821" r:id="rId26"/>
    <p:sldId id="823" r:id="rId27"/>
    <p:sldId id="797" r:id="rId28"/>
    <p:sldId id="798" r:id="rId29"/>
    <p:sldId id="799" r:id="rId30"/>
    <p:sldId id="833" r:id="rId31"/>
    <p:sldId id="773" r:id="rId32"/>
    <p:sldId id="788" r:id="rId33"/>
    <p:sldId id="842" r:id="rId34"/>
    <p:sldId id="719" r:id="rId35"/>
  </p:sldIdLst>
  <p:sldSz cx="9144000" cy="6858000" type="screen4x3"/>
  <p:notesSz cx="9926638" cy="679767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et TRAN" initials="" lastIdx="3" clrIdx="0"/>
  <p:cmAuthor id="1" name="francesco piccioni" initials="fp" lastIdx="27" clrIdx="1"/>
  <p:cmAuthor id="2" name="HONG" initials="YH"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71B8FF"/>
    <a:srgbClr val="8FE3F1"/>
    <a:srgbClr val="FFFF99"/>
    <a:srgbClr val="A1B8E7"/>
    <a:srgbClr val="CC9900"/>
    <a:srgbClr val="B2B2B2"/>
    <a:srgbClr val="000000"/>
    <a:srgbClr val="FA740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2" autoAdjust="0"/>
    <p:restoredTop sz="90725" autoAdjust="0"/>
  </p:normalViewPr>
  <p:slideViewPr>
    <p:cSldViewPr>
      <p:cViewPr varScale="1">
        <p:scale>
          <a:sx n="41" d="100"/>
          <a:sy n="41" d="100"/>
        </p:scale>
        <p:origin x="1332" y="66"/>
      </p:cViewPr>
      <p:guideLst>
        <p:guide orient="horz" pos="2160"/>
        <p:guide pos="2880"/>
      </p:guideLst>
    </p:cSldViewPr>
  </p:slideViewPr>
  <p:outlineViewPr>
    <p:cViewPr>
      <p:scale>
        <a:sx n="33" d="100"/>
        <a:sy n="33" d="100"/>
      </p:scale>
      <p:origin x="0" y="2646"/>
    </p:cViewPr>
  </p:outlineViewPr>
  <p:notesTextViewPr>
    <p:cViewPr>
      <p:scale>
        <a:sx n="100" d="100"/>
        <a:sy n="100" d="100"/>
      </p:scale>
      <p:origin x="0" y="0"/>
    </p:cViewPr>
  </p:notesTextViewPr>
  <p:sorterViewPr>
    <p:cViewPr varScale="1">
      <p:scale>
        <a:sx n="1" d="1"/>
        <a:sy n="1" d="1"/>
      </p:scale>
      <p:origin x="0" y="-3168"/>
    </p:cViewPr>
  </p:sorterViewPr>
  <p:notesViewPr>
    <p:cSldViewPr>
      <p:cViewPr varScale="1">
        <p:scale>
          <a:sx n="82" d="100"/>
          <a:sy n="82" d="100"/>
        </p:scale>
        <p:origin x="-192" y="-102"/>
      </p:cViewPr>
      <p:guideLst>
        <p:guide orient="horz" pos="2142"/>
        <p:guide pos="31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1"/>
            <a:ext cx="4302337" cy="34012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panose="020B0604020202020204" pitchFamily="34" charset="0"/>
                <a:cs typeface="+mn-cs"/>
              </a:defRPr>
            </a:lvl1pPr>
          </a:lstStyle>
          <a:p>
            <a:pPr>
              <a:defRPr/>
            </a:pPr>
            <a:endParaRPr lang="fr-FR"/>
          </a:p>
        </p:txBody>
      </p:sp>
      <p:sp>
        <p:nvSpPr>
          <p:cNvPr id="159747" name="Rectangle 3"/>
          <p:cNvSpPr>
            <a:spLocks noGrp="1" noChangeArrowheads="1"/>
          </p:cNvSpPr>
          <p:nvPr>
            <p:ph type="dt" sz="quarter" idx="1"/>
          </p:nvPr>
        </p:nvSpPr>
        <p:spPr bwMode="auto">
          <a:xfrm>
            <a:off x="5622715" y="1"/>
            <a:ext cx="4302336" cy="34012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mn-cs"/>
              </a:defRPr>
            </a:lvl1pPr>
          </a:lstStyle>
          <a:p>
            <a:pPr>
              <a:defRPr/>
            </a:pPr>
            <a:endParaRPr lang="fr-FR"/>
          </a:p>
        </p:txBody>
      </p:sp>
      <p:sp>
        <p:nvSpPr>
          <p:cNvPr id="159748" name="Rectangle 4"/>
          <p:cNvSpPr>
            <a:spLocks noGrp="1" noChangeArrowheads="1"/>
          </p:cNvSpPr>
          <p:nvPr>
            <p:ph type="ftr" sz="quarter" idx="2"/>
          </p:nvPr>
        </p:nvSpPr>
        <p:spPr bwMode="auto">
          <a:xfrm>
            <a:off x="0" y="6455964"/>
            <a:ext cx="4302337" cy="34012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Arial" panose="020B0604020202020204" pitchFamily="34" charset="0"/>
                <a:cs typeface="+mn-cs"/>
              </a:defRPr>
            </a:lvl1pPr>
          </a:lstStyle>
          <a:p>
            <a:pPr>
              <a:defRPr/>
            </a:pPr>
            <a:endParaRPr lang="fr-FR"/>
          </a:p>
        </p:txBody>
      </p:sp>
      <p:sp>
        <p:nvSpPr>
          <p:cNvPr id="159749" name="Rectangle 5"/>
          <p:cNvSpPr>
            <a:spLocks noGrp="1" noChangeArrowheads="1"/>
          </p:cNvSpPr>
          <p:nvPr>
            <p:ph type="sldNum" sz="quarter" idx="3"/>
          </p:nvPr>
        </p:nvSpPr>
        <p:spPr bwMode="auto">
          <a:xfrm>
            <a:off x="5622715" y="6455964"/>
            <a:ext cx="4302336" cy="34012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mn-cs"/>
              </a:defRPr>
            </a:lvl1pPr>
          </a:lstStyle>
          <a:p>
            <a:pPr>
              <a:defRPr/>
            </a:pPr>
            <a:fld id="{0E9793D1-98F8-4FF4-AD35-63828F4A9247}" type="slidenum">
              <a:rPr lang="fr-FR"/>
              <a:pPr>
                <a:defRPr/>
              </a:pPr>
              <a:t>‹N°›</a:t>
            </a:fld>
            <a:endParaRPr lang="fr-FR" dirty="0"/>
          </a:p>
        </p:txBody>
      </p:sp>
    </p:spTree>
    <p:extLst>
      <p:ext uri="{BB962C8B-B14F-4D97-AF65-F5344CB8AC3E}">
        <p14:creationId xmlns:p14="http://schemas.microsoft.com/office/powerpoint/2010/main" val="3782701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4302337" cy="34012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panose="020B0604020202020204" pitchFamily="34" charset="0"/>
                <a:cs typeface="+mn-cs"/>
              </a:defRPr>
            </a:lvl1pPr>
          </a:lstStyle>
          <a:p>
            <a:pPr>
              <a:defRPr/>
            </a:pPr>
            <a:endParaRPr lang="fr-FR"/>
          </a:p>
        </p:txBody>
      </p:sp>
      <p:sp>
        <p:nvSpPr>
          <p:cNvPr id="6147" name="Rectangle 3"/>
          <p:cNvSpPr>
            <a:spLocks noGrp="1" noChangeArrowheads="1"/>
          </p:cNvSpPr>
          <p:nvPr>
            <p:ph type="dt" idx="1"/>
          </p:nvPr>
        </p:nvSpPr>
        <p:spPr bwMode="auto">
          <a:xfrm>
            <a:off x="5622715" y="1"/>
            <a:ext cx="4302336" cy="34012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mn-cs"/>
              </a:defRPr>
            </a:lvl1pPr>
          </a:lstStyle>
          <a:p>
            <a:pPr>
              <a:defRPr/>
            </a:pPr>
            <a:endParaRPr lang="fr-FR"/>
          </a:p>
        </p:txBody>
      </p:sp>
      <p:sp>
        <p:nvSpPr>
          <p:cNvPr id="37892"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93457" y="3229571"/>
            <a:ext cx="7941310" cy="305792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150" name="Rectangle 6"/>
          <p:cNvSpPr>
            <a:spLocks noGrp="1" noChangeArrowheads="1"/>
          </p:cNvSpPr>
          <p:nvPr>
            <p:ph type="ftr" sz="quarter" idx="4"/>
          </p:nvPr>
        </p:nvSpPr>
        <p:spPr bwMode="auto">
          <a:xfrm>
            <a:off x="0" y="6455964"/>
            <a:ext cx="4302337" cy="34012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Arial" panose="020B0604020202020204" pitchFamily="34" charset="0"/>
                <a:cs typeface="+mn-cs"/>
              </a:defRPr>
            </a:lvl1pPr>
          </a:lstStyle>
          <a:p>
            <a:pPr>
              <a:defRPr/>
            </a:pPr>
            <a:endParaRPr lang="fr-FR"/>
          </a:p>
        </p:txBody>
      </p:sp>
      <p:sp>
        <p:nvSpPr>
          <p:cNvPr id="6151" name="Rectangle 7"/>
          <p:cNvSpPr>
            <a:spLocks noGrp="1" noChangeArrowheads="1"/>
          </p:cNvSpPr>
          <p:nvPr>
            <p:ph type="sldNum" sz="quarter" idx="5"/>
          </p:nvPr>
        </p:nvSpPr>
        <p:spPr bwMode="auto">
          <a:xfrm>
            <a:off x="5622715" y="6455964"/>
            <a:ext cx="4302336" cy="34012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mn-cs"/>
              </a:defRPr>
            </a:lvl1pPr>
          </a:lstStyle>
          <a:p>
            <a:pPr>
              <a:defRPr/>
            </a:pPr>
            <a:fld id="{F551DB58-CA87-4F18-A169-929B49191761}" type="slidenum">
              <a:rPr lang="fr-FR"/>
              <a:pPr>
                <a:defRPr/>
              </a:pPr>
              <a:t>‹N°›</a:t>
            </a:fld>
            <a:endParaRPr lang="fr-FR" dirty="0"/>
          </a:p>
        </p:txBody>
      </p:sp>
    </p:spTree>
    <p:extLst>
      <p:ext uri="{BB962C8B-B14F-4D97-AF65-F5344CB8AC3E}">
        <p14:creationId xmlns:p14="http://schemas.microsoft.com/office/powerpoint/2010/main" val="32690399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9DF532EA-838C-4A49-8B49-079890F5237D}" type="slidenum">
              <a:rPr lang="en-US" smtClean="0"/>
              <a:pPr/>
              <a:t>1</a:t>
            </a:fld>
            <a:endParaRPr lang="en-US"/>
          </a:p>
        </p:txBody>
      </p:sp>
    </p:spTree>
    <p:extLst>
      <p:ext uri="{BB962C8B-B14F-4D97-AF65-F5344CB8AC3E}">
        <p14:creationId xmlns:p14="http://schemas.microsoft.com/office/powerpoint/2010/main" val="281590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pPr>
              <a:defRPr/>
            </a:pPr>
            <a:fld id="{F551DB58-CA87-4F18-A169-929B49191761}" type="slidenum">
              <a:rPr lang="fr-FR" smtClean="0"/>
              <a:pPr>
                <a:defRPr/>
              </a:pPr>
              <a:t>15</a:t>
            </a:fld>
            <a:endParaRPr lang="fr-FR" dirty="0"/>
          </a:p>
        </p:txBody>
      </p:sp>
    </p:spTree>
    <p:extLst>
      <p:ext uri="{BB962C8B-B14F-4D97-AF65-F5344CB8AC3E}">
        <p14:creationId xmlns:p14="http://schemas.microsoft.com/office/powerpoint/2010/main" val="324292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Arial" panose="020B0604020202020204" pitchFamily="34" charset="0"/>
                <a:ea typeface="+mn-ea"/>
                <a:cs typeface="+mn-cs"/>
              </a:rPr>
              <a:t>la nitrification de l’ammonium, de la dénitrification des nitrates processus, du transfert d’oxygène dissous de l’atmosphère vers la couche de surface du lac, de la dissolution de la silice contenu dans l’opale, de l’</a:t>
            </a:r>
            <a:r>
              <a:rPr lang="fr-FR" sz="1200" kern="1200" dirty="0" err="1" smtClean="0">
                <a:solidFill>
                  <a:schemeClr val="tx1"/>
                </a:solidFill>
                <a:latin typeface="Arial" panose="020B0604020202020204" pitchFamily="34" charset="0"/>
                <a:ea typeface="+mn-ea"/>
                <a:cs typeface="+mn-cs"/>
              </a:rPr>
              <a:t>adsoption</a:t>
            </a:r>
            <a:r>
              <a:rPr lang="fr-FR" sz="1200" kern="1200" dirty="0" smtClean="0">
                <a:solidFill>
                  <a:schemeClr val="tx1"/>
                </a:solidFill>
                <a:latin typeface="Arial" panose="020B0604020202020204" pitchFamily="34" charset="0"/>
                <a:ea typeface="+mn-ea"/>
                <a:cs typeface="+mn-cs"/>
              </a:rPr>
              <a:t> et désorption du phosphore de la matière inorganique particulaire, de la décomposition de la matière organique, de la consommation d’oxygène dissous dans la colonne d’eau par la nitrification et la décomposition de la matière organique, du broutage du phytoplancton par le zooplancton et de la sédimentation de la matière inorganique particulaire et phosphore adsorbé</a:t>
            </a:r>
            <a:endParaRPr lang="fr-FR" dirty="0"/>
          </a:p>
        </p:txBody>
      </p:sp>
      <p:sp>
        <p:nvSpPr>
          <p:cNvPr id="4" name="Espace réservé du numéro de diapositive 3"/>
          <p:cNvSpPr>
            <a:spLocks noGrp="1"/>
          </p:cNvSpPr>
          <p:nvPr>
            <p:ph type="sldNum" sz="quarter" idx="10"/>
          </p:nvPr>
        </p:nvSpPr>
        <p:spPr/>
        <p:txBody>
          <a:bodyPr/>
          <a:lstStyle/>
          <a:p>
            <a:pPr>
              <a:defRPr/>
            </a:pPr>
            <a:fld id="{F551DB58-CA87-4F18-A169-929B49191761}" type="slidenum">
              <a:rPr lang="fr-FR" smtClean="0"/>
              <a:pPr>
                <a:defRPr/>
              </a:pPr>
              <a:t>16</a:t>
            </a:fld>
            <a:endParaRPr lang="fr-FR" dirty="0"/>
          </a:p>
        </p:txBody>
      </p:sp>
    </p:spTree>
    <p:extLst>
      <p:ext uri="{BB962C8B-B14F-4D97-AF65-F5344CB8AC3E}">
        <p14:creationId xmlns:p14="http://schemas.microsoft.com/office/powerpoint/2010/main" val="425525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pPr>
              <a:defRPr/>
            </a:pPr>
            <a:fld id="{F551DB58-CA87-4F18-A169-929B49191761}" type="slidenum">
              <a:rPr lang="fr-FR" smtClean="0"/>
              <a:pPr>
                <a:defRPr/>
              </a:pPr>
              <a:t>18</a:t>
            </a:fld>
            <a:endParaRPr lang="fr-FR" dirty="0"/>
          </a:p>
        </p:txBody>
      </p:sp>
    </p:spTree>
    <p:extLst>
      <p:ext uri="{BB962C8B-B14F-4D97-AF65-F5344CB8AC3E}">
        <p14:creationId xmlns:p14="http://schemas.microsoft.com/office/powerpoint/2010/main" val="324292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pPr>
              <a:defRPr/>
            </a:pPr>
            <a:fld id="{F551DB58-CA87-4F18-A169-929B49191761}" type="slidenum">
              <a:rPr lang="fr-FR" smtClean="0"/>
              <a:pPr>
                <a:defRPr/>
              </a:pPr>
              <a:t>19</a:t>
            </a:fld>
            <a:endParaRPr lang="fr-FR" dirty="0"/>
          </a:p>
        </p:txBody>
      </p:sp>
    </p:spTree>
    <p:extLst>
      <p:ext uri="{BB962C8B-B14F-4D97-AF65-F5344CB8AC3E}">
        <p14:creationId xmlns:p14="http://schemas.microsoft.com/office/powerpoint/2010/main" val="324292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en-GB" dirty="0" smtClean="0">
              <a:latin typeface="+mn-lt"/>
            </a:endParaRPr>
          </a:p>
        </p:txBody>
      </p:sp>
      <p:sp>
        <p:nvSpPr>
          <p:cNvPr id="56323" name="Espace réservé du numéro de diapositive 3"/>
          <p:cNvSpPr>
            <a:spLocks noGrp="1"/>
          </p:cNvSpPr>
          <p:nvPr>
            <p:ph type="sldNum" sz="quarter" idx="5"/>
          </p:nvPr>
        </p:nvSpPr>
        <p:spPr>
          <a:noFill/>
          <a:ln>
            <a:miter lim="800000"/>
            <a:headEnd/>
            <a:tailEnd/>
          </a:ln>
        </p:spPr>
        <p:txBody>
          <a:bodyPr/>
          <a:lstStyle/>
          <a:p>
            <a:fld id="{070CD4C6-C62D-4769-904D-6439B2DFD84B}" type="slidenum">
              <a:rPr lang="en-US" smtClean="0">
                <a:latin typeface="Arial" charset="0"/>
              </a:rPr>
              <a:pPr/>
              <a:t>23</a:t>
            </a:fld>
            <a:endParaRPr lang="en-US" smtClean="0">
              <a:latin typeface="Arial" charset="0"/>
            </a:endParaRPr>
          </a:p>
        </p:txBody>
      </p:sp>
    </p:spTree>
    <p:extLst>
      <p:ext uri="{BB962C8B-B14F-4D97-AF65-F5344CB8AC3E}">
        <p14:creationId xmlns:p14="http://schemas.microsoft.com/office/powerpoint/2010/main" val="153302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According to the Vollenweider modelling approach</a:t>
            </a:r>
          </a:p>
        </p:txBody>
      </p:sp>
      <p:sp>
        <p:nvSpPr>
          <p:cNvPr id="21508" name="Espace réservé de la date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6125" indent="-285750">
              <a:defRPr>
                <a:solidFill>
                  <a:schemeClr val="tx1"/>
                </a:solidFill>
                <a:latin typeface="Arial" panose="020B0604020202020204" pitchFamily="34" charset="0"/>
              </a:defRPr>
            </a:lvl2pPr>
            <a:lvl3pPr marL="1147763" indent="-228600">
              <a:defRPr>
                <a:solidFill>
                  <a:schemeClr val="tx1"/>
                </a:solidFill>
                <a:latin typeface="Arial" panose="020B0604020202020204" pitchFamily="34" charset="0"/>
              </a:defRPr>
            </a:lvl3pPr>
            <a:lvl4pPr marL="1608138" indent="-228600">
              <a:defRPr>
                <a:solidFill>
                  <a:schemeClr val="tx1"/>
                </a:solidFill>
                <a:latin typeface="Arial" panose="020B0604020202020204" pitchFamily="34" charset="0"/>
              </a:defRPr>
            </a:lvl4pPr>
            <a:lvl5pPr marL="2066925" indent="-228600">
              <a:defRPr>
                <a:solidFill>
                  <a:schemeClr val="tx1"/>
                </a:solidFill>
                <a:latin typeface="Arial" panose="020B0604020202020204" pitchFamily="34" charset="0"/>
              </a:defRPr>
            </a:lvl5pPr>
            <a:lvl6pPr marL="2524125" indent="-228600" eaLnBrk="0" fontAlgn="base" hangingPunct="0">
              <a:spcBef>
                <a:spcPct val="0"/>
              </a:spcBef>
              <a:spcAft>
                <a:spcPct val="0"/>
              </a:spcAft>
              <a:defRPr>
                <a:solidFill>
                  <a:schemeClr val="tx1"/>
                </a:solidFill>
                <a:latin typeface="Arial" panose="020B0604020202020204" pitchFamily="34" charset="0"/>
              </a:defRPr>
            </a:lvl6pPr>
            <a:lvl7pPr marL="2981325" indent="-228600" eaLnBrk="0" fontAlgn="base" hangingPunct="0">
              <a:spcBef>
                <a:spcPct val="0"/>
              </a:spcBef>
              <a:spcAft>
                <a:spcPct val="0"/>
              </a:spcAft>
              <a:defRPr>
                <a:solidFill>
                  <a:schemeClr val="tx1"/>
                </a:solidFill>
                <a:latin typeface="Arial" panose="020B0604020202020204" pitchFamily="34" charset="0"/>
              </a:defRPr>
            </a:lvl7pPr>
            <a:lvl8pPr marL="3438525" indent="-228600" eaLnBrk="0" fontAlgn="base" hangingPunct="0">
              <a:spcBef>
                <a:spcPct val="0"/>
              </a:spcBef>
              <a:spcAft>
                <a:spcPct val="0"/>
              </a:spcAft>
              <a:defRPr>
                <a:solidFill>
                  <a:schemeClr val="tx1"/>
                </a:solidFill>
                <a:latin typeface="Arial" panose="020B0604020202020204" pitchFamily="34" charset="0"/>
              </a:defRPr>
            </a:lvl8pPr>
            <a:lvl9pPr marL="3895725"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mtClean="0"/>
              <a:t>19/05/2016</a:t>
            </a:r>
          </a:p>
        </p:txBody>
      </p:sp>
      <p:sp>
        <p:nvSpPr>
          <p:cNvPr id="21509" name="Espace réservé du pied de page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6125" indent="-285750">
              <a:defRPr>
                <a:solidFill>
                  <a:schemeClr val="tx1"/>
                </a:solidFill>
                <a:latin typeface="Arial" panose="020B0604020202020204" pitchFamily="34" charset="0"/>
              </a:defRPr>
            </a:lvl2pPr>
            <a:lvl3pPr marL="1147763" indent="-228600">
              <a:defRPr>
                <a:solidFill>
                  <a:schemeClr val="tx1"/>
                </a:solidFill>
                <a:latin typeface="Arial" panose="020B0604020202020204" pitchFamily="34" charset="0"/>
              </a:defRPr>
            </a:lvl3pPr>
            <a:lvl4pPr marL="1608138" indent="-228600">
              <a:defRPr>
                <a:solidFill>
                  <a:schemeClr val="tx1"/>
                </a:solidFill>
                <a:latin typeface="Arial" panose="020B0604020202020204" pitchFamily="34" charset="0"/>
              </a:defRPr>
            </a:lvl4pPr>
            <a:lvl5pPr marL="2066925" indent="-228600">
              <a:defRPr>
                <a:solidFill>
                  <a:schemeClr val="tx1"/>
                </a:solidFill>
                <a:latin typeface="Arial" panose="020B0604020202020204" pitchFamily="34" charset="0"/>
              </a:defRPr>
            </a:lvl5pPr>
            <a:lvl6pPr marL="2524125" indent="-228600" eaLnBrk="0" fontAlgn="base" hangingPunct="0">
              <a:spcBef>
                <a:spcPct val="0"/>
              </a:spcBef>
              <a:spcAft>
                <a:spcPct val="0"/>
              </a:spcAft>
              <a:defRPr>
                <a:solidFill>
                  <a:schemeClr val="tx1"/>
                </a:solidFill>
                <a:latin typeface="Arial" panose="020B0604020202020204" pitchFamily="34" charset="0"/>
              </a:defRPr>
            </a:lvl6pPr>
            <a:lvl7pPr marL="2981325" indent="-228600" eaLnBrk="0" fontAlgn="base" hangingPunct="0">
              <a:spcBef>
                <a:spcPct val="0"/>
              </a:spcBef>
              <a:spcAft>
                <a:spcPct val="0"/>
              </a:spcAft>
              <a:defRPr>
                <a:solidFill>
                  <a:schemeClr val="tx1"/>
                </a:solidFill>
                <a:latin typeface="Arial" panose="020B0604020202020204" pitchFamily="34" charset="0"/>
              </a:defRPr>
            </a:lvl7pPr>
            <a:lvl8pPr marL="3438525" indent="-228600" eaLnBrk="0" fontAlgn="base" hangingPunct="0">
              <a:spcBef>
                <a:spcPct val="0"/>
              </a:spcBef>
              <a:spcAft>
                <a:spcPct val="0"/>
              </a:spcAft>
              <a:defRPr>
                <a:solidFill>
                  <a:schemeClr val="tx1"/>
                </a:solidFill>
                <a:latin typeface="Arial" panose="020B0604020202020204" pitchFamily="34" charset="0"/>
              </a:defRPr>
            </a:lvl8pPr>
            <a:lvl9pPr marL="3895725"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smtClean="0"/>
          </a:p>
        </p:txBody>
      </p:sp>
      <p:sp>
        <p:nvSpPr>
          <p:cNvPr id="21510" name="Espace réservé du numéro de diapositive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6125" indent="-285750">
              <a:defRPr>
                <a:solidFill>
                  <a:schemeClr val="tx1"/>
                </a:solidFill>
                <a:latin typeface="Arial" panose="020B0604020202020204" pitchFamily="34" charset="0"/>
              </a:defRPr>
            </a:lvl2pPr>
            <a:lvl3pPr marL="1147763" indent="-228600">
              <a:defRPr>
                <a:solidFill>
                  <a:schemeClr val="tx1"/>
                </a:solidFill>
                <a:latin typeface="Arial" panose="020B0604020202020204" pitchFamily="34" charset="0"/>
              </a:defRPr>
            </a:lvl3pPr>
            <a:lvl4pPr marL="1608138" indent="-228600">
              <a:defRPr>
                <a:solidFill>
                  <a:schemeClr val="tx1"/>
                </a:solidFill>
                <a:latin typeface="Arial" panose="020B0604020202020204" pitchFamily="34" charset="0"/>
              </a:defRPr>
            </a:lvl4pPr>
            <a:lvl5pPr marL="2066925" indent="-228600">
              <a:defRPr>
                <a:solidFill>
                  <a:schemeClr val="tx1"/>
                </a:solidFill>
                <a:latin typeface="Arial" panose="020B0604020202020204" pitchFamily="34" charset="0"/>
              </a:defRPr>
            </a:lvl5pPr>
            <a:lvl6pPr marL="2524125" indent="-228600" eaLnBrk="0" fontAlgn="base" hangingPunct="0">
              <a:spcBef>
                <a:spcPct val="0"/>
              </a:spcBef>
              <a:spcAft>
                <a:spcPct val="0"/>
              </a:spcAft>
              <a:defRPr>
                <a:solidFill>
                  <a:schemeClr val="tx1"/>
                </a:solidFill>
                <a:latin typeface="Arial" panose="020B0604020202020204" pitchFamily="34" charset="0"/>
              </a:defRPr>
            </a:lvl6pPr>
            <a:lvl7pPr marL="2981325" indent="-228600" eaLnBrk="0" fontAlgn="base" hangingPunct="0">
              <a:spcBef>
                <a:spcPct val="0"/>
              </a:spcBef>
              <a:spcAft>
                <a:spcPct val="0"/>
              </a:spcAft>
              <a:defRPr>
                <a:solidFill>
                  <a:schemeClr val="tx1"/>
                </a:solidFill>
                <a:latin typeface="Arial" panose="020B0604020202020204" pitchFamily="34" charset="0"/>
              </a:defRPr>
            </a:lvl7pPr>
            <a:lvl8pPr marL="3438525" indent="-228600" eaLnBrk="0" fontAlgn="base" hangingPunct="0">
              <a:spcBef>
                <a:spcPct val="0"/>
              </a:spcBef>
              <a:spcAft>
                <a:spcPct val="0"/>
              </a:spcAft>
              <a:defRPr>
                <a:solidFill>
                  <a:schemeClr val="tx1"/>
                </a:solidFill>
                <a:latin typeface="Arial" panose="020B0604020202020204" pitchFamily="34" charset="0"/>
              </a:defRPr>
            </a:lvl8pPr>
            <a:lvl9pPr marL="3895725" indent="-228600" eaLnBrk="0" fontAlgn="base" hangingPunct="0">
              <a:spcBef>
                <a:spcPct val="0"/>
              </a:spcBef>
              <a:spcAft>
                <a:spcPct val="0"/>
              </a:spcAft>
              <a:defRPr>
                <a:solidFill>
                  <a:schemeClr val="tx1"/>
                </a:solidFill>
                <a:latin typeface="Arial" panose="020B0604020202020204" pitchFamily="34" charset="0"/>
              </a:defRPr>
            </a:lvl9pPr>
          </a:lstStyle>
          <a:p>
            <a:fld id="{4067E2CB-C8BC-44F5-ADDB-40EB1EFDE89F}" type="slidenum">
              <a:rPr lang="fr-FR" altLang="fr-FR" smtClean="0"/>
              <a:pPr/>
              <a:t>28</a:t>
            </a:fld>
            <a:endParaRPr lang="fr-FR" altLang="fr-FR" smtClean="0"/>
          </a:p>
        </p:txBody>
      </p:sp>
    </p:spTree>
    <p:extLst>
      <p:ext uri="{BB962C8B-B14F-4D97-AF65-F5344CB8AC3E}">
        <p14:creationId xmlns:p14="http://schemas.microsoft.com/office/powerpoint/2010/main" val="49067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DCF8186D-4854-476D-AB19-D0B4B76A6390}" type="slidenum">
              <a:rPr lang="en-GB" smtClean="0"/>
              <a:pPr/>
              <a:t>2</a:t>
            </a:fld>
            <a:endParaRPr lang="en-GB"/>
          </a:p>
        </p:txBody>
      </p:sp>
    </p:spTree>
    <p:extLst>
      <p:ext uri="{BB962C8B-B14F-4D97-AF65-F5344CB8AC3E}">
        <p14:creationId xmlns:p14="http://schemas.microsoft.com/office/powerpoint/2010/main" val="101544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BF5826E4-04AA-42EC-B087-32AA5E7C5321}" type="slidenum">
              <a:rPr lang="en-US" smtClean="0"/>
              <a:pPr>
                <a:defRPr/>
              </a:pPr>
              <a:t>4</a:t>
            </a:fld>
            <a:endParaRPr lang="en-US" dirty="0"/>
          </a:p>
        </p:txBody>
      </p:sp>
    </p:spTree>
    <p:extLst>
      <p:ext uri="{BB962C8B-B14F-4D97-AF65-F5344CB8AC3E}">
        <p14:creationId xmlns:p14="http://schemas.microsoft.com/office/powerpoint/2010/main" val="285058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miter lim="800000"/>
            <a:headEnd/>
            <a:tailEnd/>
          </a:ln>
        </p:spPr>
        <p:txBody>
          <a:bodyPr/>
          <a:lstStyle/>
          <a:p>
            <a:fld id="{24F08FD9-0E16-4287-B295-8724F58D3F89}" type="slidenum">
              <a:rPr lang="fr-FR" smtClean="0">
                <a:latin typeface="Arial" charset="0"/>
              </a:rPr>
              <a:pPr/>
              <a:t>5</a:t>
            </a:fld>
            <a:endParaRPr lang="fr-FR" smtClean="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260178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551DB58-CA87-4F18-A169-929B49191761}" type="slidenum">
              <a:rPr lang="fr-FR" smtClean="0"/>
              <a:pPr>
                <a:defRPr/>
              </a:pPr>
              <a:t>6</a:t>
            </a:fld>
            <a:endParaRPr lang="fr-FR" dirty="0"/>
          </a:p>
        </p:txBody>
      </p:sp>
    </p:spTree>
    <p:extLst>
      <p:ext uri="{BB962C8B-B14F-4D97-AF65-F5344CB8AC3E}">
        <p14:creationId xmlns:p14="http://schemas.microsoft.com/office/powerpoint/2010/main" val="406224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Grubbs</a:t>
            </a:r>
            <a:r>
              <a:rPr lang="fr-FR" dirty="0" smtClean="0"/>
              <a:t> </a:t>
            </a:r>
            <a:r>
              <a:rPr lang="fr-FR" dirty="0" err="1" smtClean="0"/>
              <a:t>winrose</a:t>
            </a:r>
            <a:endParaRPr lang="fr-FR" dirty="0"/>
          </a:p>
        </p:txBody>
      </p:sp>
      <p:sp>
        <p:nvSpPr>
          <p:cNvPr id="4" name="Espace réservé du numéro de diapositive 3"/>
          <p:cNvSpPr>
            <a:spLocks noGrp="1"/>
          </p:cNvSpPr>
          <p:nvPr>
            <p:ph type="sldNum" sz="quarter" idx="10"/>
          </p:nvPr>
        </p:nvSpPr>
        <p:spPr/>
        <p:txBody>
          <a:bodyPr/>
          <a:lstStyle/>
          <a:p>
            <a:pPr>
              <a:defRPr/>
            </a:pPr>
            <a:fld id="{F551DB58-CA87-4F18-A169-929B49191761}" type="slidenum">
              <a:rPr lang="fr-FR" smtClean="0"/>
              <a:pPr>
                <a:defRPr/>
              </a:pPr>
              <a:t>7</a:t>
            </a:fld>
            <a:endParaRPr lang="fr-FR" dirty="0"/>
          </a:p>
        </p:txBody>
      </p:sp>
    </p:spTree>
    <p:extLst>
      <p:ext uri="{BB962C8B-B14F-4D97-AF65-F5344CB8AC3E}">
        <p14:creationId xmlns:p14="http://schemas.microsoft.com/office/powerpoint/2010/main" val="392795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F551DB58-CA87-4F18-A169-929B49191761}" type="slidenum">
              <a:rPr lang="fr-FR" smtClean="0"/>
              <a:pPr>
                <a:defRPr/>
              </a:pPr>
              <a:t>8</a:t>
            </a:fld>
            <a:endParaRPr lang="fr-FR" dirty="0"/>
          </a:p>
        </p:txBody>
      </p:sp>
    </p:spTree>
    <p:extLst>
      <p:ext uri="{BB962C8B-B14F-4D97-AF65-F5344CB8AC3E}">
        <p14:creationId xmlns:p14="http://schemas.microsoft.com/office/powerpoint/2010/main" val="179064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Since May 2015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high-frequency monitoring has been implemented</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t three points (A, B and C), fixed sensors have been continuously measuring temperature </a:t>
            </a:r>
            <a:r>
              <a:rPr lang="en-GB" sz="1200" kern="1200" dirty="0" smtClean="0">
                <a:solidFill>
                  <a:schemeClr val="tx1"/>
                </a:solidFill>
                <a:effectLst/>
                <a:latin typeface="+mn-lt"/>
                <a:ea typeface="+mn-ea"/>
                <a:cs typeface="+mn-cs"/>
              </a:rPr>
              <a:t>at 3 depths </a:t>
            </a:r>
            <a:r>
              <a:rPr lang="en-US" sz="1200" kern="1200" dirty="0" smtClean="0">
                <a:solidFill>
                  <a:schemeClr val="tx1"/>
                </a:solidFill>
                <a:effectLst/>
                <a:latin typeface="+mn-lt"/>
                <a:ea typeface="+mn-ea"/>
                <a:cs typeface="+mn-cs"/>
              </a:rPr>
              <a:t>and chlorophyll-a (</a:t>
            </a:r>
            <a:r>
              <a:rPr lang="en-US" sz="1200" kern="1200" dirty="0" err="1" smtClean="0">
                <a:solidFill>
                  <a:schemeClr val="tx1"/>
                </a:solidFill>
                <a:effectLst/>
                <a:latin typeface="+mn-lt"/>
                <a:ea typeface="+mn-ea"/>
                <a:cs typeface="+mn-cs"/>
              </a:rPr>
              <a:t>Chl</a:t>
            </a:r>
            <a:r>
              <a:rPr lang="en-US" sz="1200" kern="1200" dirty="0" smtClean="0">
                <a:solidFill>
                  <a:schemeClr val="tx1"/>
                </a:solidFill>
                <a:effectLst/>
                <a:latin typeface="+mn-lt"/>
                <a:ea typeface="+mn-ea"/>
                <a:cs typeface="+mn-cs"/>
              </a:rPr>
              <a:t>-a) fluorescence </a:t>
            </a:r>
            <a:r>
              <a:rPr lang="en-GB" sz="1200" kern="1200" dirty="0" smtClean="0">
                <a:solidFill>
                  <a:schemeClr val="tx1"/>
                </a:solidFill>
                <a:effectLst/>
                <a:latin typeface="+mn-lt"/>
                <a:ea typeface="+mn-ea"/>
                <a:cs typeface="+mn-cs"/>
              </a:rPr>
              <a:t>at 1 depth (middle depth</a:t>
            </a:r>
            <a:r>
              <a:rPr lang="en-GB"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 5-minute time step. </a:t>
            </a:r>
            <a:endParaRPr lang="en-US" dirty="0"/>
          </a:p>
        </p:txBody>
      </p:sp>
      <p:sp>
        <p:nvSpPr>
          <p:cNvPr id="4" name="Espace réservé du numéro de diapositive 3"/>
          <p:cNvSpPr>
            <a:spLocks noGrp="1"/>
          </p:cNvSpPr>
          <p:nvPr>
            <p:ph type="sldNum" sz="quarter" idx="10"/>
          </p:nvPr>
        </p:nvSpPr>
        <p:spPr/>
        <p:txBody>
          <a:bodyPr/>
          <a:lstStyle/>
          <a:p>
            <a:pPr>
              <a:defRPr/>
            </a:pPr>
            <a:fld id="{BF5826E4-04AA-42EC-B087-32AA5E7C5321}" type="slidenum">
              <a:rPr lang="en-US" smtClean="0"/>
              <a:pPr>
                <a:defRPr/>
              </a:pPr>
              <a:t>10</a:t>
            </a:fld>
            <a:endParaRPr lang="en-US" dirty="0"/>
          </a:p>
        </p:txBody>
      </p:sp>
    </p:spTree>
    <p:extLst>
      <p:ext uri="{BB962C8B-B14F-4D97-AF65-F5344CB8AC3E}">
        <p14:creationId xmlns:p14="http://schemas.microsoft.com/office/powerpoint/2010/main" val="390891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miter lim="800000"/>
            <a:headEnd/>
            <a:tailEnd/>
          </a:ln>
        </p:spPr>
        <p:txBody>
          <a:bodyPr/>
          <a:lstStyle/>
          <a:p>
            <a:fld id="{C5DCD2B3-E0BC-491C-B315-FC4FCDFDCDC0}" type="slidenum">
              <a:rPr lang="fr-FR" smtClean="0">
                <a:latin typeface="Arial" charset="0"/>
              </a:rPr>
              <a:pPr/>
              <a:t>11</a:t>
            </a:fld>
            <a:endParaRPr lang="fr-FR" smtClean="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buFontTx/>
              <a:buChar char="•"/>
            </a:pPr>
            <a:r>
              <a:rPr lang="en-US" smtClean="0">
                <a:latin typeface="Arial" charset="0"/>
              </a:rPr>
              <a:t>The high frequency monitoring was installed in Lake Créteil in 2012</a:t>
            </a:r>
          </a:p>
          <a:p>
            <a:pPr eaLnBrk="1" hangingPunct="1">
              <a:buFontTx/>
              <a:buChar char="•"/>
            </a:pPr>
            <a:r>
              <a:rPr lang="en-US" smtClean="0">
                <a:latin typeface="Arial" charset="0"/>
              </a:rPr>
              <a:t>A transmitting monitoring buoy composed of a meteorological station and one chain of sensor was installed at point C in the deepest region of the lake in May</a:t>
            </a:r>
          </a:p>
          <a:p>
            <a:pPr eaLnBrk="1" hangingPunct="1">
              <a:buFontTx/>
              <a:buChar char="•"/>
            </a:pPr>
            <a:r>
              <a:rPr lang="en-US" smtClean="0">
                <a:latin typeface="Arial" charset="0"/>
              </a:rPr>
              <a:t>Two chains of sensor were also deployed at point N, P and R to measure horizontal heterogeneities in October</a:t>
            </a:r>
          </a:p>
          <a:p>
            <a:pPr eaLnBrk="1" hangingPunct="1">
              <a:buFontTx/>
              <a:buChar char="•"/>
            </a:pPr>
            <a:r>
              <a:rPr lang="en-US" smtClean="0">
                <a:latin typeface="Arial" charset="0"/>
              </a:rPr>
              <a:t>The current profiler has been deployed at point C during the hydrodynamic campaigns</a:t>
            </a:r>
          </a:p>
          <a:p>
            <a:pPr eaLnBrk="1" hangingPunct="1">
              <a:buFontTx/>
              <a:buChar char="•"/>
            </a:pPr>
            <a:r>
              <a:rPr lang="en-US" smtClean="0">
                <a:latin typeface="Arial" charset="0"/>
              </a:rPr>
              <a:t>The water level has been monitored at point M</a:t>
            </a:r>
          </a:p>
          <a:p>
            <a:pPr eaLnBrk="1" hangingPunct="1">
              <a:buFontTx/>
              <a:buChar char="•"/>
            </a:pPr>
            <a:r>
              <a:rPr lang="en-US" smtClean="0">
                <a:latin typeface="Arial" charset="0"/>
              </a:rPr>
              <a:t>And the flow discharge and nutrient concentration </a:t>
            </a:r>
          </a:p>
        </p:txBody>
      </p:sp>
    </p:spTree>
    <p:extLst>
      <p:ext uri="{BB962C8B-B14F-4D97-AF65-F5344CB8AC3E}">
        <p14:creationId xmlns:p14="http://schemas.microsoft.com/office/powerpoint/2010/main" val="316403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914400" y="2130425"/>
            <a:ext cx="7772400" cy="1470025"/>
          </a:xfrm>
        </p:spPr>
        <p:txBody>
          <a:bodyPr/>
          <a:lstStyle>
            <a:lvl1pPr>
              <a:defRPr/>
            </a:lvl1pPr>
          </a:lstStyle>
          <a:p>
            <a:pPr lvl="0"/>
            <a:r>
              <a:rPr lang="fr-FR" noProof="0" smtClean="0"/>
              <a:t>Cliquez pour modifier le style du titre</a:t>
            </a:r>
          </a:p>
        </p:txBody>
      </p:sp>
      <p:sp>
        <p:nvSpPr>
          <p:cNvPr id="604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fr-FR" noProof="0" smtClean="0"/>
              <a:t>Cliquez pour modifier le style des sous-titres du masque</a:t>
            </a:r>
          </a:p>
        </p:txBody>
      </p:sp>
      <p:sp>
        <p:nvSpPr>
          <p:cNvPr id="4" name="Rectangle 4"/>
          <p:cNvSpPr>
            <a:spLocks noGrp="1" noChangeArrowheads="1"/>
          </p:cNvSpPr>
          <p:nvPr>
            <p:ph type="dt" sz="half" idx="10"/>
          </p:nvPr>
        </p:nvSpPr>
        <p:spPr>
          <a:xfrm>
            <a:off x="0" y="6477000"/>
            <a:ext cx="2133600" cy="381000"/>
          </a:xfrm>
        </p:spPr>
        <p:txBody>
          <a:bodyPr/>
          <a:lstStyle>
            <a:lvl1pPr>
              <a:defRPr/>
            </a:lvl1pPr>
          </a:lstStyle>
          <a:p>
            <a:r>
              <a:rPr lang="en-US" smtClean="0"/>
              <a:t>22/10/2018</a:t>
            </a: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defRPr/>
            </a:lvl1pPr>
          </a:lstStyle>
          <a:p>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135EC8-E39B-4F3B-B44F-6B44C5882EB3}"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B65200F-E608-4E54-85C2-EE734DAA0FC0}"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0" y="6613525"/>
            <a:ext cx="914400" cy="244475"/>
          </a:xfrm>
        </p:spPr>
        <p:txBody>
          <a:bodyPr/>
          <a:lstStyle>
            <a:lvl1pPr>
              <a:defRPr/>
            </a:lvl1pPr>
          </a:lstStyle>
          <a:p>
            <a:pPr>
              <a:defRPr/>
            </a:pPr>
            <a:r>
              <a:rPr lang="en-US" smtClean="0"/>
              <a:t>22/10/2018</a:t>
            </a:r>
            <a:endParaRPr lang="fr-FR"/>
          </a:p>
        </p:txBody>
      </p:sp>
      <p:sp>
        <p:nvSpPr>
          <p:cNvPr id="8" name="Espace réservé du pied de page 7"/>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defRPr/>
            </a:lvl1pPr>
          </a:lstStyle>
          <a:p>
            <a:pPr>
              <a:defRPr/>
            </a:pPr>
            <a:endParaRPr lang="fr-FR"/>
          </a:p>
        </p:txBody>
      </p:sp>
      <p:sp>
        <p:nvSpPr>
          <p:cNvPr id="9" name="Espace réservé du numéro de diapositive 8"/>
          <p:cNvSpPr>
            <a:spLocks noGrp="1"/>
          </p:cNvSpPr>
          <p:nvPr>
            <p:ph type="sldNum" sz="quarter" idx="12"/>
          </p:nvPr>
        </p:nvSpPr>
        <p:spPr>
          <a:xfrm>
            <a:off x="8458200" y="6537325"/>
            <a:ext cx="685800" cy="320675"/>
          </a:xfrm>
        </p:spPr>
        <p:txBody>
          <a:bodyPr/>
          <a:lstStyle>
            <a:lvl1pPr>
              <a:defRPr/>
            </a:lvl1pPr>
          </a:lstStyle>
          <a:p>
            <a:pPr>
              <a:defRPr/>
            </a:pPr>
            <a:fld id="{0E9C0522-CF9D-4649-9B7A-6D2EDB922C82}" type="slidenum">
              <a:rPr lang="fr-FR"/>
              <a:pPr>
                <a:defRPr/>
              </a:pPr>
              <a:t>‹N°›</a:t>
            </a:fld>
            <a:endParaRPr lang="fr-FR" dirty="0"/>
          </a:p>
        </p:txBody>
      </p:sp>
    </p:spTree>
    <p:extLst>
      <p:ext uri="{BB962C8B-B14F-4D97-AF65-F5344CB8AC3E}">
        <p14:creationId xmlns:p14="http://schemas.microsoft.com/office/powerpoint/2010/main" val="841056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5225"/>
            <a:ext cx="2133600" cy="476250"/>
          </a:xfrm>
        </p:spPr>
        <p:txBody>
          <a:bodyPr/>
          <a:lstStyle>
            <a:lvl1pPr>
              <a:defRPr/>
            </a:lvl1pPr>
          </a:lstStyle>
          <a:p>
            <a:pPr>
              <a:defRPr/>
            </a:pPr>
            <a:r>
              <a:rPr lang="en-US" smtClean="0"/>
              <a:t>22/10/2018</a:t>
            </a:r>
            <a:endParaRPr lang="fr-FR"/>
          </a:p>
        </p:txBody>
      </p:sp>
      <p:sp>
        <p:nvSpPr>
          <p:cNvPr id="7" name="Espace réservé du pied de page 6"/>
          <p:cNvSpPr>
            <a:spLocks noGrp="1"/>
          </p:cNvSpPr>
          <p:nvPr>
            <p:ph type="ftr" sz="quarter" idx="11"/>
          </p:nvPr>
        </p:nvSpPr>
        <p:spPr>
          <a:xfrm>
            <a:off x="3124200" y="6245225"/>
            <a:ext cx="2895600" cy="476250"/>
          </a:xfrm>
          <a:prstGeom prst="rect">
            <a:avLst/>
          </a:prstGeom>
        </p:spPr>
        <p:txBody>
          <a:bodyPr/>
          <a:lstStyle>
            <a:lvl1pPr algn="ctr">
              <a:defRPr>
                <a:latin typeface="Arial" panose="020B0604020202020204" pitchFamily="34" charset="0"/>
              </a:defRPr>
            </a:lvl1pPr>
          </a:lstStyle>
          <a:p>
            <a:pPr>
              <a:defRPr/>
            </a:pPr>
            <a:endParaRPr lang="fr-FR"/>
          </a:p>
        </p:txBody>
      </p:sp>
      <p:sp>
        <p:nvSpPr>
          <p:cNvPr id="8" name="Espace réservé du numéro de diapositive 7"/>
          <p:cNvSpPr>
            <a:spLocks noGrp="1"/>
          </p:cNvSpPr>
          <p:nvPr>
            <p:ph type="sldNum" sz="quarter" idx="12"/>
          </p:nvPr>
        </p:nvSpPr>
        <p:spPr>
          <a:xfrm>
            <a:off x="6553200" y="6245225"/>
            <a:ext cx="2133600" cy="476250"/>
          </a:xfrm>
        </p:spPr>
        <p:txBody>
          <a:bodyPr/>
          <a:lstStyle>
            <a:lvl1pPr>
              <a:defRPr/>
            </a:lvl1pPr>
          </a:lstStyle>
          <a:p>
            <a:pPr>
              <a:defRPr/>
            </a:pPr>
            <a:fld id="{C709D96D-3645-43E6-A6D9-048281055742}"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grpSp>
        <p:nvGrpSpPr>
          <p:cNvPr id="8" name="Groupe 7"/>
          <p:cNvGrpSpPr/>
          <p:nvPr userDrawn="1"/>
        </p:nvGrpSpPr>
        <p:grpSpPr>
          <a:xfrm>
            <a:off x="102610" y="35646"/>
            <a:ext cx="1456025" cy="494289"/>
            <a:chOff x="71438" y="6324600"/>
            <a:chExt cx="1376362" cy="457200"/>
          </a:xfrm>
        </p:grpSpPr>
        <p:pic>
          <p:nvPicPr>
            <p:cNvPr id="5" name="Picture 21" descr="Logo_EcoledesPonts_simple_couleu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438" y="6324600"/>
              <a:ext cx="40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8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5463" y="6400800"/>
              <a:ext cx="9223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Text Placeholder 2"/>
          <p:cNvSpPr>
            <a:spLocks noGrp="1"/>
          </p:cNvSpPr>
          <p:nvPr>
            <p:ph type="body" sz="half" idx="1"/>
          </p:nvPr>
        </p:nvSpPr>
        <p:spPr>
          <a:xfrm>
            <a:off x="457200" y="1600200"/>
            <a:ext cx="4038600" cy="4525963"/>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4648200" y="1600200"/>
            <a:ext cx="4038600" cy="4525963"/>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6"/>
          <p:cNvSpPr>
            <a:spLocks noGrp="1" noChangeArrowheads="1"/>
          </p:cNvSpPr>
          <p:nvPr>
            <p:ph type="sldNum" sz="quarter" idx="10"/>
          </p:nvPr>
        </p:nvSpPr>
        <p:spPr>
          <a:xfrm>
            <a:off x="7086600" y="6663559"/>
            <a:ext cx="2057400" cy="194441"/>
          </a:xfrm>
        </p:spPr>
        <p:txBody>
          <a:bodyPr/>
          <a:lstStyle>
            <a:lvl1pPr>
              <a:defRPr/>
            </a:lvl1pPr>
          </a:lstStyle>
          <a:p>
            <a:pPr>
              <a:defRPr/>
            </a:pPr>
            <a:fld id="{C0C582A4-7A58-40E9-A2FA-DBA66052AAB2}" type="slidenum">
              <a:rPr lang="fr-FR" altLang="fr-FR"/>
              <a:pPr>
                <a:defRPr/>
              </a:pPr>
              <a:t>‹N°›</a:t>
            </a:fld>
            <a:endParaRPr lang="fr-FR" altLang="fr-FR" dirty="0"/>
          </a:p>
        </p:txBody>
      </p:sp>
    </p:spTree>
    <p:extLst>
      <p:ext uri="{BB962C8B-B14F-4D97-AF65-F5344CB8AC3E}">
        <p14:creationId xmlns:p14="http://schemas.microsoft.com/office/powerpoint/2010/main" val="3852217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7" name="Espace réservé de la date 6"/>
          <p:cNvSpPr>
            <a:spLocks noGrp="1"/>
          </p:cNvSpPr>
          <p:nvPr>
            <p:ph type="dt" sz="half" idx="10"/>
          </p:nvPr>
        </p:nvSpPr>
        <p:spPr/>
        <p:txBody>
          <a:bodyPr/>
          <a:lstStyle/>
          <a:p>
            <a:r>
              <a:rPr lang="en-US" smtClean="0"/>
              <a:t>22/10/2018</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108DF5C3-2B57-4692-B84D-CC65EDDA38C2}" type="slidenum">
              <a:rPr lang="fr-FR" smtClean="0"/>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Titre 6"/>
          <p:cNvSpPr>
            <a:spLocks noGrp="1"/>
          </p:cNvSpPr>
          <p:nvPr>
            <p:ph type="title"/>
          </p:nvPr>
        </p:nvSpPr>
        <p:spPr/>
        <p:txBody>
          <a:bodyPr/>
          <a:lstStyle/>
          <a:p>
            <a:r>
              <a:rPr lang="fr-FR" smtClean="0"/>
              <a:t>Modifiez le style du titre</a:t>
            </a:r>
            <a:endParaRPr lang="fr-FR"/>
          </a:p>
        </p:txBody>
      </p:sp>
      <p:sp>
        <p:nvSpPr>
          <p:cNvPr id="4" name="Espace réservé de la date 7"/>
          <p:cNvSpPr>
            <a:spLocks noGrp="1"/>
          </p:cNvSpPr>
          <p:nvPr>
            <p:ph type="dt" sz="half" idx="10"/>
          </p:nvPr>
        </p:nvSpPr>
        <p:spPr>
          <a:xfrm>
            <a:off x="0" y="6629400"/>
            <a:ext cx="1733550" cy="168275"/>
          </a:xfrm>
        </p:spPr>
        <p:txBody>
          <a:bodyPr/>
          <a:lstStyle>
            <a:lvl1pPr>
              <a:defRPr/>
            </a:lvl1pPr>
          </a:lstStyle>
          <a:p>
            <a:r>
              <a:rPr lang="en-US" smtClean="0"/>
              <a:t>22/10/2018</a:t>
            </a:r>
            <a:endParaRPr lang="fr-FR"/>
          </a:p>
        </p:txBody>
      </p:sp>
      <p:sp>
        <p:nvSpPr>
          <p:cNvPr id="5" name="Espace réservé du pied de page 8"/>
          <p:cNvSpPr>
            <a:spLocks noGrp="1"/>
          </p:cNvSpPr>
          <p:nvPr>
            <p:ph type="ftr" sz="quarter" idx="11"/>
          </p:nvPr>
        </p:nvSpPr>
        <p:spPr/>
        <p:txBody>
          <a:bodyPr/>
          <a:lstStyle>
            <a:lvl1pPr>
              <a:defRPr/>
            </a:lvl1pPr>
          </a:lstStyle>
          <a:p>
            <a:endParaRPr lang="fr-FR"/>
          </a:p>
        </p:txBody>
      </p:sp>
      <p:sp>
        <p:nvSpPr>
          <p:cNvPr id="6" name="Espace réservé du numéro de diapositive 9"/>
          <p:cNvSpPr>
            <a:spLocks noGrp="1"/>
          </p:cNvSpPr>
          <p:nvPr>
            <p:ph type="sldNum" sz="quarter" idx="12"/>
          </p:nvPr>
        </p:nvSpPr>
        <p:spPr>
          <a:xfrm>
            <a:off x="8296275" y="6569075"/>
            <a:ext cx="771525" cy="288925"/>
          </a:xfrm>
        </p:spPr>
        <p:txBody>
          <a:bodyPr/>
          <a:lstStyle>
            <a:lvl1pPr>
              <a:defRPr/>
            </a:lvl1pPr>
          </a:lstStyle>
          <a:p>
            <a:pPr>
              <a:defRPr/>
            </a:pPr>
            <a:fld id="{4B88E22F-9E82-475F-B195-7A110B200071}"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A6AC39F-917C-4BEA-A85B-7C4AE16B1A89}"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BBD5550-D2D2-4DAB-B817-814FE69D0469}"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0549753B-D435-42E1-85EF-EBABF5C4BD4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143000"/>
          </a:xfr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990600" y="1600200"/>
            <a:ext cx="7696200" cy="4525963"/>
          </a:xfrm>
        </p:spPr>
        <p:txBody>
          <a:bodyPr/>
          <a:lstStyle>
            <a:lvl1pPr>
              <a:defRPr>
                <a:latin typeface="Calibri" panose="020F050202020403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6"/>
          <p:cNvSpPr>
            <a:spLocks noGrp="1" noChangeArrowheads="1"/>
          </p:cNvSpPr>
          <p:nvPr>
            <p:ph type="sldNum" sz="quarter" idx="11"/>
          </p:nvPr>
        </p:nvSpPr>
        <p:spPr>
          <a:xfrm>
            <a:off x="8534400" y="6553200"/>
            <a:ext cx="609600" cy="285750"/>
          </a:xfrm>
          <a:ln/>
        </p:spPr>
        <p:txBody>
          <a:bodyPr/>
          <a:lstStyle>
            <a:lvl1pPr>
              <a:defRPr/>
            </a:lvl1pPr>
          </a:lstStyle>
          <a:p>
            <a:pPr>
              <a:defRPr/>
            </a:pPr>
            <a:fld id="{ECDE94AD-18AC-41F2-86CE-54E5FCB2DD16}" type="slidenum">
              <a:rPr lang="fr-FR"/>
              <a:pPr>
                <a:defRPr/>
              </a:pPr>
              <a:t>‹N°›</a:t>
            </a:fld>
            <a:endParaRPr lang="fr-FR" dirty="0"/>
          </a:p>
        </p:txBody>
      </p:sp>
      <p:sp>
        <p:nvSpPr>
          <p:cNvPr id="4" name="Rectangle 4"/>
          <p:cNvSpPr>
            <a:spLocks noGrp="1" noChangeArrowheads="1"/>
          </p:cNvSpPr>
          <p:nvPr>
            <p:ph type="dt" sz="half" idx="10"/>
          </p:nvPr>
        </p:nvSpPr>
        <p:spPr>
          <a:xfrm>
            <a:off x="-45720" y="6610350"/>
            <a:ext cx="2133600" cy="228600"/>
          </a:xfrm>
          <a:ln/>
        </p:spPr>
        <p:txBody>
          <a:bodyPr/>
          <a:lstStyle>
            <a:lvl1pPr>
              <a:defRPr sz="1200">
                <a:solidFill>
                  <a:schemeClr val="bg1">
                    <a:lumMod val="85000"/>
                  </a:schemeClr>
                </a:solidFill>
              </a:defRPr>
            </a:lvl1pPr>
          </a:lstStyle>
          <a:p>
            <a:r>
              <a:rPr lang="en-US" smtClean="0"/>
              <a:t>22/10/2018</a:t>
            </a:r>
            <a:endParaRPr lang="fr-F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4" name="Espace réservé du pied de page 4"/>
          <p:cNvSpPr>
            <a:spLocks noGrp="1"/>
          </p:cNvSpPr>
          <p:nvPr>
            <p:ph type="ftr" sz="quarter" idx="11"/>
          </p:nvPr>
        </p:nvSpPr>
        <p:spPr/>
        <p:txBody>
          <a:bodyPr/>
          <a:lstStyle>
            <a:lvl1pPr>
              <a:defRPr/>
            </a:lvl1pPr>
          </a:lstStyle>
          <a:p>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B5DC963-947B-4C4C-AC39-F65FAB511EBF}"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3" name="Espace réservé du pied de page 4"/>
          <p:cNvSpPr>
            <a:spLocks noGrp="1"/>
          </p:cNvSpPr>
          <p:nvPr>
            <p:ph type="ftr" sz="quarter" idx="11"/>
          </p:nvPr>
        </p:nvSpPr>
        <p:spPr/>
        <p:txBody>
          <a:bodyPr/>
          <a:lstStyle>
            <a:lvl1pPr>
              <a:defRPr/>
            </a:lvl1pPr>
          </a:lstStyle>
          <a:p>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1179C13-0801-408D-9BD6-A62F913D67BA}"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84FAAFD-36C4-4EA6-9DC4-74713D57BDBF}"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9AFB6A8-94C5-42F5-9B4E-7D16C8893B72}"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01BF340-93D1-436A-9E03-D1774D43E2EB}"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B117867-829C-4510-805C-787292E9BEE8}"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7BC7FC-FBFF-463D-85B5-0CDEF2493E90}"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8ABD89A-E934-46FB-9C90-96CA1E4A0E65}"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506F601-2AD2-43E3-995E-0492B1EAB292}"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FDF87C7-7BA6-4BAE-AED0-2270B9B110CC}"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8170512-1E9D-4F05-9BD1-58201E5A5CD8}"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7EE29CB-FB5F-4F57-9C6F-9DA99875C7AC}"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4" name="Espace réservé du pied de page 4"/>
          <p:cNvSpPr>
            <a:spLocks noGrp="1"/>
          </p:cNvSpPr>
          <p:nvPr>
            <p:ph type="ftr" sz="quarter" idx="11"/>
          </p:nvPr>
        </p:nvSpPr>
        <p:spPr/>
        <p:txBody>
          <a:bodyPr/>
          <a:lstStyle>
            <a:lvl1pPr>
              <a:defRPr/>
            </a:lvl1pPr>
          </a:lstStyle>
          <a:p>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65CBF9E-D97F-4D8B-AD5A-3F3EC8CA14EB}"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3" name="Espace réservé du pied de page 4"/>
          <p:cNvSpPr>
            <a:spLocks noGrp="1"/>
          </p:cNvSpPr>
          <p:nvPr>
            <p:ph type="ftr" sz="quarter" idx="11"/>
          </p:nvPr>
        </p:nvSpPr>
        <p:spPr/>
        <p:txBody>
          <a:bodyPr/>
          <a:lstStyle>
            <a:lvl1pPr>
              <a:defRPr/>
            </a:lvl1pPr>
          </a:lstStyle>
          <a:p>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8F1F893E-E064-4FFA-B6D5-83B91BBBA380}"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1A515F9-7C7B-4E90-AEA2-E8BD0F644BEC}"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8A1A1ED-B542-4013-BC06-FF921BBD37D0}"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BF23203-52CE-4251-B906-368521A2054B}"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en-US" smtClean="0"/>
              <a:t>22/10/2018</a:t>
            </a:r>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EC5B02-52DC-44A8-91D7-F2D03B0DEE5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a:lvl1pPr>
          </a:lstStyle>
          <a:p>
            <a:r>
              <a:rPr lang="fr-FR" dirty="0"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r>
              <a:rPr lang="en-US" smtClean="0"/>
              <a:t>22/10/2018</a:t>
            </a: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23CDC05C-4281-43AF-89B0-97D90E3ABF8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1910" y="6610350"/>
            <a:ext cx="1447800" cy="228600"/>
          </a:xfrm>
        </p:spPr>
        <p:txBody>
          <a:bodyPr/>
          <a:lstStyle>
            <a:lvl1pPr>
              <a:defRPr sz="1200">
                <a:solidFill>
                  <a:schemeClr val="bg1">
                    <a:lumMod val="85000"/>
                  </a:schemeClr>
                </a:solidFill>
              </a:defRPr>
            </a:lvl1pPr>
          </a:lstStyle>
          <a:p>
            <a:r>
              <a:rPr lang="en-US" smtClean="0"/>
              <a:t>22/10/2018</a:t>
            </a:r>
            <a:endParaRPr lang="fr-FR" dirty="0"/>
          </a:p>
        </p:txBody>
      </p:sp>
      <p:sp>
        <p:nvSpPr>
          <p:cNvPr id="8" name="Espace réservé du pied de page 7"/>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defRPr/>
            </a:lvl1pPr>
          </a:lstStyle>
          <a:p>
            <a:endParaRPr lang="fr-FR"/>
          </a:p>
        </p:txBody>
      </p:sp>
      <p:sp>
        <p:nvSpPr>
          <p:cNvPr id="9" name="Espace réservé du numéro de diapositive 8"/>
          <p:cNvSpPr>
            <a:spLocks noGrp="1"/>
          </p:cNvSpPr>
          <p:nvPr>
            <p:ph type="sldNum" sz="quarter" idx="12"/>
          </p:nvPr>
        </p:nvSpPr>
        <p:spPr>
          <a:xfrm>
            <a:off x="8528368" y="6617970"/>
            <a:ext cx="627062" cy="304800"/>
          </a:xfrm>
        </p:spPr>
        <p:txBody>
          <a:bodyPr/>
          <a:lstStyle>
            <a:lvl1pPr>
              <a:defRPr/>
            </a:lvl1pPr>
          </a:lstStyle>
          <a:p>
            <a:pPr>
              <a:defRPr/>
            </a:pPr>
            <a:fld id="{42AFDFD9-8957-4C9E-91A8-BFA4B598E482}"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e la date 2"/>
          <p:cNvSpPr>
            <a:spLocks noGrp="1"/>
          </p:cNvSpPr>
          <p:nvPr>
            <p:ph type="dt" sz="half" idx="10"/>
          </p:nvPr>
        </p:nvSpPr>
        <p:spPr>
          <a:xfrm>
            <a:off x="-41910" y="6610350"/>
            <a:ext cx="1447800" cy="228600"/>
          </a:xfrm>
        </p:spPr>
        <p:txBody>
          <a:bodyPr/>
          <a:lstStyle>
            <a:lvl1pPr>
              <a:defRPr sz="1200">
                <a:solidFill>
                  <a:schemeClr val="bg1">
                    <a:lumMod val="85000"/>
                  </a:schemeClr>
                </a:solidFill>
              </a:defRPr>
            </a:lvl1pPr>
          </a:lstStyle>
          <a:p>
            <a:r>
              <a:rPr lang="en-US" smtClean="0"/>
              <a:t>22/10/2018</a:t>
            </a:r>
            <a:endParaRPr lang="fr-FR" dirty="0"/>
          </a:p>
        </p:txBody>
      </p:sp>
      <p:sp>
        <p:nvSpPr>
          <p:cNvPr id="5" name="Espace réservé du numéro de diapositive 4"/>
          <p:cNvSpPr>
            <a:spLocks noGrp="1"/>
          </p:cNvSpPr>
          <p:nvPr>
            <p:ph type="sldNum" sz="quarter" idx="11"/>
          </p:nvPr>
        </p:nvSpPr>
        <p:spPr>
          <a:xfrm>
            <a:off x="8534400" y="6553200"/>
            <a:ext cx="609600" cy="304800"/>
          </a:xfrm>
        </p:spPr>
        <p:txBody>
          <a:bodyPr/>
          <a:lstStyle>
            <a:lvl1pPr>
              <a:defRPr/>
            </a:lvl1pPr>
          </a:lstStyle>
          <a:p>
            <a:pPr>
              <a:defRPr/>
            </a:pPr>
            <a:fld id="{0E905A4B-6BF0-4D2B-981A-726BF949973E}"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1910" y="6610350"/>
            <a:ext cx="1447800" cy="228600"/>
          </a:xfrm>
          <a:ln/>
        </p:spPr>
        <p:txBody>
          <a:bodyPr/>
          <a:lstStyle>
            <a:lvl1pPr>
              <a:defRPr sz="1200">
                <a:solidFill>
                  <a:schemeClr val="bg1">
                    <a:lumMod val="85000"/>
                  </a:schemeClr>
                </a:solidFill>
              </a:defRPr>
            </a:lvl1pPr>
          </a:lstStyle>
          <a:p>
            <a:r>
              <a:rPr lang="en-US" smtClean="0"/>
              <a:t>22/10/2018</a:t>
            </a:r>
            <a:endParaRPr lang="fr-FR" dirty="0"/>
          </a:p>
        </p:txBody>
      </p:sp>
      <p:sp>
        <p:nvSpPr>
          <p:cNvPr id="3" name="Rectangle 6"/>
          <p:cNvSpPr>
            <a:spLocks noGrp="1" noChangeArrowheads="1"/>
          </p:cNvSpPr>
          <p:nvPr>
            <p:ph type="sldNum" sz="quarter" idx="11"/>
          </p:nvPr>
        </p:nvSpPr>
        <p:spPr>
          <a:xfrm>
            <a:off x="8610600" y="6553200"/>
            <a:ext cx="533400" cy="285750"/>
          </a:xfrm>
          <a:ln/>
        </p:spPr>
        <p:txBody>
          <a:bodyPr/>
          <a:lstStyle>
            <a:lvl1pPr>
              <a:defRPr/>
            </a:lvl1pPr>
          </a:lstStyle>
          <a:p>
            <a:pPr>
              <a:defRPr/>
            </a:pPr>
            <a:fld id="{5157B5B9-C47A-45CA-ADB3-8848FEB9C18E}"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en-US" smtClean="0"/>
              <a:t>22/10/2018</a:t>
            </a:r>
            <a:endParaRPr 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C845DB5C-4E46-463C-934E-30E82FCC0B67}"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en-US" smtClean="0"/>
              <a:t>22/10/2018</a:t>
            </a:r>
            <a:endParaRPr 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C0AA498F-4BF7-4FE1-BD44-EFBF552BA21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 name="Image 5"/>
          <p:cNvPicPr>
            <a:picLocks noChangeAspect="1"/>
          </p:cNvPicPr>
          <p:nvPr userDrawn="1"/>
        </p:nvPicPr>
        <p:blipFill rotWithShape="1">
          <a:blip r:embed="rId16" cstate="print">
            <a:extLst>
              <a:ext uri="{28A0092B-C50C-407E-A947-70E740481C1C}">
                <a14:useLocalDpi xmlns:a14="http://schemas.microsoft.com/office/drawing/2010/main" val="0"/>
              </a:ext>
            </a:extLst>
          </a:blip>
          <a:srcRect r="90833"/>
          <a:stretch/>
        </p:blipFill>
        <p:spPr>
          <a:xfrm>
            <a:off x="0" y="0"/>
            <a:ext cx="838200" cy="6858000"/>
          </a:xfrm>
          <a:prstGeom prst="rect">
            <a:avLst/>
          </a:prstGeom>
        </p:spPr>
      </p:pic>
      <p:sp>
        <p:nvSpPr>
          <p:cNvPr id="1028" name="Rectangle 4"/>
          <p:cNvSpPr>
            <a:spLocks noGrp="1" noChangeArrowheads="1"/>
          </p:cNvSpPr>
          <p:nvPr>
            <p:ph type="dt" sz="half" idx="2"/>
          </p:nvPr>
        </p:nvSpPr>
        <p:spPr bwMode="auto">
          <a:xfrm>
            <a:off x="76200" y="6610350"/>
            <a:ext cx="1447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42"/>
                </a:solidFill>
                <a:latin typeface="Calibri" pitchFamily="34" charset="0"/>
              </a:defRPr>
            </a:lvl1pPr>
          </a:lstStyle>
          <a:p>
            <a:r>
              <a:rPr lang="en-US" smtClean="0"/>
              <a:t>22/10/2018</a:t>
            </a:r>
            <a:endParaRPr lang="fr-FR"/>
          </a:p>
        </p:txBody>
      </p:sp>
      <p:sp>
        <p:nvSpPr>
          <p:cNvPr id="1030" name="Rectangle 6"/>
          <p:cNvSpPr>
            <a:spLocks noGrp="1" noChangeArrowheads="1"/>
          </p:cNvSpPr>
          <p:nvPr>
            <p:ph type="sldNum" sz="quarter" idx="4"/>
          </p:nvPr>
        </p:nvSpPr>
        <p:spPr bwMode="auto">
          <a:xfrm>
            <a:off x="8686800" y="6553200"/>
            <a:ext cx="457200" cy="2857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42"/>
                </a:solidFill>
                <a:latin typeface="+mn-lt"/>
                <a:cs typeface="+mn-cs"/>
              </a:defRPr>
            </a:lvl1pPr>
          </a:lstStyle>
          <a:p>
            <a:pPr>
              <a:defRPr/>
            </a:pPr>
            <a:fld id="{83A4AEB8-BBFE-4464-B517-D9C1240AE55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12" r:id="rId1"/>
    <p:sldLayoutId id="2147483690" r:id="rId2"/>
    <p:sldLayoutId id="2147483713" r:id="rId3"/>
    <p:sldLayoutId id="2147483689" r:id="rId4"/>
    <p:sldLayoutId id="2147483714" r:id="rId5"/>
    <p:sldLayoutId id="2147483715" r:id="rId6"/>
    <p:sldLayoutId id="2147483688" r:id="rId7"/>
    <p:sldLayoutId id="2147483716" r:id="rId8"/>
    <p:sldLayoutId id="2147483717" r:id="rId9"/>
    <p:sldLayoutId id="2147483718" r:id="rId10"/>
    <p:sldLayoutId id="2147483719" r:id="rId11"/>
    <p:sldLayoutId id="2147483721" r:id="rId12"/>
    <p:sldLayoutId id="2147483722" r:id="rId13"/>
    <p:sldLayoutId id="2147483723"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000042"/>
          </a:solidFill>
          <a:latin typeface="+mj-lt"/>
          <a:ea typeface="+mj-ea"/>
          <a:cs typeface="+mj-cs"/>
        </a:defRPr>
      </a:lvl1pPr>
      <a:lvl2pPr algn="ctr" rtl="0" eaLnBrk="0" fontAlgn="base" hangingPunct="0">
        <a:spcBef>
          <a:spcPct val="0"/>
        </a:spcBef>
        <a:spcAft>
          <a:spcPct val="0"/>
        </a:spcAft>
        <a:defRPr sz="4400">
          <a:solidFill>
            <a:srgbClr val="000042"/>
          </a:solidFill>
          <a:latin typeface="Calibri Light" pitchFamily="34" charset="0"/>
        </a:defRPr>
      </a:lvl2pPr>
      <a:lvl3pPr algn="ctr" rtl="0" eaLnBrk="0" fontAlgn="base" hangingPunct="0">
        <a:spcBef>
          <a:spcPct val="0"/>
        </a:spcBef>
        <a:spcAft>
          <a:spcPct val="0"/>
        </a:spcAft>
        <a:defRPr sz="4400">
          <a:solidFill>
            <a:srgbClr val="000042"/>
          </a:solidFill>
          <a:latin typeface="Calibri Light" pitchFamily="34" charset="0"/>
        </a:defRPr>
      </a:lvl3pPr>
      <a:lvl4pPr algn="ctr" rtl="0" eaLnBrk="0" fontAlgn="base" hangingPunct="0">
        <a:spcBef>
          <a:spcPct val="0"/>
        </a:spcBef>
        <a:spcAft>
          <a:spcPct val="0"/>
        </a:spcAft>
        <a:defRPr sz="4400">
          <a:solidFill>
            <a:srgbClr val="000042"/>
          </a:solidFill>
          <a:latin typeface="Calibri Light" pitchFamily="34" charset="0"/>
        </a:defRPr>
      </a:lvl4pPr>
      <a:lvl5pPr algn="ctr" rtl="0" eaLnBrk="0" fontAlgn="base" hangingPunct="0">
        <a:spcBef>
          <a:spcPct val="0"/>
        </a:spcBef>
        <a:spcAft>
          <a:spcPct val="0"/>
        </a:spcAft>
        <a:defRPr sz="4400">
          <a:solidFill>
            <a:srgbClr val="000042"/>
          </a:solidFill>
          <a:latin typeface="Calibri Light" pitchFamily="34" charset="0"/>
        </a:defRPr>
      </a:lvl5pPr>
      <a:lvl6pPr marL="457200" algn="ctr" rtl="0" fontAlgn="base">
        <a:spcBef>
          <a:spcPct val="0"/>
        </a:spcBef>
        <a:spcAft>
          <a:spcPct val="0"/>
        </a:spcAft>
        <a:defRPr sz="4400">
          <a:solidFill>
            <a:srgbClr val="000042"/>
          </a:solidFill>
          <a:latin typeface="Calibri" panose="020F0502020204030204" pitchFamily="34" charset="0"/>
        </a:defRPr>
      </a:lvl6pPr>
      <a:lvl7pPr marL="914400" algn="ctr" rtl="0" fontAlgn="base">
        <a:spcBef>
          <a:spcPct val="0"/>
        </a:spcBef>
        <a:spcAft>
          <a:spcPct val="0"/>
        </a:spcAft>
        <a:defRPr sz="4400">
          <a:solidFill>
            <a:srgbClr val="000042"/>
          </a:solidFill>
          <a:latin typeface="Calibri" panose="020F0502020204030204" pitchFamily="34" charset="0"/>
        </a:defRPr>
      </a:lvl7pPr>
      <a:lvl8pPr marL="1371600" algn="ctr" rtl="0" fontAlgn="base">
        <a:spcBef>
          <a:spcPct val="0"/>
        </a:spcBef>
        <a:spcAft>
          <a:spcPct val="0"/>
        </a:spcAft>
        <a:defRPr sz="4400">
          <a:solidFill>
            <a:srgbClr val="000042"/>
          </a:solidFill>
          <a:latin typeface="Calibri" panose="020F0502020204030204" pitchFamily="34" charset="0"/>
        </a:defRPr>
      </a:lvl8pPr>
      <a:lvl9pPr marL="1828800" algn="ctr" rtl="0" fontAlgn="base">
        <a:spcBef>
          <a:spcPct val="0"/>
        </a:spcBef>
        <a:spcAft>
          <a:spcPct val="0"/>
        </a:spcAft>
        <a:defRPr sz="4400">
          <a:solidFill>
            <a:srgbClr val="000042"/>
          </a:solidFill>
          <a:latin typeface="Calibri" panose="020F0502020204030204" pitchFamily="34" charset="0"/>
        </a:defRPr>
      </a:lvl9pPr>
    </p:titleStyle>
    <p:bodyStyle>
      <a:lvl1pPr marL="342900" indent="-342900" algn="l" rtl="0" eaLnBrk="0" fontAlgn="base" hangingPunct="0">
        <a:spcBef>
          <a:spcPct val="20000"/>
        </a:spcBef>
        <a:spcAft>
          <a:spcPct val="0"/>
        </a:spcAft>
        <a:buClr>
          <a:srgbClr val="FF0000"/>
        </a:buClr>
        <a:buChar char="•"/>
        <a:defRPr sz="3200" kern="1200">
          <a:solidFill>
            <a:srgbClr val="000042"/>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kern="1200">
          <a:solidFill>
            <a:srgbClr val="000042"/>
          </a:solidFill>
          <a:latin typeface="+mn-lt"/>
          <a:ea typeface="+mn-ea"/>
          <a:cs typeface="+mn-cs"/>
        </a:defRPr>
      </a:lvl2pPr>
      <a:lvl3pPr marL="1143000" indent="-228600" algn="l" rtl="0" eaLnBrk="0" fontAlgn="base" hangingPunct="0">
        <a:spcBef>
          <a:spcPct val="20000"/>
        </a:spcBef>
        <a:spcAft>
          <a:spcPct val="0"/>
        </a:spcAft>
        <a:buClr>
          <a:srgbClr val="FF0000"/>
        </a:buClr>
        <a:buChar char="•"/>
        <a:defRPr sz="2400" kern="1200">
          <a:solidFill>
            <a:srgbClr val="000042"/>
          </a:solidFill>
          <a:latin typeface="+mn-lt"/>
          <a:ea typeface="+mn-ea"/>
          <a:cs typeface="+mn-cs"/>
        </a:defRPr>
      </a:lvl3pPr>
      <a:lvl4pPr marL="1600200" indent="-228600" algn="l" rtl="0" eaLnBrk="0" fontAlgn="base" hangingPunct="0">
        <a:spcBef>
          <a:spcPct val="20000"/>
        </a:spcBef>
        <a:spcAft>
          <a:spcPct val="0"/>
        </a:spcAft>
        <a:buClr>
          <a:srgbClr val="FF0000"/>
        </a:buClr>
        <a:buChar char="–"/>
        <a:defRPr sz="2000" kern="1200">
          <a:solidFill>
            <a:srgbClr val="000042"/>
          </a:solidFill>
          <a:latin typeface="+mn-lt"/>
          <a:ea typeface="+mn-ea"/>
          <a:cs typeface="+mn-cs"/>
        </a:defRPr>
      </a:lvl4pPr>
      <a:lvl5pPr marL="2057400" indent="-228600" algn="l" rtl="0" eaLnBrk="0" fontAlgn="base" hangingPunct="0">
        <a:spcBef>
          <a:spcPct val="20000"/>
        </a:spcBef>
        <a:spcAft>
          <a:spcPct val="0"/>
        </a:spcAft>
        <a:buClr>
          <a:srgbClr val="FF0000"/>
        </a:buClr>
        <a:buChar char="»"/>
        <a:defRPr sz="2000" kern="1200">
          <a:solidFill>
            <a:srgbClr val="000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Espace réservé du titre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3315" name="Espace réservé du texte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r>
              <a:rPr lang="en-US" smtClean="0"/>
              <a:t>22/10/2018</a:t>
            </a:r>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mn-cs"/>
              </a:defRPr>
            </a:lvl1pPr>
          </a:lstStyle>
          <a:p>
            <a:pPr>
              <a:defRPr/>
            </a:pPr>
            <a:fld id="{108DF5C3-2B57-4692-B84D-CC65EDDA38C2}"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0" r:id="rId1"/>
    <p:sldLayoutId id="214748372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Espace réservé du titre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25603" name="Espace réservé du texte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r>
              <a:rPr lang="en-US" smtClean="0"/>
              <a:t>22/10/2018</a:t>
            </a:r>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mn-cs"/>
              </a:defRPr>
            </a:lvl1pPr>
          </a:lstStyle>
          <a:p>
            <a:pPr>
              <a:defRPr/>
            </a:pPr>
            <a:fld id="{ED1F2838-1035-4F97-9616-6BDE8330E87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wmf"/><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alneau-app.ma-aug&#233;.fr/"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emf"/><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emf"/><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emf"/><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emf"/><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8200" y="1946196"/>
            <a:ext cx="8229600" cy="1828800"/>
          </a:xfrm>
        </p:spPr>
        <p:txBody>
          <a:bodyPr>
            <a:noAutofit/>
          </a:bodyPr>
          <a:lstStyle/>
          <a:p>
            <a:r>
              <a:rPr lang="fr-FR" sz="2800" b="1" cap="all" dirty="0" err="1" smtClean="0"/>
              <a:t>SurvEillance</a:t>
            </a:r>
            <a:r>
              <a:rPr lang="fr-FR" sz="2800" b="1" cap="all" dirty="0" smtClean="0"/>
              <a:t> et </a:t>
            </a:r>
            <a:r>
              <a:rPr lang="fr-FR" sz="2800" b="1" cap="all" dirty="0" err="1" smtClean="0"/>
              <a:t>pr</a:t>
            </a:r>
            <a:r>
              <a:rPr lang="fr-FR" sz="2800" b="1" dirty="0" err="1" smtClean="0"/>
              <a:t>É</a:t>
            </a:r>
            <a:r>
              <a:rPr lang="fr-FR" sz="2800" b="1" cap="all" dirty="0" err="1" smtClean="0"/>
              <a:t>vision</a:t>
            </a:r>
            <a:r>
              <a:rPr lang="fr-FR" sz="2800" b="1" cap="all" dirty="0" smtClean="0"/>
              <a:t> automatique des risques sanitaires dans les plans d'eau en milieu urbain</a:t>
            </a:r>
            <a:endParaRPr lang="en-GB" sz="2800" dirty="0">
              <a:latin typeface="Calibri" panose="020F0502020204030204" pitchFamily="34" charset="0"/>
            </a:endParaRPr>
          </a:p>
        </p:txBody>
      </p:sp>
      <p:sp>
        <p:nvSpPr>
          <p:cNvPr id="7" name="Sottotitolo 6"/>
          <p:cNvSpPr>
            <a:spLocks noGrp="1"/>
          </p:cNvSpPr>
          <p:nvPr>
            <p:ph type="subTitle" idx="1"/>
          </p:nvPr>
        </p:nvSpPr>
        <p:spPr>
          <a:xfrm>
            <a:off x="990599" y="3866662"/>
            <a:ext cx="8061165" cy="1051334"/>
          </a:xfrm>
        </p:spPr>
        <p:txBody>
          <a:bodyPr>
            <a:normAutofit/>
          </a:bodyPr>
          <a:lstStyle/>
          <a:p>
            <a:r>
              <a:rPr lang="fr-FR" sz="2000" u="sng" dirty="0" smtClean="0"/>
              <a:t>Yi Hong</a:t>
            </a:r>
            <a:r>
              <a:rPr lang="fr-FR" sz="2000" dirty="0" smtClean="0"/>
              <a:t>, Francesco </a:t>
            </a:r>
            <a:r>
              <a:rPr lang="fr-FR" sz="2000" dirty="0" err="1" smtClean="0"/>
              <a:t>Piccioni</a:t>
            </a:r>
            <a:r>
              <a:rPr lang="fr-FR" sz="2000" dirty="0" smtClean="0"/>
              <a:t>, </a:t>
            </a:r>
            <a:r>
              <a:rPr lang="fr-FR" sz="2000" dirty="0" err="1" smtClean="0"/>
              <a:t>Chenlu</a:t>
            </a:r>
            <a:r>
              <a:rPr lang="fr-FR" sz="2000" dirty="0" smtClean="0"/>
              <a:t> Li, Philippe Dubois, Bruno J. Lemaire, Brigitte </a:t>
            </a:r>
            <a:r>
              <a:rPr lang="fr-FR" sz="2000" dirty="0" err="1" smtClean="0"/>
              <a:t>Vinçon</a:t>
            </a:r>
            <a:r>
              <a:rPr lang="fr-FR" sz="2000" dirty="0" smtClean="0"/>
              <a:t>-</a:t>
            </a:r>
            <a:r>
              <a:rPr lang="fr-FR" sz="2000" dirty="0" err="1" smtClean="0"/>
              <a:t>Leite</a:t>
            </a:r>
            <a:endParaRPr lang="fr-FR" sz="2000" dirty="0" smtClean="0"/>
          </a:p>
          <a:p>
            <a:pPr algn="l"/>
            <a:endParaRPr lang="en-US" sz="1800" dirty="0" smtClean="0">
              <a:latin typeface="Gill Sans MT" pitchFamily="34" charset="0"/>
            </a:endParaRPr>
          </a:p>
        </p:txBody>
      </p:sp>
      <p:sp>
        <p:nvSpPr>
          <p:cNvPr id="8" name="Rectangle 7"/>
          <p:cNvSpPr/>
          <p:nvPr/>
        </p:nvSpPr>
        <p:spPr>
          <a:xfrm>
            <a:off x="1219200" y="4904601"/>
            <a:ext cx="7417594" cy="646331"/>
          </a:xfrm>
          <a:prstGeom prst="rect">
            <a:avLst/>
          </a:prstGeom>
        </p:spPr>
        <p:txBody>
          <a:bodyPr wrap="square">
            <a:spAutoFit/>
          </a:bodyPr>
          <a:lstStyle/>
          <a:p>
            <a:pPr>
              <a:spcAft>
                <a:spcPts val="0"/>
              </a:spcAft>
            </a:pPr>
            <a:r>
              <a:rPr lang="fr-FR" dirty="0" smtClean="0">
                <a:latin typeface="Calibri" panose="020F0502020204030204" pitchFamily="34" charset="0"/>
                <a:ea typeface="Times" panose="02020603050405020304" pitchFamily="18" charset="0"/>
                <a:cs typeface="Times New Roman" panose="02020603050405020304" pitchFamily="18" charset="0"/>
              </a:rPr>
              <a:t>LEESU</a:t>
            </a:r>
            <a:r>
              <a:rPr lang="fr-FR" dirty="0">
                <a:latin typeface="Calibri" panose="020F0502020204030204" pitchFamily="34" charset="0"/>
                <a:ea typeface="Times" panose="02020603050405020304" pitchFamily="18" charset="0"/>
                <a:cs typeface="Times New Roman" panose="02020603050405020304" pitchFamily="18" charset="0"/>
              </a:rPr>
              <a:t>, Ecole des Ponts ParisTech, </a:t>
            </a:r>
            <a:r>
              <a:rPr lang="fr-FR" dirty="0" err="1">
                <a:latin typeface="Calibri" panose="020F0502020204030204" pitchFamily="34" charset="0"/>
                <a:ea typeface="Times" panose="02020603050405020304" pitchFamily="18" charset="0"/>
                <a:cs typeface="Times New Roman" panose="02020603050405020304" pitchFamily="18" charset="0"/>
              </a:rPr>
              <a:t>AgroParisTech</a:t>
            </a:r>
            <a:r>
              <a:rPr lang="fr-FR" dirty="0">
                <a:latin typeface="Calibri" panose="020F0502020204030204" pitchFamily="34" charset="0"/>
                <a:ea typeface="Times" panose="02020603050405020304" pitchFamily="18" charset="0"/>
                <a:cs typeface="Times New Roman" panose="02020603050405020304" pitchFamily="18" charset="0"/>
              </a:rPr>
              <a:t>, UPEC, </a:t>
            </a:r>
            <a:r>
              <a:rPr lang="fr-FR" dirty="0" err="1">
                <a:latin typeface="Calibri" panose="020F0502020204030204" pitchFamily="34" charset="0"/>
                <a:ea typeface="Times" panose="02020603050405020304" pitchFamily="18" charset="0"/>
                <a:cs typeface="Times New Roman" panose="02020603050405020304" pitchFamily="18" charset="0"/>
              </a:rPr>
              <a:t>Univ</a:t>
            </a:r>
            <a:r>
              <a:rPr lang="fr-FR" dirty="0">
                <a:latin typeface="Calibri" panose="020F0502020204030204" pitchFamily="34" charset="0"/>
                <a:ea typeface="Times" panose="02020603050405020304" pitchFamily="18" charset="0"/>
                <a:cs typeface="Times New Roman" panose="02020603050405020304" pitchFamily="18" charset="0"/>
              </a:rPr>
              <a:t> Paris Est, Marne La Vallée, </a:t>
            </a:r>
            <a:r>
              <a:rPr lang="fr-FR" dirty="0" smtClean="0">
                <a:latin typeface="Calibri" panose="020F0502020204030204" pitchFamily="34" charset="0"/>
                <a:ea typeface="Times" panose="02020603050405020304" pitchFamily="18" charset="0"/>
                <a:cs typeface="Times New Roman" panose="02020603050405020304" pitchFamily="18" charset="0"/>
              </a:rPr>
              <a:t>France</a:t>
            </a:r>
            <a:endParaRPr lang="en-GB" dirty="0">
              <a:latin typeface="Calibri" panose="020F0502020204030204" pitchFamily="34" charset="0"/>
              <a:ea typeface="Times" panose="02020603050405020304" pitchFamily="18" charset="0"/>
              <a:cs typeface="Times New Roman" panose="02020603050405020304" pitchFamily="18" charset="0"/>
            </a:endParaRPr>
          </a:p>
        </p:txBody>
      </p:sp>
      <p:pic>
        <p:nvPicPr>
          <p:cNvPr id="19" name="Picture 4" descr="1348846477-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33400"/>
            <a:ext cx="1870397" cy="533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Logo triple ECOLE DES PONTS"/>
          <p:cNvPicPr>
            <a:picLocks noChangeAspect="1" noChangeArrowheads="1"/>
          </p:cNvPicPr>
          <p:nvPr/>
        </p:nvPicPr>
        <p:blipFill>
          <a:blip r:embed="rId4" cstate="print">
            <a:extLst>
              <a:ext uri="{28A0092B-C50C-407E-A947-70E740481C1C}">
                <a14:useLocalDpi xmlns:a14="http://schemas.microsoft.com/office/drawing/2010/main" val="0"/>
              </a:ext>
            </a:extLst>
          </a:blip>
          <a:srcRect b="19048"/>
          <a:stretch>
            <a:fillRect/>
          </a:stretch>
        </p:blipFill>
        <p:spPr bwMode="auto">
          <a:xfrm>
            <a:off x="1066800" y="207392"/>
            <a:ext cx="1066800" cy="122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Logo triple ECOLE DES PONTS"/>
          <p:cNvPicPr>
            <a:picLocks noChangeAspect="1" noChangeArrowheads="1"/>
          </p:cNvPicPr>
          <p:nvPr/>
        </p:nvPicPr>
        <p:blipFill>
          <a:blip r:embed="rId5" cstate="print">
            <a:extLst>
              <a:ext uri="{28A0092B-C50C-407E-A947-70E740481C1C}">
                <a14:useLocalDpi xmlns:a14="http://schemas.microsoft.com/office/drawing/2010/main" val="0"/>
              </a:ext>
            </a:extLst>
          </a:blip>
          <a:srcRect t="80904"/>
          <a:stretch>
            <a:fillRect/>
          </a:stretch>
        </p:blipFill>
        <p:spPr bwMode="auto">
          <a:xfrm>
            <a:off x="6553200" y="381000"/>
            <a:ext cx="222943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066800" y="6214646"/>
            <a:ext cx="7696200" cy="338554"/>
          </a:xfrm>
          <a:prstGeom prst="rect">
            <a:avLst/>
          </a:prstGeom>
        </p:spPr>
        <p:txBody>
          <a:bodyPr wrap="square">
            <a:spAutoFit/>
          </a:bodyPr>
          <a:lstStyle/>
          <a:p>
            <a:pPr fontAlgn="auto">
              <a:spcAft>
                <a:spcPts val="0"/>
              </a:spcAft>
              <a:defRPr/>
            </a:pPr>
            <a:r>
              <a:rPr lang="zh-CN" altLang="fr-FR" sz="1600" i="1" spc="-100" dirty="0" smtClean="0">
                <a:sym typeface="Wingdings 2"/>
              </a:rPr>
              <a:t></a:t>
            </a:r>
            <a:r>
              <a:rPr lang="zh-CN" altLang="fr-FR" sz="1600" i="1" spc="-100" dirty="0" smtClean="0"/>
              <a:t>：</a:t>
            </a:r>
            <a:r>
              <a:rPr lang="fr-FR" altLang="zh-CN" sz="1600" i="1" spc="-100" dirty="0" smtClean="0"/>
              <a:t>+33 </a:t>
            </a:r>
            <a:r>
              <a:rPr lang="zh-CN" altLang="fr-FR" sz="1600" i="1" spc="-100" dirty="0" smtClean="0"/>
              <a:t>（</a:t>
            </a:r>
            <a:r>
              <a:rPr lang="fr-FR" altLang="zh-CN" sz="1600" i="1" spc="-100" dirty="0" smtClean="0"/>
              <a:t>0</a:t>
            </a:r>
            <a:r>
              <a:rPr lang="zh-CN" altLang="fr-FR" sz="1600" i="1" spc="-100" dirty="0" smtClean="0"/>
              <a:t>）</a:t>
            </a:r>
            <a:r>
              <a:rPr lang="fr-FR" altLang="zh-CN" sz="1600" i="1" spc="-100" dirty="0" smtClean="0"/>
              <a:t>164153630				</a:t>
            </a:r>
            <a:r>
              <a:rPr lang="fr-FR" altLang="zh-CN" sz="1600" i="1" spc="-100" dirty="0" smtClean="0">
                <a:sym typeface="Wingdings"/>
              </a:rPr>
              <a:t></a:t>
            </a:r>
            <a:r>
              <a:rPr lang="zh-CN" altLang="fr-FR" sz="1600" i="1" spc="-100" dirty="0" smtClean="0"/>
              <a:t>：</a:t>
            </a:r>
            <a:r>
              <a:rPr lang="fr-FR" altLang="zh-CN" sz="1600" i="1" spc="-100" dirty="0" smtClean="0"/>
              <a:t>yi.hong@enpc.fr</a:t>
            </a:r>
            <a:endParaRPr lang="fr-FR" altLang="zh-CN" sz="1600" i="1" spc="-100" dirty="0"/>
          </a:p>
        </p:txBody>
      </p:sp>
    </p:spTree>
    <p:extLst>
      <p:ext uri="{BB962C8B-B14F-4D97-AF65-F5344CB8AC3E}">
        <p14:creationId xmlns:p14="http://schemas.microsoft.com/office/powerpoint/2010/main" val="3189615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18"/>
          <p:cNvSpPr>
            <a:spLocks noGrp="1"/>
          </p:cNvSpPr>
          <p:nvPr>
            <p:ph type="sldNum" sz="quarter" idx="4294967295"/>
          </p:nvPr>
        </p:nvSpPr>
        <p:spPr>
          <a:xfrm>
            <a:off x="6875463" y="6381750"/>
            <a:ext cx="2133600" cy="365125"/>
          </a:xfrm>
          <a:prstGeom prst="rect">
            <a:avLst/>
          </a:prstGeom>
        </p:spPr>
        <p:txBody>
          <a:bodyPr/>
          <a:lstStyle/>
          <a:p>
            <a:pPr>
              <a:defRPr/>
            </a:pPr>
            <a:fld id="{5A2076E0-3C5E-4CC5-8587-EAE9004BDC52}" type="slidenum">
              <a:rPr lang="en-US"/>
              <a:pPr>
                <a:defRPr/>
              </a:pPr>
              <a:t>10</a:t>
            </a:fld>
            <a:endParaRPr lang="en-US" dirty="0"/>
          </a:p>
        </p:txBody>
      </p:sp>
      <p:sp>
        <p:nvSpPr>
          <p:cNvPr id="41" name="Titolo 1"/>
          <p:cNvSpPr txBox="1">
            <a:spLocks/>
          </p:cNvSpPr>
          <p:nvPr/>
        </p:nvSpPr>
        <p:spPr>
          <a:xfrm>
            <a:off x="1143000" y="228600"/>
            <a:ext cx="7696200" cy="654668"/>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Mesures</a:t>
            </a:r>
            <a:r>
              <a:rPr kumimoji="0" lang="en-US" sz="3200" b="1"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 en continue </a:t>
            </a:r>
            <a:r>
              <a:rPr kumimoji="0" lang="en-US" sz="3200" b="1"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dans</a:t>
            </a:r>
            <a:r>
              <a:rPr kumimoji="0" lang="en-US" sz="3200" b="1"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 le </a:t>
            </a:r>
            <a:r>
              <a:rPr kumimoji="0" lang="en-US" sz="3200" b="1"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lac</a:t>
            </a:r>
            <a:r>
              <a:rPr kumimoji="0" lang="en-US" sz="3200" b="1"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 de</a:t>
            </a:r>
            <a:r>
              <a:rPr kumimoji="0" lang="en-US" sz="3200" b="1" i="0" u="none" strike="noStrike" kern="1200" cap="none" spc="0" normalizeH="0" noProof="0" dirty="0" smtClean="0">
                <a:ln>
                  <a:noFill/>
                </a:ln>
                <a:solidFill>
                  <a:schemeClr val="tx2"/>
                </a:solidFill>
                <a:effectLst/>
                <a:uLnTx/>
                <a:uFillTx/>
                <a:latin typeface="Calibri" panose="020F0502020204030204" pitchFamily="34" charset="0"/>
                <a:ea typeface="+mj-ea"/>
                <a:cs typeface="+mj-cs"/>
              </a:rPr>
              <a:t> Champs</a:t>
            </a:r>
            <a:endParaRPr kumimoji="0" lang="en-US" sz="3200" b="1" i="0" u="none" strike="noStrike" kern="1200" cap="none" spc="0" normalizeH="0" baseline="0" noProof="0" dirty="0">
              <a:ln>
                <a:noFill/>
              </a:ln>
              <a:solidFill>
                <a:schemeClr val="tx2"/>
              </a:solidFill>
              <a:effectLst/>
              <a:uLnTx/>
              <a:uFillTx/>
              <a:latin typeface="Calibri" panose="020F0502020204030204" pitchFamily="34" charset="0"/>
              <a:ea typeface="+mj-ea"/>
              <a:cs typeface="+mj-cs"/>
            </a:endParaRPr>
          </a:p>
        </p:txBody>
      </p:sp>
      <p:grpSp>
        <p:nvGrpSpPr>
          <p:cNvPr id="97" name="Groupe 96"/>
          <p:cNvGrpSpPr/>
          <p:nvPr/>
        </p:nvGrpSpPr>
        <p:grpSpPr>
          <a:xfrm>
            <a:off x="6645275" y="3810000"/>
            <a:ext cx="2088991" cy="2652355"/>
            <a:chOff x="6645275" y="3810000"/>
            <a:chExt cx="2088991" cy="2652355"/>
          </a:xfrm>
        </p:grpSpPr>
        <p:grpSp>
          <p:nvGrpSpPr>
            <p:cNvPr id="2" name="Groupe 21"/>
            <p:cNvGrpSpPr>
              <a:grpSpLocks/>
            </p:cNvGrpSpPr>
            <p:nvPr/>
          </p:nvGrpSpPr>
          <p:grpSpPr bwMode="auto">
            <a:xfrm>
              <a:off x="7294563" y="3971255"/>
              <a:ext cx="827087" cy="569913"/>
              <a:chOff x="7294732" y="2089861"/>
              <a:chExt cx="578728" cy="435476"/>
            </a:xfrm>
          </p:grpSpPr>
          <p:sp>
            <p:nvSpPr>
              <p:cNvPr id="56" name="Rectangle 55"/>
              <p:cNvSpPr/>
              <p:nvPr/>
            </p:nvSpPr>
            <p:spPr>
              <a:xfrm>
                <a:off x="7294732" y="2089861"/>
                <a:ext cx="144404" cy="1443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57" name="Rectangle 56"/>
              <p:cNvSpPr/>
              <p:nvPr/>
            </p:nvSpPr>
            <p:spPr>
              <a:xfrm>
                <a:off x="7294732" y="2240276"/>
                <a:ext cx="144404" cy="14313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58" name="Rectangle 57"/>
              <p:cNvSpPr/>
              <p:nvPr/>
            </p:nvSpPr>
            <p:spPr>
              <a:xfrm>
                <a:off x="7294732" y="2380987"/>
                <a:ext cx="144404" cy="1443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59" name="Rectangle 58"/>
              <p:cNvSpPr/>
              <p:nvPr/>
            </p:nvSpPr>
            <p:spPr>
              <a:xfrm>
                <a:off x="7441358" y="2240276"/>
                <a:ext cx="144404" cy="143137"/>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60" name="Rectangle 59"/>
              <p:cNvSpPr/>
              <p:nvPr/>
            </p:nvSpPr>
            <p:spPr>
              <a:xfrm>
                <a:off x="7585762" y="2240276"/>
                <a:ext cx="143293" cy="14313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61" name="Rectangle 60"/>
              <p:cNvSpPr/>
              <p:nvPr/>
            </p:nvSpPr>
            <p:spPr>
              <a:xfrm>
                <a:off x="7729056" y="2240276"/>
                <a:ext cx="144404" cy="143137"/>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pSp>
        <p:sp>
          <p:nvSpPr>
            <p:cNvPr id="21522" name="ZoneTexte 61"/>
            <p:cNvSpPr txBox="1">
              <a:spLocks noChangeArrowheads="1"/>
            </p:cNvSpPr>
            <p:nvPr/>
          </p:nvSpPr>
          <p:spPr bwMode="auto">
            <a:xfrm>
              <a:off x="6645275" y="3810000"/>
              <a:ext cx="822325" cy="830997"/>
            </a:xfrm>
            <a:prstGeom prst="rect">
              <a:avLst/>
            </a:prstGeom>
            <a:noFill/>
            <a:ln w="9525">
              <a:noFill/>
              <a:miter lim="800000"/>
              <a:headEnd/>
              <a:tailEnd/>
            </a:ln>
          </p:spPr>
          <p:txBody>
            <a:bodyPr wrap="square">
              <a:spAutoFit/>
            </a:bodyPr>
            <a:lstStyle/>
            <a:p>
              <a:r>
                <a:rPr lang="fr-FR" sz="1600" b="1" dirty="0">
                  <a:latin typeface="Calibri" pitchFamily="34" charset="0"/>
                </a:rPr>
                <a:t>0.5 m</a:t>
              </a:r>
            </a:p>
            <a:p>
              <a:r>
                <a:rPr lang="fr-FR" sz="1600" b="1" dirty="0">
                  <a:latin typeface="Calibri" pitchFamily="34" charset="0"/>
                </a:rPr>
                <a:t>1.5 m</a:t>
              </a:r>
            </a:p>
            <a:p>
              <a:r>
                <a:rPr lang="fr-FR" sz="1600" b="1" dirty="0">
                  <a:latin typeface="Calibri" pitchFamily="34" charset="0"/>
                </a:rPr>
                <a:t>2.5 m</a:t>
              </a:r>
              <a:endParaRPr lang="en-US" sz="1600" b="1" dirty="0">
                <a:latin typeface="Calibri" pitchFamily="34" charset="0"/>
              </a:endParaRPr>
            </a:p>
          </p:txBody>
        </p:sp>
        <p:sp>
          <p:nvSpPr>
            <p:cNvPr id="63" name="Rectangle 62"/>
            <p:cNvSpPr/>
            <p:nvPr/>
          </p:nvSpPr>
          <p:spPr>
            <a:xfrm>
              <a:off x="6782594" y="4764286"/>
              <a:ext cx="142875" cy="144462"/>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21524" name="ZoneTexte 63"/>
            <p:cNvSpPr txBox="1">
              <a:spLocks noChangeArrowheads="1"/>
            </p:cNvSpPr>
            <p:nvPr/>
          </p:nvSpPr>
          <p:spPr bwMode="auto">
            <a:xfrm>
              <a:off x="6997700" y="4681736"/>
              <a:ext cx="1388585" cy="369332"/>
            </a:xfrm>
            <a:prstGeom prst="rect">
              <a:avLst/>
            </a:prstGeom>
            <a:noFill/>
            <a:ln w="9525">
              <a:noFill/>
              <a:miter lim="800000"/>
              <a:headEnd/>
              <a:tailEnd/>
            </a:ln>
          </p:spPr>
          <p:txBody>
            <a:bodyPr wrap="none">
              <a:spAutoFit/>
            </a:bodyPr>
            <a:lstStyle/>
            <a:p>
              <a:r>
                <a:rPr lang="fr-FR" dirty="0" smtClean="0">
                  <a:latin typeface="Calibri" pitchFamily="34" charset="0"/>
                </a:rPr>
                <a:t>Température</a:t>
              </a:r>
              <a:endParaRPr lang="en-US" dirty="0">
                <a:latin typeface="Calibri" pitchFamily="34" charset="0"/>
              </a:endParaRPr>
            </a:p>
          </p:txBody>
        </p:sp>
        <p:sp>
          <p:nvSpPr>
            <p:cNvPr id="65" name="Rectangle 64"/>
            <p:cNvSpPr/>
            <p:nvPr/>
          </p:nvSpPr>
          <p:spPr>
            <a:xfrm>
              <a:off x="6782594" y="5115520"/>
              <a:ext cx="142875" cy="144463"/>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21526" name="Rectangle 65"/>
            <p:cNvSpPr>
              <a:spLocks noChangeArrowheads="1"/>
            </p:cNvSpPr>
            <p:nvPr/>
          </p:nvSpPr>
          <p:spPr bwMode="auto">
            <a:xfrm>
              <a:off x="6997700" y="5046861"/>
              <a:ext cx="1736566" cy="369332"/>
            </a:xfrm>
            <a:prstGeom prst="rect">
              <a:avLst/>
            </a:prstGeom>
            <a:noFill/>
            <a:ln w="9525">
              <a:noFill/>
              <a:miter lim="800000"/>
              <a:headEnd/>
              <a:tailEnd/>
            </a:ln>
          </p:spPr>
          <p:txBody>
            <a:bodyPr wrap="none">
              <a:spAutoFit/>
            </a:bodyPr>
            <a:lstStyle/>
            <a:p>
              <a:r>
                <a:rPr lang="fr-FR" dirty="0" smtClean="0">
                  <a:latin typeface="Calibri" pitchFamily="34" charset="0"/>
                </a:rPr>
                <a:t>Oxygène dissous</a:t>
              </a:r>
              <a:endParaRPr lang="en-US" dirty="0">
                <a:latin typeface="Calibri" pitchFamily="34" charset="0"/>
              </a:endParaRPr>
            </a:p>
          </p:txBody>
        </p:sp>
        <p:sp>
          <p:nvSpPr>
            <p:cNvPr id="67" name="Rectangle 66"/>
            <p:cNvSpPr/>
            <p:nvPr/>
          </p:nvSpPr>
          <p:spPr>
            <a:xfrm>
              <a:off x="6781800" y="5466755"/>
              <a:ext cx="144462" cy="144462"/>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21528" name="Rectangle 67"/>
            <p:cNvSpPr>
              <a:spLocks noChangeArrowheads="1"/>
            </p:cNvSpPr>
            <p:nvPr/>
          </p:nvSpPr>
          <p:spPr bwMode="auto">
            <a:xfrm>
              <a:off x="6997700" y="5410398"/>
              <a:ext cx="1548822" cy="369332"/>
            </a:xfrm>
            <a:prstGeom prst="rect">
              <a:avLst/>
            </a:prstGeom>
            <a:noFill/>
            <a:ln w="9525">
              <a:noFill/>
              <a:miter lim="800000"/>
              <a:headEnd/>
              <a:tailEnd/>
            </a:ln>
          </p:spPr>
          <p:txBody>
            <a:bodyPr wrap="none">
              <a:spAutoFit/>
            </a:bodyPr>
            <a:lstStyle/>
            <a:p>
              <a:r>
                <a:rPr lang="fr-FR" dirty="0" smtClean="0">
                  <a:latin typeface="Calibri" pitchFamily="34" charset="0"/>
                </a:rPr>
                <a:t>Chlorophylle-a</a:t>
              </a:r>
              <a:endParaRPr lang="en-US" dirty="0">
                <a:latin typeface="Calibri" pitchFamily="34" charset="0"/>
              </a:endParaRPr>
            </a:p>
          </p:txBody>
        </p:sp>
        <p:sp>
          <p:nvSpPr>
            <p:cNvPr id="69" name="Rectangle 68"/>
            <p:cNvSpPr/>
            <p:nvPr/>
          </p:nvSpPr>
          <p:spPr>
            <a:xfrm>
              <a:off x="6782594" y="5817989"/>
              <a:ext cx="142875" cy="144463"/>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21530" name="Rectangle 69"/>
            <p:cNvSpPr>
              <a:spLocks noChangeArrowheads="1"/>
            </p:cNvSpPr>
            <p:nvPr/>
          </p:nvSpPr>
          <p:spPr bwMode="auto">
            <a:xfrm>
              <a:off x="6997700" y="5775523"/>
              <a:ext cx="1369990" cy="369332"/>
            </a:xfrm>
            <a:prstGeom prst="rect">
              <a:avLst/>
            </a:prstGeom>
            <a:noFill/>
            <a:ln w="9525">
              <a:noFill/>
              <a:miter lim="800000"/>
              <a:headEnd/>
              <a:tailEnd/>
            </a:ln>
          </p:spPr>
          <p:txBody>
            <a:bodyPr wrap="none">
              <a:spAutoFit/>
            </a:bodyPr>
            <a:lstStyle/>
            <a:p>
              <a:r>
                <a:rPr lang="fr-FR" dirty="0" smtClean="0">
                  <a:latin typeface="Calibri" pitchFamily="34" charset="0"/>
                </a:rPr>
                <a:t>Conductivité</a:t>
              </a:r>
              <a:endParaRPr lang="en-US" dirty="0">
                <a:latin typeface="Calibri" pitchFamily="34" charset="0"/>
              </a:endParaRPr>
            </a:p>
          </p:txBody>
        </p:sp>
        <p:sp>
          <p:nvSpPr>
            <p:cNvPr id="82" name="Rectangle 81"/>
            <p:cNvSpPr/>
            <p:nvPr/>
          </p:nvSpPr>
          <p:spPr>
            <a:xfrm>
              <a:off x="6782594" y="6169223"/>
              <a:ext cx="142875" cy="144463"/>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87" name="Rectangle 69"/>
            <p:cNvSpPr>
              <a:spLocks noChangeArrowheads="1"/>
            </p:cNvSpPr>
            <p:nvPr/>
          </p:nvSpPr>
          <p:spPr bwMode="auto">
            <a:xfrm>
              <a:off x="7010400" y="6093023"/>
              <a:ext cx="1460849" cy="369332"/>
            </a:xfrm>
            <a:prstGeom prst="rect">
              <a:avLst/>
            </a:prstGeom>
            <a:noFill/>
            <a:ln w="9525">
              <a:noFill/>
              <a:miter lim="800000"/>
              <a:headEnd/>
              <a:tailEnd/>
            </a:ln>
          </p:spPr>
          <p:txBody>
            <a:bodyPr wrap="none">
              <a:spAutoFit/>
            </a:bodyPr>
            <a:lstStyle/>
            <a:p>
              <a:r>
                <a:rPr lang="fr-FR" dirty="0" err="1" smtClean="0">
                  <a:latin typeface="Calibri" pitchFamily="34" charset="0"/>
                </a:rPr>
                <a:t>Phycocyanine</a:t>
              </a:r>
              <a:endParaRPr lang="en-US" dirty="0">
                <a:solidFill>
                  <a:srgbClr val="FF0000"/>
                </a:solidFill>
                <a:latin typeface="Calibri" pitchFamily="34" charset="0"/>
              </a:endParaRPr>
            </a:p>
          </p:txBody>
        </p:sp>
      </p:grpSp>
      <p:grpSp>
        <p:nvGrpSpPr>
          <p:cNvPr id="95" name="Groupe 94"/>
          <p:cNvGrpSpPr/>
          <p:nvPr/>
        </p:nvGrpSpPr>
        <p:grpSpPr>
          <a:xfrm>
            <a:off x="914400" y="1066801"/>
            <a:ext cx="5410200" cy="5105399"/>
            <a:chOff x="914400" y="1066801"/>
            <a:chExt cx="5867400" cy="5486400"/>
          </a:xfrm>
        </p:grpSpPr>
        <p:pic>
          <p:nvPicPr>
            <p:cNvPr id="21534" name="Image 22"/>
            <p:cNvPicPr>
              <a:picLocks noChangeAspect="1"/>
            </p:cNvPicPr>
            <p:nvPr/>
          </p:nvPicPr>
          <p:blipFill>
            <a:blip r:embed="rId3" cstate="print"/>
            <a:srcRect/>
            <a:stretch>
              <a:fillRect/>
            </a:stretch>
          </p:blipFill>
          <p:spPr bwMode="auto">
            <a:xfrm>
              <a:off x="914400" y="1066801"/>
              <a:ext cx="5867400" cy="5486400"/>
            </a:xfrm>
            <a:prstGeom prst="rect">
              <a:avLst/>
            </a:prstGeom>
            <a:noFill/>
            <a:ln w="9525">
              <a:noFill/>
              <a:miter lim="800000"/>
              <a:headEnd/>
              <a:tailEnd/>
            </a:ln>
          </p:spPr>
        </p:pic>
        <p:sp>
          <p:nvSpPr>
            <p:cNvPr id="72" name="Organigramme : Connecteur 71"/>
            <p:cNvSpPr/>
            <p:nvPr/>
          </p:nvSpPr>
          <p:spPr bwMode="auto">
            <a:xfrm>
              <a:off x="2738637" y="4163409"/>
              <a:ext cx="141552" cy="15838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73" name="Organigramme : Connecteur 72"/>
            <p:cNvSpPr/>
            <p:nvPr/>
          </p:nvSpPr>
          <p:spPr bwMode="auto">
            <a:xfrm>
              <a:off x="2798447" y="4229403"/>
              <a:ext cx="23924" cy="2639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74" name="Organigramme : Connecteur 73"/>
            <p:cNvSpPr/>
            <p:nvPr/>
          </p:nvSpPr>
          <p:spPr bwMode="auto">
            <a:xfrm>
              <a:off x="4150142" y="4958318"/>
              <a:ext cx="141552" cy="15838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75" name="Organigramme : Connecteur 74"/>
            <p:cNvSpPr/>
            <p:nvPr/>
          </p:nvSpPr>
          <p:spPr bwMode="auto">
            <a:xfrm>
              <a:off x="4209952" y="5024313"/>
              <a:ext cx="23924" cy="2639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76" name="Organigramme : Connecteur 75"/>
            <p:cNvSpPr/>
            <p:nvPr/>
          </p:nvSpPr>
          <p:spPr bwMode="auto">
            <a:xfrm>
              <a:off x="5806891" y="5378486"/>
              <a:ext cx="141551" cy="15838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77" name="Organigramme : Connecteur 76"/>
            <p:cNvSpPr/>
            <p:nvPr/>
          </p:nvSpPr>
          <p:spPr bwMode="auto">
            <a:xfrm>
              <a:off x="5864707" y="5444482"/>
              <a:ext cx="23924" cy="2639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21541" name="ZoneTexte 23"/>
            <p:cNvSpPr txBox="1">
              <a:spLocks noChangeArrowheads="1"/>
            </p:cNvSpPr>
            <p:nvPr/>
          </p:nvSpPr>
          <p:spPr bwMode="auto">
            <a:xfrm>
              <a:off x="2438400" y="3733800"/>
              <a:ext cx="340158" cy="400110"/>
            </a:xfrm>
            <a:prstGeom prst="rect">
              <a:avLst/>
            </a:prstGeom>
            <a:noFill/>
            <a:ln w="9525">
              <a:noFill/>
              <a:miter lim="800000"/>
              <a:headEnd/>
              <a:tailEnd/>
            </a:ln>
          </p:spPr>
          <p:txBody>
            <a:bodyPr wrap="none">
              <a:spAutoFit/>
            </a:bodyPr>
            <a:lstStyle/>
            <a:p>
              <a:r>
                <a:rPr lang="fr-FR" sz="2000" b="1">
                  <a:latin typeface="Calibri" pitchFamily="34" charset="0"/>
                </a:rPr>
                <a:t>A</a:t>
              </a:r>
              <a:endParaRPr lang="en-US" sz="2000" b="1">
                <a:latin typeface="Calibri" pitchFamily="34" charset="0"/>
              </a:endParaRPr>
            </a:p>
          </p:txBody>
        </p:sp>
        <p:sp>
          <p:nvSpPr>
            <p:cNvPr id="21542" name="ZoneTexte 77"/>
            <p:cNvSpPr txBox="1">
              <a:spLocks noChangeArrowheads="1"/>
            </p:cNvSpPr>
            <p:nvPr/>
          </p:nvSpPr>
          <p:spPr bwMode="auto">
            <a:xfrm>
              <a:off x="3850237" y="4564144"/>
              <a:ext cx="328936" cy="400110"/>
            </a:xfrm>
            <a:prstGeom prst="rect">
              <a:avLst/>
            </a:prstGeom>
            <a:noFill/>
            <a:ln w="9525">
              <a:noFill/>
              <a:miter lim="800000"/>
              <a:headEnd/>
              <a:tailEnd/>
            </a:ln>
          </p:spPr>
          <p:txBody>
            <a:bodyPr wrap="none">
              <a:spAutoFit/>
            </a:bodyPr>
            <a:lstStyle/>
            <a:p>
              <a:r>
                <a:rPr lang="fr-FR" sz="2000" b="1" dirty="0">
                  <a:latin typeface="Calibri" pitchFamily="34" charset="0"/>
                </a:rPr>
                <a:t>B</a:t>
              </a:r>
              <a:endParaRPr lang="en-US" sz="2000" b="1" dirty="0">
                <a:latin typeface="Calibri" pitchFamily="34" charset="0"/>
              </a:endParaRPr>
            </a:p>
          </p:txBody>
        </p:sp>
        <p:sp>
          <p:nvSpPr>
            <p:cNvPr id="21543" name="ZoneTexte 78"/>
            <p:cNvSpPr txBox="1">
              <a:spLocks noChangeArrowheads="1"/>
            </p:cNvSpPr>
            <p:nvPr/>
          </p:nvSpPr>
          <p:spPr bwMode="auto">
            <a:xfrm>
              <a:off x="5490629" y="4992543"/>
              <a:ext cx="320922" cy="400110"/>
            </a:xfrm>
            <a:prstGeom prst="rect">
              <a:avLst/>
            </a:prstGeom>
            <a:noFill/>
            <a:ln w="9525">
              <a:noFill/>
              <a:miter lim="800000"/>
              <a:headEnd/>
              <a:tailEnd/>
            </a:ln>
          </p:spPr>
          <p:txBody>
            <a:bodyPr wrap="none">
              <a:spAutoFit/>
            </a:bodyPr>
            <a:lstStyle/>
            <a:p>
              <a:r>
                <a:rPr lang="fr-FR" sz="2000" b="1">
                  <a:latin typeface="Calibri" pitchFamily="34" charset="0"/>
                </a:rPr>
                <a:t>C</a:t>
              </a:r>
              <a:endParaRPr lang="en-US" sz="2000" b="1">
                <a:latin typeface="Calibri" pitchFamily="34" charset="0"/>
              </a:endParaRPr>
            </a:p>
          </p:txBody>
        </p:sp>
        <p:sp>
          <p:nvSpPr>
            <p:cNvPr id="42" name="Organigramme : Connecteur 41"/>
            <p:cNvSpPr/>
            <p:nvPr/>
          </p:nvSpPr>
          <p:spPr bwMode="auto">
            <a:xfrm>
              <a:off x="1367037" y="2182209"/>
              <a:ext cx="141552" cy="15838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43" name="Organigramme : Connecteur 42"/>
            <p:cNvSpPr/>
            <p:nvPr/>
          </p:nvSpPr>
          <p:spPr bwMode="auto">
            <a:xfrm>
              <a:off x="1426847" y="2248203"/>
              <a:ext cx="23924" cy="2639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44" name="ZoneTexte 23"/>
            <p:cNvSpPr txBox="1">
              <a:spLocks noChangeArrowheads="1"/>
            </p:cNvSpPr>
            <p:nvPr/>
          </p:nvSpPr>
          <p:spPr bwMode="auto">
            <a:xfrm>
              <a:off x="1066800" y="2190690"/>
              <a:ext cx="320922" cy="400110"/>
            </a:xfrm>
            <a:prstGeom prst="rect">
              <a:avLst/>
            </a:prstGeom>
            <a:noFill/>
            <a:ln w="9525">
              <a:noFill/>
              <a:miter lim="800000"/>
              <a:headEnd/>
              <a:tailEnd/>
            </a:ln>
          </p:spPr>
          <p:txBody>
            <a:bodyPr wrap="none">
              <a:spAutoFit/>
            </a:bodyPr>
            <a:lstStyle/>
            <a:p>
              <a:r>
                <a:rPr lang="fr-FR" sz="2000" b="1" dirty="0" smtClean="0">
                  <a:latin typeface="Calibri" pitchFamily="34" charset="0"/>
                </a:rPr>
                <a:t>P</a:t>
              </a:r>
              <a:endParaRPr lang="en-US" sz="2000" b="1" dirty="0">
                <a:latin typeface="Calibri" pitchFamily="34" charset="0"/>
              </a:endParaRPr>
            </a:p>
          </p:txBody>
        </p:sp>
        <p:grpSp>
          <p:nvGrpSpPr>
            <p:cNvPr id="45" name="Groupe 21"/>
            <p:cNvGrpSpPr>
              <a:grpSpLocks/>
            </p:cNvGrpSpPr>
            <p:nvPr/>
          </p:nvGrpSpPr>
          <p:grpSpPr bwMode="auto">
            <a:xfrm>
              <a:off x="1611313" y="2209800"/>
              <a:ext cx="827087" cy="569913"/>
              <a:chOff x="7294732" y="2089861"/>
              <a:chExt cx="578728" cy="435476"/>
            </a:xfrm>
          </p:grpSpPr>
          <p:sp>
            <p:nvSpPr>
              <p:cNvPr id="46" name="Rectangle 45"/>
              <p:cNvSpPr/>
              <p:nvPr/>
            </p:nvSpPr>
            <p:spPr>
              <a:xfrm>
                <a:off x="7294732" y="2089861"/>
                <a:ext cx="144404" cy="1443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7294732" y="2240276"/>
                <a:ext cx="144404" cy="14313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7294732" y="2380987"/>
                <a:ext cx="144404" cy="1443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ectangle 48"/>
              <p:cNvSpPr/>
              <p:nvPr/>
            </p:nvSpPr>
            <p:spPr>
              <a:xfrm>
                <a:off x="7441358" y="2240276"/>
                <a:ext cx="144404" cy="143137"/>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Rectangle 49"/>
              <p:cNvSpPr/>
              <p:nvPr/>
            </p:nvSpPr>
            <p:spPr>
              <a:xfrm>
                <a:off x="7585762" y="2240276"/>
                <a:ext cx="143293" cy="14313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7729056" y="2240276"/>
                <a:ext cx="144404" cy="143137"/>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2" name="Groupe 21"/>
            <p:cNvGrpSpPr>
              <a:grpSpLocks/>
            </p:cNvGrpSpPr>
            <p:nvPr/>
          </p:nvGrpSpPr>
          <p:grpSpPr bwMode="auto">
            <a:xfrm>
              <a:off x="2362200" y="4191000"/>
              <a:ext cx="827087" cy="569913"/>
              <a:chOff x="7294732" y="2089861"/>
              <a:chExt cx="578728" cy="435476"/>
            </a:xfrm>
          </p:grpSpPr>
          <p:sp>
            <p:nvSpPr>
              <p:cNvPr id="53" name="Rectangle 52"/>
              <p:cNvSpPr/>
              <p:nvPr/>
            </p:nvSpPr>
            <p:spPr>
              <a:xfrm>
                <a:off x="7294732" y="2089861"/>
                <a:ext cx="144404" cy="1443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Rectangle 53"/>
              <p:cNvSpPr/>
              <p:nvPr/>
            </p:nvSpPr>
            <p:spPr>
              <a:xfrm>
                <a:off x="7294732" y="2240276"/>
                <a:ext cx="144404" cy="14313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Rectangle 54"/>
              <p:cNvSpPr/>
              <p:nvPr/>
            </p:nvSpPr>
            <p:spPr>
              <a:xfrm>
                <a:off x="7294732" y="2380987"/>
                <a:ext cx="144404" cy="1443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61"/>
              <p:cNvSpPr/>
              <p:nvPr/>
            </p:nvSpPr>
            <p:spPr>
              <a:xfrm>
                <a:off x="7441358" y="2240276"/>
                <a:ext cx="144404" cy="143137"/>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Rectangle 63"/>
              <p:cNvSpPr/>
              <p:nvPr/>
            </p:nvSpPr>
            <p:spPr>
              <a:xfrm>
                <a:off x="7585762" y="2240276"/>
                <a:ext cx="143293" cy="14313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Rectangle 65"/>
              <p:cNvSpPr/>
              <p:nvPr/>
            </p:nvSpPr>
            <p:spPr>
              <a:xfrm>
                <a:off x="7729056" y="2240276"/>
                <a:ext cx="144404" cy="143137"/>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6" name="Groupe 85"/>
            <p:cNvGrpSpPr/>
            <p:nvPr/>
          </p:nvGrpSpPr>
          <p:grpSpPr>
            <a:xfrm>
              <a:off x="3733800" y="5029200"/>
              <a:ext cx="1044574" cy="569913"/>
              <a:chOff x="3733800" y="5029200"/>
              <a:chExt cx="1044574" cy="569913"/>
            </a:xfrm>
          </p:grpSpPr>
          <p:sp>
            <p:nvSpPr>
              <p:cNvPr id="70" name="Rectangle 69"/>
              <p:cNvSpPr/>
              <p:nvPr/>
            </p:nvSpPr>
            <p:spPr bwMode="auto">
              <a:xfrm>
                <a:off x="3733800" y="5029200"/>
                <a:ext cx="206374" cy="188913"/>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bwMode="auto">
              <a:xfrm>
                <a:off x="3733800" y="5226050"/>
                <a:ext cx="206374" cy="18732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Rectangle 77"/>
              <p:cNvSpPr/>
              <p:nvPr/>
            </p:nvSpPr>
            <p:spPr bwMode="auto">
              <a:xfrm>
                <a:off x="3733800" y="5410200"/>
                <a:ext cx="206374" cy="188913"/>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Rectangle 78"/>
              <p:cNvSpPr/>
              <p:nvPr/>
            </p:nvSpPr>
            <p:spPr bwMode="auto">
              <a:xfrm>
                <a:off x="3943350" y="5225654"/>
                <a:ext cx="206374" cy="187325"/>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Rectangle 79"/>
              <p:cNvSpPr/>
              <p:nvPr/>
            </p:nvSpPr>
            <p:spPr bwMode="auto">
              <a:xfrm>
                <a:off x="4149724" y="5225654"/>
                <a:ext cx="204787" cy="187325"/>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Rectangle 80"/>
              <p:cNvSpPr/>
              <p:nvPr/>
            </p:nvSpPr>
            <p:spPr bwMode="auto">
              <a:xfrm>
                <a:off x="4354513" y="5225257"/>
                <a:ext cx="206374" cy="187325"/>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bwMode="auto">
              <a:xfrm>
                <a:off x="4572000" y="5225257"/>
                <a:ext cx="206374" cy="187325"/>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8" name="Groupe 21"/>
            <p:cNvGrpSpPr>
              <a:grpSpLocks/>
            </p:cNvGrpSpPr>
            <p:nvPr/>
          </p:nvGrpSpPr>
          <p:grpSpPr bwMode="auto">
            <a:xfrm>
              <a:off x="5410200" y="5486400"/>
              <a:ext cx="827087" cy="569913"/>
              <a:chOff x="7294732" y="2089861"/>
              <a:chExt cx="578728" cy="435476"/>
            </a:xfrm>
          </p:grpSpPr>
          <p:sp>
            <p:nvSpPr>
              <p:cNvPr id="89" name="Rectangle 88"/>
              <p:cNvSpPr/>
              <p:nvPr/>
            </p:nvSpPr>
            <p:spPr>
              <a:xfrm>
                <a:off x="7294732" y="2089861"/>
                <a:ext cx="144404" cy="1443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Rectangle 89"/>
              <p:cNvSpPr/>
              <p:nvPr/>
            </p:nvSpPr>
            <p:spPr>
              <a:xfrm>
                <a:off x="7294732" y="2240276"/>
                <a:ext cx="144404" cy="143137"/>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Rectangle 90"/>
              <p:cNvSpPr/>
              <p:nvPr/>
            </p:nvSpPr>
            <p:spPr>
              <a:xfrm>
                <a:off x="7294732" y="2380987"/>
                <a:ext cx="144404" cy="1443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Rectangle 91"/>
              <p:cNvSpPr/>
              <p:nvPr/>
            </p:nvSpPr>
            <p:spPr>
              <a:xfrm>
                <a:off x="7441358" y="2240276"/>
                <a:ext cx="144404" cy="143137"/>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Rectangle 92"/>
              <p:cNvSpPr/>
              <p:nvPr/>
            </p:nvSpPr>
            <p:spPr>
              <a:xfrm>
                <a:off x="7585762" y="2240276"/>
                <a:ext cx="143293" cy="143137"/>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Rectangle 93"/>
              <p:cNvSpPr/>
              <p:nvPr/>
            </p:nvSpPr>
            <p:spPr>
              <a:xfrm>
                <a:off x="7729056" y="2240276"/>
                <a:ext cx="144404" cy="143137"/>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96" name="Rectangle 204"/>
          <p:cNvSpPr>
            <a:spLocks/>
          </p:cNvSpPr>
          <p:nvPr/>
        </p:nvSpPr>
        <p:spPr bwMode="auto">
          <a:xfrm>
            <a:off x="5715000" y="1600200"/>
            <a:ext cx="3276600" cy="1384995"/>
          </a:xfrm>
          <a:prstGeom prst="rect">
            <a:avLst/>
          </a:prstGeom>
          <a:noFill/>
          <a:ln>
            <a:noFill/>
          </a:ln>
          <a:extLst>
            <a:ext uri="{909E8E84-426E-40dd-AFC4-6F175D3DCCD1}"/>
            <a:ext uri="{91240B29-F687-4f45-9708-019B960494DF}"/>
          </a:extLst>
        </p:spPr>
        <p:txBody>
          <a:bodyPr wrap="square" lIns="0" tIns="0" rIns="0" bIns="0" anchor="ctr">
            <a:spAutoFit/>
          </a:bodyPr>
          <a:lstStyle/>
          <a:p>
            <a:pPr marL="266700" lvl="1">
              <a:lnSpc>
                <a:spcPct val="80000"/>
              </a:lnSpc>
              <a:spcBef>
                <a:spcPts val="200"/>
              </a:spcBef>
              <a:defRPr/>
            </a:pPr>
            <a:endParaRPr lang="en-US" sz="800" dirty="0"/>
          </a:p>
          <a:p>
            <a:pPr marL="266700" lvl="1">
              <a:lnSpc>
                <a:spcPct val="80000"/>
              </a:lnSpc>
              <a:spcBef>
                <a:spcPts val="200"/>
              </a:spcBef>
              <a:defRPr/>
            </a:pPr>
            <a:endParaRPr lang="en-US" sz="800" dirty="0"/>
          </a:p>
          <a:p>
            <a:pPr marL="266700" lvl="1">
              <a:lnSpc>
                <a:spcPct val="80000"/>
              </a:lnSpc>
              <a:spcBef>
                <a:spcPts val="200"/>
              </a:spcBef>
              <a:buFont typeface="Calibri" pitchFamily="34" charset="0"/>
              <a:buChar char="•"/>
              <a:defRPr/>
            </a:pPr>
            <a:r>
              <a:rPr lang="en-US" sz="2000" dirty="0"/>
              <a:t> </a:t>
            </a:r>
            <a:r>
              <a:rPr lang="en-US" sz="2000" dirty="0" smtClean="0"/>
              <a:t>Des </a:t>
            </a:r>
            <a:r>
              <a:rPr lang="en-US" sz="2000" dirty="0" err="1" smtClean="0"/>
              <a:t>chaines</a:t>
            </a:r>
            <a:r>
              <a:rPr lang="en-US" sz="2000" dirty="0" smtClean="0"/>
              <a:t> de </a:t>
            </a:r>
            <a:r>
              <a:rPr lang="en-US" sz="2000" dirty="0" err="1" smtClean="0"/>
              <a:t>sondes</a:t>
            </a:r>
            <a:endParaRPr lang="en-US" sz="2000" dirty="0"/>
          </a:p>
          <a:p>
            <a:pPr marL="266700" lvl="1">
              <a:lnSpc>
                <a:spcPct val="80000"/>
              </a:lnSpc>
              <a:spcBef>
                <a:spcPts val="200"/>
              </a:spcBef>
              <a:buFont typeface="Calibri" pitchFamily="34" charset="0"/>
              <a:buChar char="•"/>
              <a:defRPr/>
            </a:pPr>
            <a:endParaRPr lang="en-US" sz="800" dirty="0"/>
          </a:p>
          <a:p>
            <a:pPr marL="266700" lvl="1">
              <a:lnSpc>
                <a:spcPct val="80000"/>
              </a:lnSpc>
              <a:spcBef>
                <a:spcPts val="200"/>
              </a:spcBef>
              <a:defRPr/>
            </a:pPr>
            <a:endParaRPr lang="en-US" sz="800" dirty="0"/>
          </a:p>
          <a:p>
            <a:pPr marL="266700" lvl="1">
              <a:lnSpc>
                <a:spcPct val="80000"/>
              </a:lnSpc>
              <a:spcBef>
                <a:spcPts val="200"/>
              </a:spcBef>
              <a:buFont typeface="Calibri" pitchFamily="34" charset="0"/>
              <a:buChar char="•"/>
              <a:defRPr/>
            </a:pPr>
            <a:r>
              <a:rPr lang="en-US" sz="2000" dirty="0"/>
              <a:t> </a:t>
            </a:r>
            <a:r>
              <a:rPr lang="en-US" sz="2000" dirty="0" smtClean="0"/>
              <a:t>Transmission en temps </a:t>
            </a:r>
            <a:r>
              <a:rPr lang="en-US" sz="2000" dirty="0" err="1" smtClean="0"/>
              <a:t>réel</a:t>
            </a:r>
            <a:r>
              <a:rPr lang="en-US" sz="2000" dirty="0" smtClean="0"/>
              <a:t> pour le point B</a:t>
            </a:r>
            <a:endParaRPr lang="en-US" sz="2000" dirty="0"/>
          </a:p>
          <a:p>
            <a:pPr marL="266700" lvl="1">
              <a:lnSpc>
                <a:spcPct val="80000"/>
              </a:lnSpc>
              <a:spcBef>
                <a:spcPts val="200"/>
              </a:spcBef>
              <a:defRPr/>
            </a:pPr>
            <a:endParaRPr lang="en-US" sz="800" dirty="0"/>
          </a:p>
        </p:txBody>
      </p:sp>
      <p:pic>
        <p:nvPicPr>
          <p:cNvPr id="98" name="Image 97"/>
          <p:cNvPicPr>
            <a:picLocks noChangeAspect="1"/>
          </p:cNvPicPr>
          <p:nvPr/>
        </p:nvPicPr>
        <p:blipFill>
          <a:blip r:embed="rId4" cstate="print"/>
          <a:stretch>
            <a:fillRect/>
          </a:stretch>
        </p:blipFill>
        <p:spPr>
          <a:xfrm>
            <a:off x="3886200" y="4174430"/>
            <a:ext cx="428735" cy="4737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506" descr="creteil_QGIS"/>
          <p:cNvPicPr>
            <a:picLocks noChangeAspect="1" noChangeArrowheads="1"/>
          </p:cNvPicPr>
          <p:nvPr/>
        </p:nvPicPr>
        <p:blipFill>
          <a:blip r:embed="rId3" cstate="print"/>
          <a:srcRect l="26230" r="26230"/>
          <a:stretch>
            <a:fillRect/>
          </a:stretch>
        </p:blipFill>
        <p:spPr bwMode="auto">
          <a:xfrm>
            <a:off x="6092825" y="1066800"/>
            <a:ext cx="2847975" cy="5105400"/>
          </a:xfrm>
          <a:prstGeom prst="rect">
            <a:avLst/>
          </a:prstGeom>
          <a:noFill/>
          <a:ln w="9525">
            <a:noFill/>
            <a:miter lim="800000"/>
            <a:headEnd/>
            <a:tailEnd/>
          </a:ln>
        </p:spPr>
      </p:pic>
      <p:graphicFrame>
        <p:nvGraphicFramePr>
          <p:cNvPr id="21394" name="Group 914"/>
          <p:cNvGraphicFramePr>
            <a:graphicFrameLocks noGrp="1"/>
          </p:cNvGraphicFramePr>
          <p:nvPr>
            <p:ph sz="quarter" idx="3"/>
          </p:nvPr>
        </p:nvGraphicFramePr>
        <p:xfrm>
          <a:off x="6054725" y="3940175"/>
          <a:ext cx="959485" cy="1463040"/>
        </p:xfrm>
        <a:graphic>
          <a:graphicData uri="http://schemas.openxmlformats.org/drawingml/2006/table">
            <a:tbl>
              <a:tblPr/>
              <a:tblGrid>
                <a:gridCol w="542925">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2 m</a:t>
                      </a: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-0.5 m</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-1.5 m</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-2.5 m</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3"/>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-3.5 m</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-4.5 m</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1188" name="Group 708"/>
          <p:cNvGraphicFramePr>
            <a:graphicFrameLocks noGrp="1"/>
          </p:cNvGraphicFramePr>
          <p:nvPr>
            <p:ph sz="quarter" idx="2"/>
          </p:nvPr>
        </p:nvGraphicFramePr>
        <p:xfrm>
          <a:off x="7007225" y="2971800"/>
          <a:ext cx="959485" cy="731520"/>
        </p:xfrm>
        <a:graphic>
          <a:graphicData uri="http://schemas.openxmlformats.org/drawingml/2006/table">
            <a:tbl>
              <a:tblPr/>
              <a:tblGrid>
                <a:gridCol w="542925">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22860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-0.5 m</a:t>
                      </a: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-1.5 m</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-2.5 m</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190" name="Group 710"/>
          <p:cNvGraphicFramePr>
            <a:graphicFrameLocks noGrp="1"/>
          </p:cNvGraphicFramePr>
          <p:nvPr/>
        </p:nvGraphicFramePr>
        <p:xfrm>
          <a:off x="7718425" y="4872038"/>
          <a:ext cx="959485" cy="731520"/>
        </p:xfrm>
        <a:graphic>
          <a:graphicData uri="http://schemas.openxmlformats.org/drawingml/2006/table">
            <a:tbl>
              <a:tblPr/>
              <a:tblGrid>
                <a:gridCol w="542925">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195263">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-0.5 m</a:t>
                      </a: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-1.5 m</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anose="020B0604020202020204" pitchFamily="34" charset="0"/>
                        </a:rPr>
                        <a:t>-2.5 m</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0241" name="Text Box 507"/>
          <p:cNvSpPr txBox="1">
            <a:spLocks noChangeArrowheads="1"/>
          </p:cNvSpPr>
          <p:nvPr/>
        </p:nvSpPr>
        <p:spPr bwMode="auto">
          <a:xfrm>
            <a:off x="7056438" y="3659188"/>
            <a:ext cx="339725" cy="369887"/>
          </a:xfrm>
          <a:prstGeom prst="rect">
            <a:avLst/>
          </a:prstGeom>
          <a:noFill/>
          <a:ln w="9525">
            <a:noFill/>
            <a:miter lim="800000"/>
            <a:headEnd/>
            <a:tailEnd/>
          </a:ln>
        </p:spPr>
        <p:txBody>
          <a:bodyPr wrap="none">
            <a:spAutoFit/>
          </a:bodyPr>
          <a:lstStyle/>
          <a:p>
            <a:pPr algn="ctr"/>
            <a:r>
              <a:rPr lang="en-US"/>
              <a:t>S</a:t>
            </a:r>
          </a:p>
        </p:txBody>
      </p:sp>
      <p:sp>
        <p:nvSpPr>
          <p:cNvPr id="50242" name="Text Box 508"/>
          <p:cNvSpPr txBox="1">
            <a:spLocks noChangeArrowheads="1"/>
          </p:cNvSpPr>
          <p:nvPr/>
        </p:nvSpPr>
        <p:spPr bwMode="auto">
          <a:xfrm>
            <a:off x="7304088" y="5029200"/>
            <a:ext cx="365125" cy="369888"/>
          </a:xfrm>
          <a:prstGeom prst="rect">
            <a:avLst/>
          </a:prstGeom>
          <a:noFill/>
          <a:ln w="9525">
            <a:noFill/>
            <a:miter lim="800000"/>
            <a:headEnd/>
            <a:tailEnd/>
          </a:ln>
        </p:spPr>
        <p:txBody>
          <a:bodyPr wrap="none">
            <a:spAutoFit/>
          </a:bodyPr>
          <a:lstStyle/>
          <a:p>
            <a:pPr algn="ctr"/>
            <a:r>
              <a:rPr lang="en-US"/>
              <a:t>O</a:t>
            </a:r>
          </a:p>
        </p:txBody>
      </p:sp>
      <p:sp>
        <p:nvSpPr>
          <p:cNvPr id="50243" name="Text Box 509"/>
          <p:cNvSpPr txBox="1">
            <a:spLocks noChangeArrowheads="1"/>
          </p:cNvSpPr>
          <p:nvPr/>
        </p:nvSpPr>
        <p:spPr bwMode="auto">
          <a:xfrm>
            <a:off x="7132638" y="4470400"/>
            <a:ext cx="352425" cy="369888"/>
          </a:xfrm>
          <a:prstGeom prst="rect">
            <a:avLst/>
          </a:prstGeom>
          <a:noFill/>
          <a:ln w="9525">
            <a:noFill/>
            <a:miter lim="800000"/>
            <a:headEnd/>
            <a:tailEnd/>
          </a:ln>
        </p:spPr>
        <p:txBody>
          <a:bodyPr wrap="none">
            <a:spAutoFit/>
          </a:bodyPr>
          <a:lstStyle/>
          <a:p>
            <a:pPr algn="ctr"/>
            <a:r>
              <a:rPr lang="en-US"/>
              <a:t>C</a:t>
            </a:r>
          </a:p>
        </p:txBody>
      </p:sp>
      <p:sp>
        <p:nvSpPr>
          <p:cNvPr id="50244" name="Line 557"/>
          <p:cNvSpPr>
            <a:spLocks noChangeShapeType="1"/>
          </p:cNvSpPr>
          <p:nvPr/>
        </p:nvSpPr>
        <p:spPr bwMode="auto">
          <a:xfrm flipH="1" flipV="1">
            <a:off x="7540624" y="3873500"/>
            <a:ext cx="231775" cy="12700"/>
          </a:xfrm>
          <a:prstGeom prst="line">
            <a:avLst/>
          </a:prstGeom>
          <a:noFill/>
          <a:ln w="19050">
            <a:solidFill>
              <a:schemeClr val="tx1"/>
            </a:solidFill>
            <a:round/>
            <a:headEnd/>
            <a:tailEnd type="triangle" w="med" len="med"/>
          </a:ln>
        </p:spPr>
        <p:txBody>
          <a:bodyPr/>
          <a:lstStyle/>
          <a:p>
            <a:endParaRPr lang="fr-FR"/>
          </a:p>
        </p:txBody>
      </p:sp>
      <p:graphicFrame>
        <p:nvGraphicFramePr>
          <p:cNvPr id="21276" name="Group 796"/>
          <p:cNvGraphicFramePr>
            <a:graphicFrameLocks noGrp="1"/>
          </p:cNvGraphicFramePr>
          <p:nvPr>
            <p:extLst>
              <p:ext uri="{D42A27DB-BD31-4B8C-83A1-F6EECF244321}">
                <p14:modId xmlns:p14="http://schemas.microsoft.com/office/powerpoint/2010/main" val="2708789405"/>
              </p:ext>
            </p:extLst>
          </p:nvPr>
        </p:nvGraphicFramePr>
        <p:xfrm>
          <a:off x="1600200" y="4419600"/>
          <a:ext cx="4240393" cy="1463040"/>
        </p:xfrm>
        <a:graphic>
          <a:graphicData uri="http://schemas.openxmlformats.org/drawingml/2006/table">
            <a:tbl>
              <a:tblPr/>
              <a:tblGrid>
                <a:gridCol w="265541">
                  <a:extLst>
                    <a:ext uri="{9D8B030D-6E8A-4147-A177-3AD203B41FA5}">
                      <a16:colId xmlns:a16="http://schemas.microsoft.com/office/drawing/2014/main" val="20000"/>
                    </a:ext>
                  </a:extLst>
                </a:gridCol>
                <a:gridCol w="3974852">
                  <a:extLst>
                    <a:ext uri="{9D8B030D-6E8A-4147-A177-3AD203B41FA5}">
                      <a16:colId xmlns:a16="http://schemas.microsoft.com/office/drawing/2014/main" val="20001"/>
                    </a:ext>
                  </a:extLst>
                </a:gridCol>
              </a:tblGrid>
              <a:tr h="15240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anose="020B0604020202020204" pitchFamily="34" charset="0"/>
                        </a:rPr>
                        <a:t>Station météo</a:t>
                      </a:r>
                    </a:p>
                  </a:txBody>
                  <a:tcPr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anose="020B0604020202020204" pitchFamily="34" charset="0"/>
                        </a:rPr>
                        <a:t>Température de l’eau</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00025">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anose="020B0604020202020204" pitchFamily="34" charset="0"/>
                        </a:rPr>
                        <a:t>Concentration de Chlorophylle-a</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anose="020B0604020202020204" pitchFamily="34" charset="0"/>
                        </a:rPr>
                        <a:t>Profil du courant</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0261" name="Oval 799"/>
          <p:cNvSpPr>
            <a:spLocks noChangeArrowheads="1"/>
          </p:cNvSpPr>
          <p:nvPr/>
        </p:nvSpPr>
        <p:spPr bwMode="auto">
          <a:xfrm>
            <a:off x="7362825" y="3816350"/>
            <a:ext cx="107950" cy="107950"/>
          </a:xfrm>
          <a:prstGeom prst="ellipse">
            <a:avLst/>
          </a:prstGeom>
          <a:solidFill>
            <a:schemeClr val="tx1"/>
          </a:solidFill>
          <a:ln w="9525">
            <a:noFill/>
            <a:round/>
            <a:headEnd/>
            <a:tailEnd/>
          </a:ln>
        </p:spPr>
        <p:txBody>
          <a:bodyPr wrap="none" anchor="ctr"/>
          <a:lstStyle/>
          <a:p>
            <a:pPr algn="ctr"/>
            <a:endParaRPr lang="fr-FR"/>
          </a:p>
        </p:txBody>
      </p:sp>
      <p:sp>
        <p:nvSpPr>
          <p:cNvPr id="50262" name="Oval 846"/>
          <p:cNvSpPr>
            <a:spLocks noChangeArrowheads="1"/>
          </p:cNvSpPr>
          <p:nvPr/>
        </p:nvSpPr>
        <p:spPr bwMode="auto">
          <a:xfrm>
            <a:off x="7432675" y="4616450"/>
            <a:ext cx="107950" cy="107950"/>
          </a:xfrm>
          <a:prstGeom prst="ellipse">
            <a:avLst/>
          </a:prstGeom>
          <a:solidFill>
            <a:schemeClr val="tx1"/>
          </a:solidFill>
          <a:ln w="9525">
            <a:noFill/>
            <a:round/>
            <a:headEnd/>
            <a:tailEnd/>
          </a:ln>
        </p:spPr>
        <p:txBody>
          <a:bodyPr wrap="none" anchor="ctr"/>
          <a:lstStyle/>
          <a:p>
            <a:pPr algn="ctr"/>
            <a:endParaRPr lang="fr-FR"/>
          </a:p>
        </p:txBody>
      </p:sp>
      <p:sp>
        <p:nvSpPr>
          <p:cNvPr id="50263" name="Oval 847"/>
          <p:cNvSpPr>
            <a:spLocks noChangeArrowheads="1"/>
          </p:cNvSpPr>
          <p:nvPr/>
        </p:nvSpPr>
        <p:spPr bwMode="auto">
          <a:xfrm>
            <a:off x="7616825" y="5181600"/>
            <a:ext cx="107950" cy="107950"/>
          </a:xfrm>
          <a:prstGeom prst="ellipse">
            <a:avLst/>
          </a:prstGeom>
          <a:solidFill>
            <a:schemeClr val="tx1"/>
          </a:solidFill>
          <a:ln w="9525">
            <a:noFill/>
            <a:round/>
            <a:headEnd/>
            <a:tailEnd/>
          </a:ln>
        </p:spPr>
        <p:txBody>
          <a:bodyPr wrap="none" anchor="ctr"/>
          <a:lstStyle/>
          <a:p>
            <a:pPr algn="ctr"/>
            <a:endParaRPr lang="fr-FR"/>
          </a:p>
        </p:txBody>
      </p:sp>
      <p:graphicFrame>
        <p:nvGraphicFramePr>
          <p:cNvPr id="21406" name="Group 926"/>
          <p:cNvGraphicFramePr>
            <a:graphicFrameLocks noGrp="1"/>
          </p:cNvGraphicFramePr>
          <p:nvPr/>
        </p:nvGraphicFramePr>
        <p:xfrm>
          <a:off x="6965950" y="3940175"/>
          <a:ext cx="208280" cy="146304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0">
                <a:tc>
                  <a:txBody>
                    <a:bodyPr/>
                    <a:lstStyle>
                      <a:lvl1pPr defTabSz="4176713">
                        <a:spcBef>
                          <a:spcPct val="20000"/>
                        </a:spcBef>
                        <a:defRPr sz="2800">
                          <a:solidFill>
                            <a:schemeClr val="tx1"/>
                          </a:solidFill>
                          <a:latin typeface="Arial" panose="020B0604020202020204" pitchFamily="34" charset="0"/>
                        </a:defRPr>
                      </a:lvl1pPr>
                      <a:lvl2pPr marL="2087563" defTabSz="4176713">
                        <a:spcBef>
                          <a:spcPct val="20000"/>
                        </a:spcBef>
                        <a:defRPr sz="2400">
                          <a:solidFill>
                            <a:schemeClr val="tx1"/>
                          </a:solidFill>
                          <a:latin typeface="Arial" panose="020B0604020202020204" pitchFamily="34" charset="0"/>
                        </a:defRPr>
                      </a:lvl2pPr>
                      <a:lvl3pPr marL="4176713" defTabSz="4176713">
                        <a:spcBef>
                          <a:spcPct val="20000"/>
                        </a:spcBef>
                        <a:defRPr sz="2000">
                          <a:solidFill>
                            <a:schemeClr val="tx1"/>
                          </a:solidFill>
                          <a:latin typeface="Arial" panose="020B0604020202020204" pitchFamily="34" charset="0"/>
                        </a:defRPr>
                      </a:lvl3pPr>
                      <a:lvl4pPr marL="6264275" defTabSz="4176713">
                        <a:spcBef>
                          <a:spcPct val="20000"/>
                        </a:spcBef>
                        <a:defRPr>
                          <a:solidFill>
                            <a:schemeClr val="tx1"/>
                          </a:solidFill>
                          <a:latin typeface="Arial" panose="020B0604020202020204" pitchFamily="34" charset="0"/>
                        </a:defRPr>
                      </a:lvl4pPr>
                      <a:lvl5pPr marL="8353425" defTabSz="4176713">
                        <a:spcBef>
                          <a:spcPct val="20000"/>
                        </a:spcBef>
                        <a:defRPr>
                          <a:solidFill>
                            <a:schemeClr val="tx1"/>
                          </a:solidFill>
                          <a:latin typeface="Arial" panose="020B0604020202020204" pitchFamily="34" charset="0"/>
                        </a:defRPr>
                      </a:lvl5pPr>
                      <a:lvl6pPr marL="8810625" defTabSz="4176713" fontAlgn="base">
                        <a:spcBef>
                          <a:spcPct val="20000"/>
                        </a:spcBef>
                        <a:spcAft>
                          <a:spcPct val="0"/>
                        </a:spcAft>
                        <a:defRPr>
                          <a:solidFill>
                            <a:schemeClr val="tx1"/>
                          </a:solidFill>
                          <a:latin typeface="Arial" panose="020B0604020202020204" pitchFamily="34" charset="0"/>
                        </a:defRPr>
                      </a:lvl6pPr>
                      <a:lvl7pPr marL="9267825" defTabSz="4176713" fontAlgn="base">
                        <a:spcBef>
                          <a:spcPct val="20000"/>
                        </a:spcBef>
                        <a:spcAft>
                          <a:spcPct val="0"/>
                        </a:spcAft>
                        <a:defRPr>
                          <a:solidFill>
                            <a:schemeClr val="tx1"/>
                          </a:solidFill>
                          <a:latin typeface="Arial" panose="020B0604020202020204" pitchFamily="34" charset="0"/>
                        </a:defRPr>
                      </a:lvl7pPr>
                      <a:lvl8pPr marL="9725025" defTabSz="4176713" fontAlgn="base">
                        <a:spcBef>
                          <a:spcPct val="20000"/>
                        </a:spcBef>
                        <a:spcAft>
                          <a:spcPct val="0"/>
                        </a:spcAft>
                        <a:defRPr>
                          <a:solidFill>
                            <a:schemeClr val="tx1"/>
                          </a:solidFill>
                          <a:latin typeface="Arial" panose="020B0604020202020204" pitchFamily="34" charset="0"/>
                        </a:defRPr>
                      </a:lvl8pPr>
                      <a:lvl9pPr marL="10182225" defTabSz="4176713" fontAlgn="base">
                        <a:spcBef>
                          <a:spcPct val="20000"/>
                        </a:spcBef>
                        <a:spcAft>
                          <a:spcPct val="0"/>
                        </a:spcAft>
                        <a:defRPr>
                          <a:solidFill>
                            <a:schemeClr val="tx1"/>
                          </a:solidFill>
                          <a:latin typeface="Arial" panose="020B0604020202020204" pitchFamily="34" charset="0"/>
                        </a:defRPr>
                      </a:lvl9pPr>
                    </a:lstStyle>
                    <a:p>
                      <a:pPr marL="0" marR="0" lvl="0" indent="0" algn="l" defTabSz="4176713"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Espace réservé du numéro de diapositive 2"/>
          <p:cNvSpPr>
            <a:spLocks noGrp="1"/>
          </p:cNvSpPr>
          <p:nvPr>
            <p:ph type="sldNum" sz="quarter" idx="12"/>
          </p:nvPr>
        </p:nvSpPr>
        <p:spPr>
          <a:xfrm>
            <a:off x="6858000" y="6610350"/>
            <a:ext cx="2133600" cy="476250"/>
          </a:xfrm>
        </p:spPr>
        <p:txBody>
          <a:bodyPr/>
          <a:lstStyle/>
          <a:p>
            <a:pPr>
              <a:defRPr/>
            </a:pPr>
            <a:fld id="{F5F8FA70-B013-4FD2-8E78-1F3A68BAEA0E}" type="slidenum">
              <a:rPr lang="fr-FR" smtClean="0"/>
              <a:pPr>
                <a:defRPr/>
              </a:pPr>
              <a:t>11</a:t>
            </a:fld>
            <a:endParaRPr lang="fr-FR"/>
          </a:p>
        </p:txBody>
      </p:sp>
      <p:sp>
        <p:nvSpPr>
          <p:cNvPr id="50281" name="Text Box 554"/>
          <p:cNvSpPr txBox="1">
            <a:spLocks noChangeArrowheads="1"/>
          </p:cNvSpPr>
          <p:nvPr/>
        </p:nvSpPr>
        <p:spPr bwMode="auto">
          <a:xfrm>
            <a:off x="7775606" y="3581400"/>
            <a:ext cx="1043876" cy="646331"/>
          </a:xfrm>
          <a:prstGeom prst="rect">
            <a:avLst/>
          </a:prstGeom>
          <a:noFill/>
          <a:ln w="9525">
            <a:noFill/>
            <a:miter lim="800000"/>
            <a:headEnd/>
            <a:tailEnd/>
          </a:ln>
        </p:spPr>
        <p:txBody>
          <a:bodyPr wrap="none">
            <a:spAutoFit/>
          </a:bodyPr>
          <a:lstStyle/>
          <a:p>
            <a:pPr algn="ctr"/>
            <a:r>
              <a:rPr lang="en-US" dirty="0" err="1" smtClean="0"/>
              <a:t>Réseau</a:t>
            </a:r>
            <a:r>
              <a:rPr lang="en-US" dirty="0" smtClean="0"/>
              <a:t> </a:t>
            </a:r>
          </a:p>
          <a:p>
            <a:pPr algn="ctr"/>
            <a:r>
              <a:rPr lang="en-US" dirty="0" smtClean="0"/>
              <a:t>pluvial</a:t>
            </a:r>
            <a:endParaRPr lang="en-US" dirty="0"/>
          </a:p>
        </p:txBody>
      </p:sp>
      <p:sp>
        <p:nvSpPr>
          <p:cNvPr id="50282" name="Line 557"/>
          <p:cNvSpPr>
            <a:spLocks noChangeShapeType="1"/>
          </p:cNvSpPr>
          <p:nvPr/>
        </p:nvSpPr>
        <p:spPr bwMode="auto">
          <a:xfrm flipH="1">
            <a:off x="7772400" y="5638800"/>
            <a:ext cx="0" cy="228600"/>
          </a:xfrm>
          <a:prstGeom prst="line">
            <a:avLst/>
          </a:prstGeom>
          <a:noFill/>
          <a:ln w="19050">
            <a:solidFill>
              <a:schemeClr val="tx1"/>
            </a:solidFill>
            <a:round/>
            <a:headEnd/>
            <a:tailEnd type="triangle" w="med" len="med"/>
          </a:ln>
        </p:spPr>
        <p:txBody>
          <a:bodyPr/>
          <a:lstStyle/>
          <a:p>
            <a:endParaRPr lang="fr-FR"/>
          </a:p>
        </p:txBody>
      </p:sp>
      <p:sp>
        <p:nvSpPr>
          <p:cNvPr id="50283" name="Text Box 554"/>
          <p:cNvSpPr txBox="1">
            <a:spLocks noChangeArrowheads="1"/>
          </p:cNvSpPr>
          <p:nvPr/>
        </p:nvSpPr>
        <p:spPr bwMode="auto">
          <a:xfrm>
            <a:off x="7239000" y="5867400"/>
            <a:ext cx="1031051" cy="646331"/>
          </a:xfrm>
          <a:prstGeom prst="rect">
            <a:avLst/>
          </a:prstGeom>
          <a:noFill/>
          <a:ln w="9525">
            <a:noFill/>
            <a:miter lim="800000"/>
            <a:headEnd/>
            <a:tailEnd/>
          </a:ln>
        </p:spPr>
        <p:txBody>
          <a:bodyPr wrap="none">
            <a:spAutoFit/>
          </a:bodyPr>
          <a:lstStyle/>
          <a:p>
            <a:pPr algn="ctr"/>
            <a:r>
              <a:rPr lang="en-US" dirty="0" err="1" smtClean="0"/>
              <a:t>Exutoire</a:t>
            </a:r>
            <a:endParaRPr lang="en-US" dirty="0" smtClean="0"/>
          </a:p>
          <a:p>
            <a:pPr algn="ctr"/>
            <a:r>
              <a:rPr lang="en-US" dirty="0" smtClean="0"/>
              <a:t>du </a:t>
            </a:r>
            <a:r>
              <a:rPr lang="en-US" dirty="0" err="1" smtClean="0"/>
              <a:t>lac</a:t>
            </a:r>
            <a:endParaRPr lang="en-US" dirty="0"/>
          </a:p>
        </p:txBody>
      </p:sp>
      <p:sp>
        <p:nvSpPr>
          <p:cNvPr id="33" name="Rectangle 204"/>
          <p:cNvSpPr>
            <a:spLocks/>
          </p:cNvSpPr>
          <p:nvPr/>
        </p:nvSpPr>
        <p:spPr bwMode="auto">
          <a:xfrm>
            <a:off x="1524000" y="1553290"/>
            <a:ext cx="4648200" cy="1928733"/>
          </a:xfrm>
          <a:prstGeom prst="rect">
            <a:avLst/>
          </a:prstGeom>
          <a:noFill/>
          <a:ln>
            <a:noFill/>
          </a:ln>
          <a:extLst>
            <a:ext uri="{909E8E84-426E-40dd-AFC4-6F175D3DCCD1}"/>
            <a:ext uri="{91240B29-F687-4f45-9708-019B960494DF}"/>
          </a:extLst>
        </p:spPr>
        <p:txBody>
          <a:bodyPr wrap="square" lIns="0" tIns="0" rIns="0" bIns="0" anchor="ctr">
            <a:spAutoFit/>
          </a:bodyPr>
          <a:lstStyle/>
          <a:p>
            <a:pPr marL="266700" lvl="1">
              <a:lnSpc>
                <a:spcPct val="80000"/>
              </a:lnSpc>
              <a:spcBef>
                <a:spcPts val="200"/>
              </a:spcBef>
              <a:defRPr/>
            </a:pPr>
            <a:endParaRPr lang="en-US" sz="800" dirty="0"/>
          </a:p>
          <a:p>
            <a:pPr marL="266700" lvl="1">
              <a:lnSpc>
                <a:spcPct val="80000"/>
              </a:lnSpc>
              <a:spcBef>
                <a:spcPts val="200"/>
              </a:spcBef>
              <a:defRPr/>
            </a:pPr>
            <a:endParaRPr lang="en-US" sz="800" dirty="0"/>
          </a:p>
          <a:p>
            <a:pPr marL="266700" lvl="1">
              <a:lnSpc>
                <a:spcPct val="80000"/>
              </a:lnSpc>
              <a:spcBef>
                <a:spcPts val="200"/>
              </a:spcBef>
              <a:buFont typeface="Calibri" pitchFamily="34" charset="0"/>
              <a:buChar char="•"/>
              <a:defRPr/>
            </a:pPr>
            <a:r>
              <a:rPr lang="en-US" sz="2000" dirty="0"/>
              <a:t> 3 </a:t>
            </a:r>
            <a:r>
              <a:rPr lang="en-US" sz="2000" dirty="0" err="1" smtClean="0"/>
              <a:t>chaines</a:t>
            </a:r>
            <a:r>
              <a:rPr lang="en-US" sz="2000" dirty="0" smtClean="0"/>
              <a:t> de </a:t>
            </a:r>
            <a:r>
              <a:rPr lang="en-US" sz="2000" dirty="0" err="1" smtClean="0"/>
              <a:t>sondes</a:t>
            </a:r>
            <a:endParaRPr lang="en-US" sz="2000" dirty="0"/>
          </a:p>
          <a:p>
            <a:pPr marL="266700" lvl="1">
              <a:lnSpc>
                <a:spcPct val="80000"/>
              </a:lnSpc>
              <a:spcBef>
                <a:spcPts val="200"/>
              </a:spcBef>
              <a:buFont typeface="Calibri" pitchFamily="34" charset="0"/>
              <a:buChar char="•"/>
              <a:defRPr/>
            </a:pPr>
            <a:endParaRPr lang="en-US" sz="800" dirty="0"/>
          </a:p>
          <a:p>
            <a:pPr marL="266700" lvl="1">
              <a:lnSpc>
                <a:spcPct val="80000"/>
              </a:lnSpc>
              <a:spcBef>
                <a:spcPts val="200"/>
              </a:spcBef>
              <a:defRPr/>
            </a:pPr>
            <a:endParaRPr lang="en-US" sz="800" dirty="0"/>
          </a:p>
          <a:p>
            <a:pPr marL="266700" lvl="1">
              <a:lnSpc>
                <a:spcPct val="80000"/>
              </a:lnSpc>
              <a:spcBef>
                <a:spcPts val="200"/>
              </a:spcBef>
              <a:buFont typeface="Calibri" pitchFamily="34" charset="0"/>
              <a:buChar char="•"/>
              <a:defRPr/>
            </a:pPr>
            <a:r>
              <a:rPr lang="en-US" sz="2000" dirty="0"/>
              <a:t> </a:t>
            </a:r>
            <a:r>
              <a:rPr lang="en-US" sz="2000" dirty="0" smtClean="0"/>
              <a:t>Station </a:t>
            </a:r>
            <a:r>
              <a:rPr lang="en-US" sz="2000" dirty="0" err="1" smtClean="0"/>
              <a:t>météo</a:t>
            </a:r>
            <a:endParaRPr lang="en-US" sz="2000" dirty="0"/>
          </a:p>
          <a:p>
            <a:pPr marL="266700" lvl="1">
              <a:lnSpc>
                <a:spcPct val="80000"/>
              </a:lnSpc>
              <a:spcBef>
                <a:spcPts val="200"/>
              </a:spcBef>
              <a:buFont typeface="Calibri" pitchFamily="34" charset="0"/>
              <a:buChar char="•"/>
              <a:defRPr/>
            </a:pPr>
            <a:endParaRPr lang="en-US" sz="2000" dirty="0" smtClean="0"/>
          </a:p>
          <a:p>
            <a:pPr marL="266700" lvl="1">
              <a:lnSpc>
                <a:spcPct val="80000"/>
              </a:lnSpc>
              <a:spcBef>
                <a:spcPts val="200"/>
              </a:spcBef>
              <a:buFont typeface="Calibri" pitchFamily="34" charset="0"/>
              <a:buChar char="•"/>
              <a:defRPr/>
            </a:pPr>
            <a:r>
              <a:rPr lang="en-US" sz="2000" dirty="0" smtClean="0"/>
              <a:t> </a:t>
            </a:r>
            <a:r>
              <a:rPr lang="en-US" sz="2000" dirty="0" err="1" smtClean="0"/>
              <a:t>Prélèvements</a:t>
            </a:r>
            <a:r>
              <a:rPr lang="en-US" sz="2000" dirty="0" smtClean="0"/>
              <a:t> après les </a:t>
            </a:r>
            <a:r>
              <a:rPr lang="en-US" sz="2000" dirty="0" err="1" smtClean="0"/>
              <a:t>événements</a:t>
            </a:r>
            <a:r>
              <a:rPr lang="en-US" sz="2000" dirty="0" smtClean="0"/>
              <a:t> </a:t>
            </a:r>
            <a:r>
              <a:rPr lang="en-US" sz="2000" dirty="0" err="1" smtClean="0"/>
              <a:t>pluviaux</a:t>
            </a:r>
            <a:r>
              <a:rPr lang="en-US" sz="2000" dirty="0" smtClean="0"/>
              <a:t> (Oct. – Nov. 2013)</a:t>
            </a:r>
            <a:endParaRPr lang="en-US" sz="2000" dirty="0"/>
          </a:p>
          <a:p>
            <a:pPr marL="266700" lvl="1">
              <a:lnSpc>
                <a:spcPct val="80000"/>
              </a:lnSpc>
              <a:spcBef>
                <a:spcPts val="200"/>
              </a:spcBef>
              <a:defRPr/>
            </a:pPr>
            <a:endParaRPr lang="en-US" sz="800" dirty="0"/>
          </a:p>
        </p:txBody>
      </p:sp>
      <p:sp>
        <p:nvSpPr>
          <p:cNvPr id="25" name="Titolo 1"/>
          <p:cNvSpPr txBox="1">
            <a:spLocks/>
          </p:cNvSpPr>
          <p:nvPr/>
        </p:nvSpPr>
        <p:spPr>
          <a:xfrm>
            <a:off x="1143000" y="381000"/>
            <a:ext cx="7454677" cy="654668"/>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Mesures</a:t>
            </a:r>
            <a:r>
              <a:rPr kumimoji="0" lang="en-US" sz="3200" b="1"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 en </a:t>
            </a:r>
            <a:r>
              <a:rPr kumimoji="0" lang="en-US" sz="3200" b="1"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continu</a:t>
            </a:r>
            <a:r>
              <a:rPr kumimoji="0" lang="en-US" sz="3200" b="1"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 </a:t>
            </a:r>
            <a:r>
              <a:rPr kumimoji="0" lang="en-US" sz="3200" b="1"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dans</a:t>
            </a:r>
            <a:r>
              <a:rPr kumimoji="0" lang="en-US" sz="3200" b="1"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 le </a:t>
            </a:r>
            <a:r>
              <a:rPr kumimoji="0" lang="en-US" sz="3200" b="1"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lac</a:t>
            </a:r>
            <a:r>
              <a:rPr kumimoji="0" lang="en-US" sz="3200" b="1"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 de</a:t>
            </a:r>
            <a:r>
              <a:rPr kumimoji="0" lang="en-US" sz="3200" b="1" i="0" u="none" strike="noStrike" kern="1200" cap="none" spc="0" normalizeH="0" noProof="0" dirty="0" smtClean="0">
                <a:ln>
                  <a:noFill/>
                </a:ln>
                <a:solidFill>
                  <a:schemeClr val="tx2"/>
                </a:solidFill>
                <a:effectLst/>
                <a:uLnTx/>
                <a:uFillTx/>
                <a:latin typeface="Calibri" panose="020F0502020204030204" pitchFamily="34" charset="0"/>
                <a:ea typeface="+mj-ea"/>
                <a:cs typeface="+mj-cs"/>
              </a:rPr>
              <a:t> </a:t>
            </a:r>
            <a:r>
              <a:rPr kumimoji="0" lang="en-US" sz="3200" b="1" i="0" u="none" strike="noStrike" kern="1200" cap="none" spc="0" normalizeH="0" noProof="0" dirty="0" err="1" smtClean="0">
                <a:ln>
                  <a:noFill/>
                </a:ln>
                <a:solidFill>
                  <a:schemeClr val="tx2"/>
                </a:solidFill>
                <a:effectLst/>
                <a:uLnTx/>
                <a:uFillTx/>
                <a:latin typeface="Calibri" panose="020F0502020204030204" pitchFamily="34" charset="0"/>
                <a:ea typeface="+mj-ea"/>
                <a:cs typeface="+mj-cs"/>
              </a:rPr>
              <a:t>Créteil</a:t>
            </a:r>
            <a:endParaRPr kumimoji="0" lang="en-US" sz="3200" b="1" i="0" u="none" strike="noStrike" kern="1200" cap="none" spc="0" normalizeH="0" baseline="0" noProof="0" dirty="0">
              <a:ln>
                <a:noFill/>
              </a:ln>
              <a:solidFill>
                <a:schemeClr val="tx2"/>
              </a:solidFill>
              <a:effectLst/>
              <a:uLnTx/>
              <a:uFillTx/>
              <a:latin typeface="Calibri" panose="020F0502020204030204" pitchFamily="34"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5157B5B9-C47A-45CA-ADB3-8848FEB9C18E}" type="slidenum">
              <a:rPr lang="fr-FR" smtClean="0"/>
              <a:pPr>
                <a:defRPr/>
              </a:pPr>
              <a:t>12</a:t>
            </a:fld>
            <a:endParaRPr lang="fr-FR" dirty="0"/>
          </a:p>
        </p:txBody>
      </p:sp>
      <p:grpSp>
        <p:nvGrpSpPr>
          <p:cNvPr id="4" name="Groupe 3"/>
          <p:cNvGrpSpPr/>
          <p:nvPr/>
        </p:nvGrpSpPr>
        <p:grpSpPr>
          <a:xfrm>
            <a:off x="990600" y="1371600"/>
            <a:ext cx="8001000" cy="3581400"/>
            <a:chOff x="544091" y="23441563"/>
            <a:chExt cx="13424595" cy="4908889"/>
          </a:xfrm>
        </p:grpSpPr>
        <p:pic>
          <p:nvPicPr>
            <p:cNvPr id="5" name="Picture 2" descr="C:\Postdoc_Leesu\Conferences\UDM2018\Presentation\Poster_SWMMD3D\Figure\Sampling.tif"/>
            <p:cNvPicPr>
              <a:picLocks noChangeAspect="1" noChangeArrowheads="1"/>
            </p:cNvPicPr>
            <p:nvPr/>
          </p:nvPicPr>
          <p:blipFill>
            <a:blip r:embed="rId2" cstate="print"/>
            <a:srcRect/>
            <a:stretch>
              <a:fillRect/>
            </a:stretch>
          </p:blipFill>
          <p:spPr bwMode="auto">
            <a:xfrm>
              <a:off x="6716109" y="23441563"/>
              <a:ext cx="7252577" cy="4908889"/>
            </a:xfrm>
            <a:prstGeom prst="rect">
              <a:avLst/>
            </a:prstGeom>
            <a:noFill/>
          </p:spPr>
        </p:pic>
        <p:pic>
          <p:nvPicPr>
            <p:cNvPr id="6" name="Image 5" descr="Unknown-1.jpeg"/>
            <p:cNvPicPr>
              <a:picLocks noChangeAspect="1"/>
            </p:cNvPicPr>
            <p:nvPr/>
          </p:nvPicPr>
          <p:blipFill>
            <a:blip r:embed="rId3" cstate="print"/>
            <a:srcRect l="43401" t="11836" r="7280" b="48215"/>
            <a:stretch>
              <a:fillRect/>
            </a:stretch>
          </p:blipFill>
          <p:spPr>
            <a:xfrm>
              <a:off x="544091" y="24107270"/>
              <a:ext cx="4500873" cy="2995401"/>
            </a:xfrm>
            <a:prstGeom prst="rect">
              <a:avLst/>
            </a:prstGeom>
            <a:effectLst>
              <a:outerShdw blurRad="50800" dist="38100" dir="2700000" algn="tl" rotWithShape="0">
                <a:prstClr val="black">
                  <a:alpha val="40000"/>
                </a:prstClr>
              </a:outerShdw>
            </a:effectLst>
          </p:spPr>
        </p:pic>
        <p:cxnSp>
          <p:nvCxnSpPr>
            <p:cNvPr id="7" name="Connecteur droit avec flèche 6"/>
            <p:cNvCxnSpPr/>
            <p:nvPr/>
          </p:nvCxnSpPr>
          <p:spPr>
            <a:xfrm>
              <a:off x="5833241" y="26044635"/>
              <a:ext cx="1671145" cy="0"/>
            </a:xfrm>
            <a:prstGeom prst="straightConnector1">
              <a:avLst/>
            </a:prstGeom>
            <a:ln w="76200">
              <a:solidFill>
                <a:schemeClr val="tx1"/>
              </a:solidFill>
              <a:tailEnd type="arrow"/>
            </a:ln>
          </p:spPr>
          <p:style>
            <a:lnRef idx="3">
              <a:schemeClr val="accent1"/>
            </a:lnRef>
            <a:fillRef idx="0">
              <a:schemeClr val="accent1"/>
            </a:fillRef>
            <a:effectRef idx="2">
              <a:schemeClr val="accent1"/>
            </a:effectRef>
            <a:fontRef idx="minor">
              <a:schemeClr val="tx1"/>
            </a:fontRef>
          </p:style>
        </p:cxnSp>
      </p:grpSp>
      <p:sp>
        <p:nvSpPr>
          <p:cNvPr id="8" name="Titolo 1"/>
          <p:cNvSpPr txBox="1">
            <a:spLocks/>
          </p:cNvSpPr>
          <p:nvPr/>
        </p:nvSpPr>
        <p:spPr>
          <a:xfrm>
            <a:off x="1143000" y="304800"/>
            <a:ext cx="7454677" cy="654668"/>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Système</a:t>
            </a:r>
            <a:r>
              <a:rPr kumimoji="0" lang="en-US" sz="3600" b="0"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 de </a:t>
            </a:r>
            <a:r>
              <a:rPr kumimoji="0" lang="en-US" sz="3600" b="0"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mesure</a:t>
            </a:r>
            <a:r>
              <a:rPr kumimoji="0" lang="en-US" sz="3600" b="0" i="0" u="none" strike="noStrike" kern="1200" cap="none" spc="0" normalizeH="0" noProof="0" dirty="0" smtClean="0">
                <a:ln>
                  <a:noFill/>
                </a:ln>
                <a:solidFill>
                  <a:schemeClr val="tx2"/>
                </a:solidFill>
                <a:effectLst/>
                <a:uLnTx/>
                <a:uFillTx/>
                <a:latin typeface="Calibri" panose="020F0502020204030204" pitchFamily="34" charset="0"/>
                <a:ea typeface="+mj-ea"/>
                <a:cs typeface="+mj-cs"/>
              </a:rPr>
              <a:t> </a:t>
            </a:r>
            <a:r>
              <a:rPr kumimoji="0" lang="en-US" sz="3600" b="0" i="0" u="none" strike="noStrike" kern="1200" cap="none" spc="0" normalizeH="0" noProof="0" dirty="0" err="1" smtClean="0">
                <a:ln>
                  <a:noFill/>
                </a:ln>
                <a:solidFill>
                  <a:schemeClr val="tx2"/>
                </a:solidFill>
                <a:effectLst/>
                <a:uLnTx/>
                <a:uFillTx/>
                <a:latin typeface="Calibri" panose="020F0502020204030204" pitchFamily="34" charset="0"/>
                <a:ea typeface="+mj-ea"/>
                <a:cs typeface="+mj-cs"/>
              </a:rPr>
              <a:t>dans</a:t>
            </a:r>
            <a:r>
              <a:rPr kumimoji="0" lang="en-US" sz="3600" b="0" i="0" u="none" strike="noStrike" kern="1200" cap="none" spc="0" normalizeH="0" noProof="0" dirty="0" smtClean="0">
                <a:ln>
                  <a:noFill/>
                </a:ln>
                <a:solidFill>
                  <a:schemeClr val="tx2"/>
                </a:solidFill>
                <a:effectLst/>
                <a:uLnTx/>
                <a:uFillTx/>
                <a:latin typeface="Calibri" panose="020F0502020204030204" pitchFamily="34" charset="0"/>
                <a:ea typeface="+mj-ea"/>
                <a:cs typeface="+mj-cs"/>
              </a:rPr>
              <a:t> le </a:t>
            </a:r>
            <a:r>
              <a:rPr kumimoji="0" lang="en-US" sz="3600" b="0" i="0" u="none" strike="noStrike" kern="1200" cap="none" spc="0" normalizeH="0" noProof="0" dirty="0" err="1" smtClean="0">
                <a:ln>
                  <a:noFill/>
                </a:ln>
                <a:solidFill>
                  <a:schemeClr val="tx2"/>
                </a:solidFill>
                <a:effectLst/>
                <a:uLnTx/>
                <a:uFillTx/>
                <a:latin typeface="Calibri" panose="020F0502020204030204" pitchFamily="34" charset="0"/>
                <a:ea typeface="+mj-ea"/>
                <a:cs typeface="+mj-cs"/>
              </a:rPr>
              <a:t>réseau</a:t>
            </a:r>
            <a:r>
              <a:rPr kumimoji="0" lang="en-US" sz="3600" b="0" i="0" u="none" strike="sngStrike" kern="1200" cap="none" spc="0" normalizeH="0" noProof="0" dirty="0" err="1" smtClean="0">
                <a:ln>
                  <a:noFill/>
                </a:ln>
                <a:solidFill>
                  <a:srgbClr val="FF0000"/>
                </a:solidFill>
                <a:effectLst/>
                <a:uLnTx/>
                <a:uFillTx/>
                <a:latin typeface="Calibri" panose="020F0502020204030204" pitchFamily="34" charset="0"/>
                <a:ea typeface="+mj-ea"/>
                <a:cs typeface="+mj-cs"/>
              </a:rPr>
              <a:t>x</a:t>
            </a:r>
            <a:endParaRPr kumimoji="0" lang="en-US" sz="3600" b="0" i="0" u="none" strike="sngStrike" kern="1200" cap="none" spc="0" normalizeH="0" baseline="0" noProof="0" dirty="0">
              <a:ln>
                <a:noFill/>
              </a:ln>
              <a:solidFill>
                <a:srgbClr val="FF0000"/>
              </a:solidFill>
              <a:effectLst/>
              <a:uLnTx/>
              <a:uFillTx/>
              <a:latin typeface="Calibri" panose="020F0502020204030204" pitchFamily="34" charset="0"/>
              <a:ea typeface="+mj-ea"/>
              <a:cs typeface="+mj-cs"/>
            </a:endParaRPr>
          </a:p>
        </p:txBody>
      </p:sp>
      <p:sp>
        <p:nvSpPr>
          <p:cNvPr id="9" name="Rectangle 204"/>
          <p:cNvSpPr>
            <a:spLocks/>
          </p:cNvSpPr>
          <p:nvPr/>
        </p:nvSpPr>
        <p:spPr bwMode="auto">
          <a:xfrm>
            <a:off x="1066800" y="4929267"/>
            <a:ext cx="7467600" cy="1928733"/>
          </a:xfrm>
          <a:prstGeom prst="rect">
            <a:avLst/>
          </a:prstGeom>
          <a:noFill/>
          <a:ln>
            <a:noFill/>
          </a:ln>
          <a:extLst>
            <a:ext uri="{909E8E84-426E-40dd-AFC4-6F175D3DCCD1}"/>
            <a:ext uri="{91240B29-F687-4f45-9708-019B960494DF}"/>
          </a:extLst>
        </p:spPr>
        <p:txBody>
          <a:bodyPr wrap="square" lIns="0" tIns="0" rIns="0" bIns="0" anchor="ctr">
            <a:spAutoFit/>
          </a:bodyPr>
          <a:lstStyle/>
          <a:p>
            <a:pPr marL="266700" lvl="1">
              <a:lnSpc>
                <a:spcPct val="80000"/>
              </a:lnSpc>
              <a:spcBef>
                <a:spcPts val="200"/>
              </a:spcBef>
              <a:defRPr/>
            </a:pPr>
            <a:endParaRPr lang="en-US" sz="800" dirty="0"/>
          </a:p>
          <a:p>
            <a:pPr marL="266700" lvl="1">
              <a:lnSpc>
                <a:spcPct val="80000"/>
              </a:lnSpc>
              <a:spcBef>
                <a:spcPts val="200"/>
              </a:spcBef>
              <a:defRPr/>
            </a:pPr>
            <a:endParaRPr lang="en-US" sz="800" dirty="0"/>
          </a:p>
          <a:p>
            <a:pPr marL="266700" lvl="1">
              <a:lnSpc>
                <a:spcPct val="80000"/>
              </a:lnSpc>
              <a:spcBef>
                <a:spcPts val="200"/>
              </a:spcBef>
              <a:buFont typeface="Calibri" pitchFamily="34" charset="0"/>
              <a:buChar char="•"/>
              <a:defRPr/>
            </a:pPr>
            <a:r>
              <a:rPr lang="en-US" sz="2000" dirty="0"/>
              <a:t> </a:t>
            </a:r>
            <a:r>
              <a:rPr lang="en-US" sz="2000" dirty="0" err="1" smtClean="0"/>
              <a:t>Vanne</a:t>
            </a:r>
            <a:r>
              <a:rPr lang="en-US" sz="2000" dirty="0" smtClean="0"/>
              <a:t> de </a:t>
            </a:r>
            <a:r>
              <a:rPr lang="en-US" sz="2000" dirty="0" err="1" smtClean="0"/>
              <a:t>dérivation</a:t>
            </a:r>
            <a:r>
              <a:rPr lang="en-US" sz="2000" dirty="0" smtClean="0"/>
              <a:t> à </a:t>
            </a:r>
            <a:r>
              <a:rPr lang="en-US" sz="2000" dirty="0" err="1" smtClean="0"/>
              <a:t>l’intérieur</a:t>
            </a:r>
            <a:r>
              <a:rPr lang="en-US" sz="2000" dirty="0" smtClean="0"/>
              <a:t> des </a:t>
            </a:r>
            <a:r>
              <a:rPr lang="en-US" sz="2000" dirty="0" err="1" smtClean="0"/>
              <a:t>réseaux</a:t>
            </a:r>
            <a:r>
              <a:rPr lang="en-US" sz="2000" dirty="0" smtClean="0"/>
              <a:t> </a:t>
            </a:r>
            <a:r>
              <a:rPr lang="en-US" sz="2000" dirty="0" err="1" smtClean="0"/>
              <a:t>afin</a:t>
            </a:r>
            <a:r>
              <a:rPr lang="en-US" sz="2000" dirty="0" smtClean="0"/>
              <a:t> </a:t>
            </a:r>
            <a:r>
              <a:rPr lang="en-US" sz="2000" dirty="0" err="1" smtClean="0"/>
              <a:t>d’éviter</a:t>
            </a:r>
            <a:r>
              <a:rPr lang="en-US" sz="2000" dirty="0" smtClean="0"/>
              <a:t> les </a:t>
            </a:r>
            <a:r>
              <a:rPr lang="en-US" sz="2000" dirty="0" err="1" smtClean="0"/>
              <a:t>mauvais</a:t>
            </a:r>
            <a:r>
              <a:rPr lang="en-US" sz="2000" dirty="0" smtClean="0"/>
              <a:t> </a:t>
            </a:r>
            <a:r>
              <a:rPr lang="en-US" sz="2000" dirty="0" err="1" smtClean="0"/>
              <a:t>branchements</a:t>
            </a:r>
            <a:r>
              <a:rPr lang="en-US" sz="2000" dirty="0" smtClean="0"/>
              <a:t>;</a:t>
            </a:r>
            <a:endParaRPr lang="en-US" sz="2000" dirty="0"/>
          </a:p>
          <a:p>
            <a:pPr marL="266700" lvl="1">
              <a:lnSpc>
                <a:spcPct val="80000"/>
              </a:lnSpc>
              <a:spcBef>
                <a:spcPts val="200"/>
              </a:spcBef>
              <a:buFont typeface="Calibri" pitchFamily="34" charset="0"/>
              <a:buChar char="•"/>
              <a:defRPr/>
            </a:pPr>
            <a:endParaRPr lang="en-US" sz="800" dirty="0"/>
          </a:p>
          <a:p>
            <a:pPr marL="266700" lvl="1">
              <a:lnSpc>
                <a:spcPct val="80000"/>
              </a:lnSpc>
              <a:spcBef>
                <a:spcPts val="200"/>
              </a:spcBef>
              <a:defRPr/>
            </a:pPr>
            <a:endParaRPr lang="en-US" sz="800" dirty="0"/>
          </a:p>
          <a:p>
            <a:pPr marL="266700" lvl="1">
              <a:lnSpc>
                <a:spcPct val="80000"/>
              </a:lnSpc>
              <a:spcBef>
                <a:spcPts val="200"/>
              </a:spcBef>
              <a:buFont typeface="Calibri" pitchFamily="34" charset="0"/>
              <a:buChar char="•"/>
              <a:defRPr/>
            </a:pPr>
            <a:r>
              <a:rPr lang="en-US" sz="2000" dirty="0" smtClean="0"/>
              <a:t> </a:t>
            </a:r>
            <a:r>
              <a:rPr lang="en-US" sz="2000" dirty="0" err="1" smtClean="0"/>
              <a:t>Mesures</a:t>
            </a:r>
            <a:r>
              <a:rPr lang="en-US" sz="2000" dirty="0" smtClean="0"/>
              <a:t> en </a:t>
            </a:r>
            <a:r>
              <a:rPr lang="en-US" sz="2000" dirty="0" err="1" smtClean="0"/>
              <a:t>continu</a:t>
            </a:r>
            <a:r>
              <a:rPr lang="en-US" sz="2000" dirty="0" smtClean="0"/>
              <a:t> pour le </a:t>
            </a:r>
            <a:r>
              <a:rPr lang="en-US" sz="2000" dirty="0" err="1" smtClean="0"/>
              <a:t>débit</a:t>
            </a:r>
            <a:r>
              <a:rPr lang="en-US" sz="2000" dirty="0" smtClean="0"/>
              <a:t>, pH et </a:t>
            </a:r>
            <a:r>
              <a:rPr lang="en-US" sz="2000" dirty="0" err="1" smtClean="0"/>
              <a:t>Turbidité</a:t>
            </a:r>
            <a:r>
              <a:rPr lang="en-US" sz="2000" dirty="0" smtClean="0"/>
              <a:t>;</a:t>
            </a:r>
            <a:endParaRPr lang="en-US" sz="2000" dirty="0"/>
          </a:p>
          <a:p>
            <a:pPr marL="266700" lvl="1">
              <a:lnSpc>
                <a:spcPct val="80000"/>
              </a:lnSpc>
              <a:spcBef>
                <a:spcPts val="200"/>
              </a:spcBef>
              <a:buFont typeface="Calibri" pitchFamily="34" charset="0"/>
              <a:buChar char="•"/>
              <a:defRPr/>
            </a:pPr>
            <a:endParaRPr lang="en-US" sz="2000" dirty="0" smtClean="0"/>
          </a:p>
          <a:p>
            <a:pPr marL="266700" lvl="1">
              <a:lnSpc>
                <a:spcPct val="80000"/>
              </a:lnSpc>
              <a:spcBef>
                <a:spcPts val="200"/>
              </a:spcBef>
              <a:buFont typeface="Calibri" pitchFamily="34" charset="0"/>
              <a:buChar char="•"/>
              <a:defRPr/>
            </a:pPr>
            <a:r>
              <a:rPr lang="en-US" sz="2000" dirty="0" smtClean="0"/>
              <a:t> </a:t>
            </a:r>
            <a:r>
              <a:rPr lang="en-US" sz="2000" dirty="0" err="1" smtClean="0"/>
              <a:t>Echantillonneur</a:t>
            </a:r>
            <a:r>
              <a:rPr lang="en-US" sz="2000" dirty="0" smtClean="0"/>
              <a:t> </a:t>
            </a:r>
            <a:r>
              <a:rPr lang="en-US" sz="2000" dirty="0" err="1" smtClean="0"/>
              <a:t>automatique</a:t>
            </a:r>
            <a:endParaRPr lang="en-US" sz="2000" dirty="0"/>
          </a:p>
          <a:p>
            <a:pPr marL="266700" lvl="1">
              <a:lnSpc>
                <a:spcPct val="80000"/>
              </a:lnSpc>
              <a:spcBef>
                <a:spcPts val="200"/>
              </a:spcBef>
              <a:defRPr/>
            </a:pP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914400" y="228600"/>
            <a:ext cx="7772400" cy="1143000"/>
          </a:xfrm>
        </p:spPr>
        <p:txBody>
          <a:bodyPr/>
          <a:lstStyle/>
          <a:p>
            <a:pPr algn="l"/>
            <a:r>
              <a:rPr lang="en-US" sz="3600" dirty="0" err="1" smtClean="0">
                <a:solidFill>
                  <a:schemeClr val="tx2"/>
                </a:solidFill>
                <a:latin typeface="Calibri" panose="020F0502020204030204" pitchFamily="34" charset="0"/>
              </a:rPr>
              <a:t>Mesures</a:t>
            </a:r>
            <a:r>
              <a:rPr lang="en-US" sz="3600" dirty="0" smtClean="0">
                <a:solidFill>
                  <a:schemeClr val="tx2"/>
                </a:solidFill>
                <a:latin typeface="Calibri" panose="020F0502020204030204" pitchFamily="34" charset="0"/>
              </a:rPr>
              <a:t> de haute </a:t>
            </a:r>
            <a:r>
              <a:rPr lang="en-US" sz="3600" dirty="0" err="1" smtClean="0">
                <a:solidFill>
                  <a:schemeClr val="tx2"/>
                </a:solidFill>
                <a:latin typeface="Calibri" panose="020F0502020204030204" pitchFamily="34" charset="0"/>
              </a:rPr>
              <a:t>fréquence</a:t>
            </a:r>
            <a:endParaRPr lang="en-US" sz="3600" dirty="0">
              <a:solidFill>
                <a:schemeClr val="tx2"/>
              </a:solidFill>
              <a:latin typeface="Calibri" panose="020F0502020204030204" pitchFamily="34" charset="0"/>
            </a:endParaRPr>
          </a:p>
        </p:txBody>
      </p:sp>
      <p:sp>
        <p:nvSpPr>
          <p:cNvPr id="7" name="Segnaposto numero diapositiva 6"/>
          <p:cNvSpPr>
            <a:spLocks noGrp="1"/>
          </p:cNvSpPr>
          <p:nvPr>
            <p:ph type="sldNum" sz="quarter" idx="4294967295"/>
          </p:nvPr>
        </p:nvSpPr>
        <p:spPr>
          <a:xfrm>
            <a:off x="6553200" y="6356350"/>
            <a:ext cx="2133600" cy="365125"/>
          </a:xfrm>
          <a:prstGeom prst="rect">
            <a:avLst/>
          </a:prstGeom>
        </p:spPr>
        <p:txBody>
          <a:bodyPr/>
          <a:lstStyle/>
          <a:p>
            <a:fld id="{FBB3B16E-A61B-4EA2-ABA7-50CA45EADA34}" type="slidenum">
              <a:rPr lang="en-US" smtClean="0"/>
              <a:pPr/>
              <a:t>13</a:t>
            </a:fld>
            <a:endParaRPr lang="en-US"/>
          </a:p>
        </p:txBody>
      </p:sp>
      <p:sp>
        <p:nvSpPr>
          <p:cNvPr id="10" name="CasellaDiTesto 9"/>
          <p:cNvSpPr txBox="1"/>
          <p:nvPr/>
        </p:nvSpPr>
        <p:spPr>
          <a:xfrm>
            <a:off x="1066800" y="1451850"/>
            <a:ext cx="4932040" cy="430887"/>
          </a:xfrm>
          <a:prstGeom prst="rect">
            <a:avLst/>
          </a:prstGeom>
          <a:noFill/>
        </p:spPr>
        <p:txBody>
          <a:bodyPr wrap="square" rtlCol="0">
            <a:spAutoFit/>
          </a:bodyPr>
          <a:lstStyle/>
          <a:p>
            <a:r>
              <a:rPr lang="en-US" sz="2200" dirty="0" err="1" smtClean="0">
                <a:latin typeface="Calibri" panose="020F0502020204030204" pitchFamily="34" charset="0"/>
              </a:rPr>
              <a:t>Août</a:t>
            </a:r>
            <a:r>
              <a:rPr lang="en-US" sz="2200" dirty="0" smtClean="0">
                <a:latin typeface="Calibri" panose="020F0502020204030204" pitchFamily="34" charset="0"/>
              </a:rPr>
              <a:t> 2018, 1.5 m </a:t>
            </a:r>
            <a:r>
              <a:rPr lang="en-US" sz="2200" dirty="0" err="1" smtClean="0">
                <a:latin typeface="Calibri" panose="020F0502020204030204" pitchFamily="34" charset="0"/>
              </a:rPr>
              <a:t>profondeur</a:t>
            </a:r>
            <a:r>
              <a:rPr lang="en-US" sz="2200" dirty="0" smtClean="0">
                <a:latin typeface="Calibri" panose="020F0502020204030204" pitchFamily="34" charset="0"/>
              </a:rPr>
              <a:t>, point B</a:t>
            </a:r>
            <a:endParaRPr lang="en-US" sz="2200" dirty="0">
              <a:latin typeface="Calibri" panose="020F0502020204030204" pitchFamily="34" charset="0"/>
            </a:endParaRPr>
          </a:p>
        </p:txBody>
      </p:sp>
      <p:pic>
        <p:nvPicPr>
          <p:cNvPr id="1026" name="Picture 2" descr="H:\2018_August_data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66" r="5000"/>
          <a:stretch/>
        </p:blipFill>
        <p:spPr bwMode="auto">
          <a:xfrm>
            <a:off x="914400" y="2352675"/>
            <a:ext cx="8077200" cy="39719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7583400" y="1295400"/>
            <a:ext cx="1332000" cy="1138124"/>
            <a:chOff x="7626572" y="797968"/>
            <a:chExt cx="1332000" cy="1138124"/>
          </a:xfrm>
        </p:grpSpPr>
        <p:grpSp>
          <p:nvGrpSpPr>
            <p:cNvPr id="6" name="Groupe 5"/>
            <p:cNvGrpSpPr/>
            <p:nvPr/>
          </p:nvGrpSpPr>
          <p:grpSpPr>
            <a:xfrm>
              <a:off x="7626572" y="797968"/>
              <a:ext cx="1332000" cy="1138124"/>
              <a:chOff x="7010400" y="4844064"/>
              <a:chExt cx="1332000" cy="1251936"/>
            </a:xfrm>
          </p:grpSpPr>
          <p:grpSp>
            <p:nvGrpSpPr>
              <p:cNvPr id="9" name="Groupe 8"/>
              <p:cNvGrpSpPr>
                <a:grpSpLocks noChangeAspect="1"/>
              </p:cNvGrpSpPr>
              <p:nvPr/>
            </p:nvGrpSpPr>
            <p:grpSpPr>
              <a:xfrm>
                <a:off x="7010400" y="4844064"/>
                <a:ext cx="1332000" cy="1251936"/>
                <a:chOff x="2555829" y="2362200"/>
                <a:chExt cx="3235372" cy="3040892"/>
              </a:xfrm>
            </p:grpSpPr>
            <p:sp>
              <p:nvSpPr>
                <p:cNvPr id="12" name="Forme libre 11"/>
                <p:cNvSpPr/>
                <p:nvPr/>
              </p:nvSpPr>
              <p:spPr bwMode="auto">
                <a:xfrm>
                  <a:off x="2555829" y="2362200"/>
                  <a:ext cx="3235372" cy="3040892"/>
                </a:xfrm>
                <a:custGeom>
                  <a:avLst/>
                  <a:gdLst>
                    <a:gd name="connsiteX0" fmla="*/ 319575 w 4186573"/>
                    <a:gd name="connsiteY0" fmla="*/ 143400 h 3552439"/>
                    <a:gd name="connsiteX1" fmla="*/ 462794 w 4186573"/>
                    <a:gd name="connsiteY1" fmla="*/ 297636 h 3552439"/>
                    <a:gd name="connsiteX2" fmla="*/ 528896 w 4186573"/>
                    <a:gd name="connsiteY2" fmla="*/ 451872 h 3552439"/>
                    <a:gd name="connsiteX3" fmla="*/ 539912 w 4186573"/>
                    <a:gd name="connsiteY3" fmla="*/ 650176 h 3552439"/>
                    <a:gd name="connsiteX4" fmla="*/ 661098 w 4186573"/>
                    <a:gd name="connsiteY4" fmla="*/ 749328 h 3552439"/>
                    <a:gd name="connsiteX5" fmla="*/ 793300 w 4186573"/>
                    <a:gd name="connsiteY5" fmla="*/ 738311 h 3552439"/>
                    <a:gd name="connsiteX6" fmla="*/ 826351 w 4186573"/>
                    <a:gd name="connsiteY6" fmla="*/ 573058 h 3552439"/>
                    <a:gd name="connsiteX7" fmla="*/ 881435 w 4186573"/>
                    <a:gd name="connsiteY7" fmla="*/ 418822 h 3552439"/>
                    <a:gd name="connsiteX8" fmla="*/ 1002621 w 4186573"/>
                    <a:gd name="connsiteY8" fmla="*/ 242552 h 3552439"/>
                    <a:gd name="connsiteX9" fmla="*/ 1200924 w 4186573"/>
                    <a:gd name="connsiteY9" fmla="*/ 154417 h 3552439"/>
                    <a:gd name="connsiteX10" fmla="*/ 1454312 w 4186573"/>
                    <a:gd name="connsiteY10" fmla="*/ 22214 h 3552439"/>
                    <a:gd name="connsiteX11" fmla="*/ 1663633 w 4186573"/>
                    <a:gd name="connsiteY11" fmla="*/ 181 h 3552439"/>
                    <a:gd name="connsiteX12" fmla="*/ 1817869 w 4186573"/>
                    <a:gd name="connsiteY12" fmla="*/ 22214 h 3552439"/>
                    <a:gd name="connsiteX13" fmla="*/ 1861937 w 4186573"/>
                    <a:gd name="connsiteY13" fmla="*/ 121366 h 3552439"/>
                    <a:gd name="connsiteX14" fmla="*/ 1850920 w 4186573"/>
                    <a:gd name="connsiteY14" fmla="*/ 308653 h 3552439"/>
                    <a:gd name="connsiteX15" fmla="*/ 2137358 w 4186573"/>
                    <a:gd name="connsiteY15" fmla="*/ 440855 h 3552439"/>
                    <a:gd name="connsiteX16" fmla="*/ 2533965 w 4186573"/>
                    <a:gd name="connsiteY16" fmla="*/ 429839 h 3552439"/>
                    <a:gd name="connsiteX17" fmla="*/ 3007691 w 4186573"/>
                    <a:gd name="connsiteY17" fmla="*/ 517974 h 3552439"/>
                    <a:gd name="connsiteX18" fmla="*/ 3194977 w 4186573"/>
                    <a:gd name="connsiteY18" fmla="*/ 551024 h 3552439"/>
                    <a:gd name="connsiteX19" fmla="*/ 3481416 w 4186573"/>
                    <a:gd name="connsiteY19" fmla="*/ 859496 h 3552439"/>
                    <a:gd name="connsiteX20" fmla="*/ 3580568 w 4186573"/>
                    <a:gd name="connsiteY20" fmla="*/ 1068817 h 3552439"/>
                    <a:gd name="connsiteX21" fmla="*/ 3756838 w 4186573"/>
                    <a:gd name="connsiteY21" fmla="*/ 1300171 h 3552439"/>
                    <a:gd name="connsiteX22" fmla="*/ 3911074 w 4186573"/>
                    <a:gd name="connsiteY22" fmla="*/ 1663728 h 3552439"/>
                    <a:gd name="connsiteX23" fmla="*/ 4010226 w 4186573"/>
                    <a:gd name="connsiteY23" fmla="*/ 1873048 h 3552439"/>
                    <a:gd name="connsiteX24" fmla="*/ 4109377 w 4186573"/>
                    <a:gd name="connsiteY24" fmla="*/ 2401858 h 3552439"/>
                    <a:gd name="connsiteX25" fmla="*/ 4186496 w 4186573"/>
                    <a:gd name="connsiteY25" fmla="*/ 2886600 h 3552439"/>
                    <a:gd name="connsiteX26" fmla="*/ 4120394 w 4186573"/>
                    <a:gd name="connsiteY26" fmla="*/ 3195072 h 3552439"/>
                    <a:gd name="connsiteX27" fmla="*/ 3966158 w 4186573"/>
                    <a:gd name="connsiteY27" fmla="*/ 3404393 h 3552439"/>
                    <a:gd name="connsiteX28" fmla="*/ 3624635 w 4186573"/>
                    <a:gd name="connsiteY28" fmla="*/ 3536595 h 3552439"/>
                    <a:gd name="connsiteX29" fmla="*/ 2886505 w 4186573"/>
                    <a:gd name="connsiteY29" fmla="*/ 3536595 h 3552439"/>
                    <a:gd name="connsiteX30" fmla="*/ 2511932 w 4186573"/>
                    <a:gd name="connsiteY30" fmla="*/ 3415410 h 3552439"/>
                    <a:gd name="connsiteX31" fmla="*/ 2038206 w 4186573"/>
                    <a:gd name="connsiteY31" fmla="*/ 3117954 h 3552439"/>
                    <a:gd name="connsiteX32" fmla="*/ 1696684 w 4186573"/>
                    <a:gd name="connsiteY32" fmla="*/ 3095920 h 3552439"/>
                    <a:gd name="connsiteX33" fmla="*/ 1487363 w 4186573"/>
                    <a:gd name="connsiteY33" fmla="*/ 3073887 h 3552439"/>
                    <a:gd name="connsiteX34" fmla="*/ 1222958 w 4186573"/>
                    <a:gd name="connsiteY34" fmla="*/ 3217106 h 3552439"/>
                    <a:gd name="connsiteX35" fmla="*/ 1035671 w 4186573"/>
                    <a:gd name="connsiteY35" fmla="*/ 3117954 h 3552439"/>
                    <a:gd name="connsiteX36" fmla="*/ 892452 w 4186573"/>
                    <a:gd name="connsiteY36" fmla="*/ 2633212 h 3552439"/>
                    <a:gd name="connsiteX37" fmla="*/ 925503 w 4186573"/>
                    <a:gd name="connsiteY37" fmla="*/ 2335757 h 3552439"/>
                    <a:gd name="connsiteX38" fmla="*/ 650081 w 4186573"/>
                    <a:gd name="connsiteY38" fmla="*/ 1884065 h 3552439"/>
                    <a:gd name="connsiteX39" fmla="*/ 473811 w 4186573"/>
                    <a:gd name="connsiteY39" fmla="*/ 1509492 h 3552439"/>
                    <a:gd name="connsiteX40" fmla="*/ 176356 w 4186573"/>
                    <a:gd name="connsiteY40" fmla="*/ 1123901 h 3552439"/>
                    <a:gd name="connsiteX41" fmla="*/ 55170 w 4186573"/>
                    <a:gd name="connsiteY41" fmla="*/ 826446 h 3552439"/>
                    <a:gd name="connsiteX42" fmla="*/ 86 w 4186573"/>
                    <a:gd name="connsiteY42" fmla="*/ 528990 h 3552439"/>
                    <a:gd name="connsiteX43" fmla="*/ 66187 w 4186573"/>
                    <a:gd name="connsiteY43" fmla="*/ 154417 h 3552439"/>
                    <a:gd name="connsiteX44" fmla="*/ 319575 w 4186573"/>
                    <a:gd name="connsiteY44" fmla="*/ 143400 h 35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86573" h="3552439">
                      <a:moveTo>
                        <a:pt x="319575" y="143400"/>
                      </a:moveTo>
                      <a:cubicBezTo>
                        <a:pt x="385676" y="167270"/>
                        <a:pt x="427907" y="246224"/>
                        <a:pt x="462794" y="297636"/>
                      </a:cubicBezTo>
                      <a:cubicBezTo>
                        <a:pt x="497681" y="349048"/>
                        <a:pt x="516043" y="393115"/>
                        <a:pt x="528896" y="451872"/>
                      </a:cubicBezTo>
                      <a:cubicBezTo>
                        <a:pt x="541749" y="510629"/>
                        <a:pt x="517878" y="600600"/>
                        <a:pt x="539912" y="650176"/>
                      </a:cubicBezTo>
                      <a:cubicBezTo>
                        <a:pt x="561946" y="699752"/>
                        <a:pt x="618867" y="734639"/>
                        <a:pt x="661098" y="749328"/>
                      </a:cubicBezTo>
                      <a:cubicBezTo>
                        <a:pt x="703329" y="764017"/>
                        <a:pt x="765758" y="767689"/>
                        <a:pt x="793300" y="738311"/>
                      </a:cubicBezTo>
                      <a:cubicBezTo>
                        <a:pt x="820842" y="708933"/>
                        <a:pt x="811662" y="626306"/>
                        <a:pt x="826351" y="573058"/>
                      </a:cubicBezTo>
                      <a:cubicBezTo>
                        <a:pt x="841040" y="519810"/>
                        <a:pt x="852057" y="473906"/>
                        <a:pt x="881435" y="418822"/>
                      </a:cubicBezTo>
                      <a:cubicBezTo>
                        <a:pt x="910813" y="363738"/>
                        <a:pt x="949373" y="286620"/>
                        <a:pt x="1002621" y="242552"/>
                      </a:cubicBezTo>
                      <a:cubicBezTo>
                        <a:pt x="1055869" y="198485"/>
                        <a:pt x="1125642" y="191140"/>
                        <a:pt x="1200924" y="154417"/>
                      </a:cubicBezTo>
                      <a:cubicBezTo>
                        <a:pt x="1276206" y="117694"/>
                        <a:pt x="1377194" y="47920"/>
                        <a:pt x="1454312" y="22214"/>
                      </a:cubicBezTo>
                      <a:cubicBezTo>
                        <a:pt x="1531430" y="-3492"/>
                        <a:pt x="1603040" y="181"/>
                        <a:pt x="1663633" y="181"/>
                      </a:cubicBezTo>
                      <a:cubicBezTo>
                        <a:pt x="1724226" y="181"/>
                        <a:pt x="1784818" y="2016"/>
                        <a:pt x="1817869" y="22214"/>
                      </a:cubicBezTo>
                      <a:cubicBezTo>
                        <a:pt x="1850920" y="42411"/>
                        <a:pt x="1856429" y="73626"/>
                        <a:pt x="1861937" y="121366"/>
                      </a:cubicBezTo>
                      <a:cubicBezTo>
                        <a:pt x="1867446" y="169106"/>
                        <a:pt x="1805017" y="255405"/>
                        <a:pt x="1850920" y="308653"/>
                      </a:cubicBezTo>
                      <a:cubicBezTo>
                        <a:pt x="1896823" y="361901"/>
                        <a:pt x="2023517" y="420657"/>
                        <a:pt x="2137358" y="440855"/>
                      </a:cubicBezTo>
                      <a:cubicBezTo>
                        <a:pt x="2251199" y="461053"/>
                        <a:pt x="2388910" y="416986"/>
                        <a:pt x="2533965" y="429839"/>
                      </a:cubicBezTo>
                      <a:cubicBezTo>
                        <a:pt x="2679020" y="442692"/>
                        <a:pt x="3007691" y="517974"/>
                        <a:pt x="3007691" y="517974"/>
                      </a:cubicBezTo>
                      <a:cubicBezTo>
                        <a:pt x="3117860" y="538172"/>
                        <a:pt x="3116023" y="494104"/>
                        <a:pt x="3194977" y="551024"/>
                      </a:cubicBezTo>
                      <a:cubicBezTo>
                        <a:pt x="3273931" y="607944"/>
                        <a:pt x="3417151" y="773197"/>
                        <a:pt x="3481416" y="859496"/>
                      </a:cubicBezTo>
                      <a:cubicBezTo>
                        <a:pt x="3545681" y="945795"/>
                        <a:pt x="3534664" y="995371"/>
                        <a:pt x="3580568" y="1068817"/>
                      </a:cubicBezTo>
                      <a:cubicBezTo>
                        <a:pt x="3626472" y="1142263"/>
                        <a:pt x="3701754" y="1201019"/>
                        <a:pt x="3756838" y="1300171"/>
                      </a:cubicBezTo>
                      <a:cubicBezTo>
                        <a:pt x="3811922" y="1399323"/>
                        <a:pt x="3868843" y="1568249"/>
                        <a:pt x="3911074" y="1663728"/>
                      </a:cubicBezTo>
                      <a:cubicBezTo>
                        <a:pt x="3953305" y="1759207"/>
                        <a:pt x="3977176" y="1750026"/>
                        <a:pt x="4010226" y="1873048"/>
                      </a:cubicBezTo>
                      <a:cubicBezTo>
                        <a:pt x="4043277" y="1996070"/>
                        <a:pt x="4079999" y="2232933"/>
                        <a:pt x="4109377" y="2401858"/>
                      </a:cubicBezTo>
                      <a:cubicBezTo>
                        <a:pt x="4138755" y="2570783"/>
                        <a:pt x="4184660" y="2754398"/>
                        <a:pt x="4186496" y="2886600"/>
                      </a:cubicBezTo>
                      <a:cubicBezTo>
                        <a:pt x="4188332" y="3018802"/>
                        <a:pt x="4157117" y="3108773"/>
                        <a:pt x="4120394" y="3195072"/>
                      </a:cubicBezTo>
                      <a:cubicBezTo>
                        <a:pt x="4083671" y="3281371"/>
                        <a:pt x="4048785" y="3347473"/>
                        <a:pt x="3966158" y="3404393"/>
                      </a:cubicBezTo>
                      <a:cubicBezTo>
                        <a:pt x="3883532" y="3461314"/>
                        <a:pt x="3804577" y="3514561"/>
                        <a:pt x="3624635" y="3536595"/>
                      </a:cubicBezTo>
                      <a:cubicBezTo>
                        <a:pt x="3444693" y="3558629"/>
                        <a:pt x="3071955" y="3556792"/>
                        <a:pt x="2886505" y="3536595"/>
                      </a:cubicBezTo>
                      <a:cubicBezTo>
                        <a:pt x="2701055" y="3516398"/>
                        <a:pt x="2653315" y="3485183"/>
                        <a:pt x="2511932" y="3415410"/>
                      </a:cubicBezTo>
                      <a:cubicBezTo>
                        <a:pt x="2370549" y="3345637"/>
                        <a:pt x="2174080" y="3171202"/>
                        <a:pt x="2038206" y="3117954"/>
                      </a:cubicBezTo>
                      <a:cubicBezTo>
                        <a:pt x="1902332" y="3064706"/>
                        <a:pt x="1788491" y="3103265"/>
                        <a:pt x="1696684" y="3095920"/>
                      </a:cubicBezTo>
                      <a:cubicBezTo>
                        <a:pt x="1604877" y="3088575"/>
                        <a:pt x="1566317" y="3053689"/>
                        <a:pt x="1487363" y="3073887"/>
                      </a:cubicBezTo>
                      <a:cubicBezTo>
                        <a:pt x="1408409" y="3094085"/>
                        <a:pt x="1298240" y="3209762"/>
                        <a:pt x="1222958" y="3217106"/>
                      </a:cubicBezTo>
                      <a:cubicBezTo>
                        <a:pt x="1147676" y="3224450"/>
                        <a:pt x="1090755" y="3215270"/>
                        <a:pt x="1035671" y="3117954"/>
                      </a:cubicBezTo>
                      <a:cubicBezTo>
                        <a:pt x="980587" y="3020638"/>
                        <a:pt x="910813" y="2763578"/>
                        <a:pt x="892452" y="2633212"/>
                      </a:cubicBezTo>
                      <a:cubicBezTo>
                        <a:pt x="874091" y="2502846"/>
                        <a:pt x="965898" y="2460615"/>
                        <a:pt x="925503" y="2335757"/>
                      </a:cubicBezTo>
                      <a:cubicBezTo>
                        <a:pt x="885108" y="2210899"/>
                        <a:pt x="725363" y="2021776"/>
                        <a:pt x="650081" y="1884065"/>
                      </a:cubicBezTo>
                      <a:cubicBezTo>
                        <a:pt x="574799" y="1746354"/>
                        <a:pt x="552765" y="1636186"/>
                        <a:pt x="473811" y="1509492"/>
                      </a:cubicBezTo>
                      <a:cubicBezTo>
                        <a:pt x="394857" y="1382798"/>
                        <a:pt x="246129" y="1237742"/>
                        <a:pt x="176356" y="1123901"/>
                      </a:cubicBezTo>
                      <a:cubicBezTo>
                        <a:pt x="106583" y="1010060"/>
                        <a:pt x="84548" y="925598"/>
                        <a:pt x="55170" y="826446"/>
                      </a:cubicBezTo>
                      <a:cubicBezTo>
                        <a:pt x="25792" y="727294"/>
                        <a:pt x="-1750" y="640995"/>
                        <a:pt x="86" y="528990"/>
                      </a:cubicBezTo>
                      <a:cubicBezTo>
                        <a:pt x="1922" y="416985"/>
                        <a:pt x="11103" y="213174"/>
                        <a:pt x="66187" y="154417"/>
                      </a:cubicBezTo>
                      <a:cubicBezTo>
                        <a:pt x="121271" y="95660"/>
                        <a:pt x="253474" y="119530"/>
                        <a:pt x="319575" y="143400"/>
                      </a:cubicBezTo>
                      <a:close/>
                    </a:path>
                  </a:pathLst>
                </a:custGeom>
                <a:solidFill>
                  <a:schemeClr val="bg1"/>
                </a:solidFill>
                <a:ln w="28575" cap="flat" cmpd="sng" algn="ctr">
                  <a:solidFill>
                    <a:srgbClr val="00669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13" name="Forme libre 12"/>
                <p:cNvSpPr/>
                <p:nvPr/>
              </p:nvSpPr>
              <p:spPr bwMode="auto">
                <a:xfrm>
                  <a:off x="4079768" y="2809160"/>
                  <a:ext cx="799686" cy="1369300"/>
                </a:xfrm>
                <a:custGeom>
                  <a:avLst/>
                  <a:gdLst>
                    <a:gd name="connsiteX0" fmla="*/ 110296 w 969611"/>
                    <a:gd name="connsiteY0" fmla="*/ 2447 h 1595253"/>
                    <a:gd name="connsiteX1" fmla="*/ 297582 w 969611"/>
                    <a:gd name="connsiteY1" fmla="*/ 24481 h 1595253"/>
                    <a:gd name="connsiteX2" fmla="*/ 396734 w 969611"/>
                    <a:gd name="connsiteY2" fmla="*/ 178717 h 1595253"/>
                    <a:gd name="connsiteX3" fmla="*/ 484869 w 969611"/>
                    <a:gd name="connsiteY3" fmla="*/ 299903 h 1595253"/>
                    <a:gd name="connsiteX4" fmla="*/ 584021 w 969611"/>
                    <a:gd name="connsiteY4" fmla="*/ 399055 h 1595253"/>
                    <a:gd name="connsiteX5" fmla="*/ 705206 w 969611"/>
                    <a:gd name="connsiteY5" fmla="*/ 597358 h 1595253"/>
                    <a:gd name="connsiteX6" fmla="*/ 749274 w 969611"/>
                    <a:gd name="connsiteY6" fmla="*/ 729561 h 1595253"/>
                    <a:gd name="connsiteX7" fmla="*/ 804358 w 969611"/>
                    <a:gd name="connsiteY7" fmla="*/ 894814 h 1595253"/>
                    <a:gd name="connsiteX8" fmla="*/ 859443 w 969611"/>
                    <a:gd name="connsiteY8" fmla="*/ 1082100 h 1595253"/>
                    <a:gd name="connsiteX9" fmla="*/ 903510 w 969611"/>
                    <a:gd name="connsiteY9" fmla="*/ 1192269 h 1595253"/>
                    <a:gd name="connsiteX10" fmla="*/ 969611 w 969611"/>
                    <a:gd name="connsiteY10" fmla="*/ 1412606 h 1595253"/>
                    <a:gd name="connsiteX11" fmla="*/ 903510 w 969611"/>
                    <a:gd name="connsiteY11" fmla="*/ 1533792 h 1595253"/>
                    <a:gd name="connsiteX12" fmla="*/ 837409 w 969611"/>
                    <a:gd name="connsiteY12" fmla="*/ 1588876 h 1595253"/>
                    <a:gd name="connsiteX13" fmla="*/ 584021 w 969611"/>
                    <a:gd name="connsiteY13" fmla="*/ 1566843 h 1595253"/>
                    <a:gd name="connsiteX14" fmla="*/ 495886 w 969611"/>
                    <a:gd name="connsiteY14" fmla="*/ 1346505 h 1595253"/>
                    <a:gd name="connsiteX15" fmla="*/ 429785 w 969611"/>
                    <a:gd name="connsiteY15" fmla="*/ 1269387 h 1595253"/>
                    <a:gd name="connsiteX16" fmla="*/ 319616 w 969611"/>
                    <a:gd name="connsiteY16" fmla="*/ 1247353 h 1595253"/>
                    <a:gd name="connsiteX17" fmla="*/ 297582 w 969611"/>
                    <a:gd name="connsiteY17" fmla="*/ 1027016 h 1595253"/>
                    <a:gd name="connsiteX18" fmla="*/ 363683 w 969611"/>
                    <a:gd name="connsiteY18" fmla="*/ 806679 h 1595253"/>
                    <a:gd name="connsiteX19" fmla="*/ 253515 w 969611"/>
                    <a:gd name="connsiteY19" fmla="*/ 608375 h 1595253"/>
                    <a:gd name="connsiteX20" fmla="*/ 99279 w 969611"/>
                    <a:gd name="connsiteY20" fmla="*/ 410071 h 1595253"/>
                    <a:gd name="connsiteX21" fmla="*/ 33177 w 969611"/>
                    <a:gd name="connsiteY21" fmla="*/ 266852 h 1595253"/>
                    <a:gd name="connsiteX22" fmla="*/ 127 w 969611"/>
                    <a:gd name="connsiteY22" fmla="*/ 46515 h 1595253"/>
                    <a:gd name="connsiteX23" fmla="*/ 44194 w 969611"/>
                    <a:gd name="connsiteY23" fmla="*/ 24481 h 1595253"/>
                    <a:gd name="connsiteX24" fmla="*/ 44194 w 969611"/>
                    <a:gd name="connsiteY24" fmla="*/ 24481 h 1595253"/>
                    <a:gd name="connsiteX25" fmla="*/ 44194 w 969611"/>
                    <a:gd name="connsiteY25" fmla="*/ 24481 h 1595253"/>
                    <a:gd name="connsiteX26" fmla="*/ 44194 w 969611"/>
                    <a:gd name="connsiteY26" fmla="*/ 24481 h 1595253"/>
                    <a:gd name="connsiteX0" fmla="*/ 110296 w 969611"/>
                    <a:gd name="connsiteY0" fmla="*/ 2447 h 1595253"/>
                    <a:gd name="connsiteX1" fmla="*/ 297582 w 969611"/>
                    <a:gd name="connsiteY1" fmla="*/ 24481 h 1595253"/>
                    <a:gd name="connsiteX2" fmla="*/ 396734 w 969611"/>
                    <a:gd name="connsiteY2" fmla="*/ 178717 h 1595253"/>
                    <a:gd name="connsiteX3" fmla="*/ 484869 w 969611"/>
                    <a:gd name="connsiteY3" fmla="*/ 299903 h 1595253"/>
                    <a:gd name="connsiteX4" fmla="*/ 584021 w 969611"/>
                    <a:gd name="connsiteY4" fmla="*/ 399055 h 1595253"/>
                    <a:gd name="connsiteX5" fmla="*/ 705206 w 969611"/>
                    <a:gd name="connsiteY5" fmla="*/ 597358 h 1595253"/>
                    <a:gd name="connsiteX6" fmla="*/ 749274 w 969611"/>
                    <a:gd name="connsiteY6" fmla="*/ 729561 h 1595253"/>
                    <a:gd name="connsiteX7" fmla="*/ 804358 w 969611"/>
                    <a:gd name="connsiteY7" fmla="*/ 894814 h 1595253"/>
                    <a:gd name="connsiteX8" fmla="*/ 859443 w 969611"/>
                    <a:gd name="connsiteY8" fmla="*/ 1082100 h 1595253"/>
                    <a:gd name="connsiteX9" fmla="*/ 903510 w 969611"/>
                    <a:gd name="connsiteY9" fmla="*/ 1192269 h 1595253"/>
                    <a:gd name="connsiteX10" fmla="*/ 969611 w 969611"/>
                    <a:gd name="connsiteY10" fmla="*/ 1412606 h 1595253"/>
                    <a:gd name="connsiteX11" fmla="*/ 903510 w 969611"/>
                    <a:gd name="connsiteY11" fmla="*/ 1533792 h 1595253"/>
                    <a:gd name="connsiteX12" fmla="*/ 837409 w 969611"/>
                    <a:gd name="connsiteY12" fmla="*/ 1588876 h 1595253"/>
                    <a:gd name="connsiteX13" fmla="*/ 584021 w 969611"/>
                    <a:gd name="connsiteY13" fmla="*/ 1566843 h 1595253"/>
                    <a:gd name="connsiteX14" fmla="*/ 495886 w 969611"/>
                    <a:gd name="connsiteY14" fmla="*/ 1346505 h 1595253"/>
                    <a:gd name="connsiteX15" fmla="*/ 429785 w 969611"/>
                    <a:gd name="connsiteY15" fmla="*/ 1269387 h 1595253"/>
                    <a:gd name="connsiteX16" fmla="*/ 319616 w 969611"/>
                    <a:gd name="connsiteY16" fmla="*/ 1247353 h 1595253"/>
                    <a:gd name="connsiteX17" fmla="*/ 297582 w 969611"/>
                    <a:gd name="connsiteY17" fmla="*/ 1027016 h 1595253"/>
                    <a:gd name="connsiteX18" fmla="*/ 363683 w 969611"/>
                    <a:gd name="connsiteY18" fmla="*/ 806679 h 1595253"/>
                    <a:gd name="connsiteX19" fmla="*/ 253515 w 969611"/>
                    <a:gd name="connsiteY19" fmla="*/ 608375 h 1595253"/>
                    <a:gd name="connsiteX20" fmla="*/ 99279 w 969611"/>
                    <a:gd name="connsiteY20" fmla="*/ 410071 h 1595253"/>
                    <a:gd name="connsiteX21" fmla="*/ 33177 w 969611"/>
                    <a:gd name="connsiteY21" fmla="*/ 266852 h 1595253"/>
                    <a:gd name="connsiteX22" fmla="*/ 127 w 969611"/>
                    <a:gd name="connsiteY22" fmla="*/ 46515 h 1595253"/>
                    <a:gd name="connsiteX23" fmla="*/ 44194 w 969611"/>
                    <a:gd name="connsiteY23" fmla="*/ 24481 h 1595253"/>
                    <a:gd name="connsiteX24" fmla="*/ 44194 w 969611"/>
                    <a:gd name="connsiteY24" fmla="*/ 24481 h 1595253"/>
                    <a:gd name="connsiteX25" fmla="*/ 44194 w 969611"/>
                    <a:gd name="connsiteY25" fmla="*/ 24481 h 1595253"/>
                    <a:gd name="connsiteX26" fmla="*/ 149972 w 969611"/>
                    <a:gd name="connsiteY26" fmla="*/ 24481 h 1595253"/>
                    <a:gd name="connsiteX0" fmla="*/ 110296 w 969611"/>
                    <a:gd name="connsiteY0" fmla="*/ 6841 h 1599647"/>
                    <a:gd name="connsiteX1" fmla="*/ 297582 w 969611"/>
                    <a:gd name="connsiteY1" fmla="*/ 28875 h 1599647"/>
                    <a:gd name="connsiteX2" fmla="*/ 396734 w 969611"/>
                    <a:gd name="connsiteY2" fmla="*/ 183111 h 1599647"/>
                    <a:gd name="connsiteX3" fmla="*/ 484869 w 969611"/>
                    <a:gd name="connsiteY3" fmla="*/ 304297 h 1599647"/>
                    <a:gd name="connsiteX4" fmla="*/ 584021 w 969611"/>
                    <a:gd name="connsiteY4" fmla="*/ 403449 h 1599647"/>
                    <a:gd name="connsiteX5" fmla="*/ 705206 w 969611"/>
                    <a:gd name="connsiteY5" fmla="*/ 601752 h 1599647"/>
                    <a:gd name="connsiteX6" fmla="*/ 749274 w 969611"/>
                    <a:gd name="connsiteY6" fmla="*/ 733955 h 1599647"/>
                    <a:gd name="connsiteX7" fmla="*/ 804358 w 969611"/>
                    <a:gd name="connsiteY7" fmla="*/ 899208 h 1599647"/>
                    <a:gd name="connsiteX8" fmla="*/ 859443 w 969611"/>
                    <a:gd name="connsiteY8" fmla="*/ 1086494 h 1599647"/>
                    <a:gd name="connsiteX9" fmla="*/ 903510 w 969611"/>
                    <a:gd name="connsiteY9" fmla="*/ 1196663 h 1599647"/>
                    <a:gd name="connsiteX10" fmla="*/ 969611 w 969611"/>
                    <a:gd name="connsiteY10" fmla="*/ 1417000 h 1599647"/>
                    <a:gd name="connsiteX11" fmla="*/ 903510 w 969611"/>
                    <a:gd name="connsiteY11" fmla="*/ 1538186 h 1599647"/>
                    <a:gd name="connsiteX12" fmla="*/ 837409 w 969611"/>
                    <a:gd name="connsiteY12" fmla="*/ 1593270 h 1599647"/>
                    <a:gd name="connsiteX13" fmla="*/ 584021 w 969611"/>
                    <a:gd name="connsiteY13" fmla="*/ 1571237 h 1599647"/>
                    <a:gd name="connsiteX14" fmla="*/ 495886 w 969611"/>
                    <a:gd name="connsiteY14" fmla="*/ 1350899 h 1599647"/>
                    <a:gd name="connsiteX15" fmla="*/ 429785 w 969611"/>
                    <a:gd name="connsiteY15" fmla="*/ 1273781 h 1599647"/>
                    <a:gd name="connsiteX16" fmla="*/ 319616 w 969611"/>
                    <a:gd name="connsiteY16" fmla="*/ 1251747 h 1599647"/>
                    <a:gd name="connsiteX17" fmla="*/ 297582 w 969611"/>
                    <a:gd name="connsiteY17" fmla="*/ 1031410 h 1599647"/>
                    <a:gd name="connsiteX18" fmla="*/ 363683 w 969611"/>
                    <a:gd name="connsiteY18" fmla="*/ 811073 h 1599647"/>
                    <a:gd name="connsiteX19" fmla="*/ 253515 w 969611"/>
                    <a:gd name="connsiteY19" fmla="*/ 612769 h 1599647"/>
                    <a:gd name="connsiteX20" fmla="*/ 99279 w 969611"/>
                    <a:gd name="connsiteY20" fmla="*/ 414465 h 1599647"/>
                    <a:gd name="connsiteX21" fmla="*/ 33177 w 969611"/>
                    <a:gd name="connsiteY21" fmla="*/ 271246 h 1599647"/>
                    <a:gd name="connsiteX22" fmla="*/ 127 w 969611"/>
                    <a:gd name="connsiteY22" fmla="*/ 50909 h 1599647"/>
                    <a:gd name="connsiteX23" fmla="*/ 44194 w 969611"/>
                    <a:gd name="connsiteY23" fmla="*/ 28875 h 1599647"/>
                    <a:gd name="connsiteX24" fmla="*/ 44194 w 969611"/>
                    <a:gd name="connsiteY24" fmla="*/ 28875 h 1599647"/>
                    <a:gd name="connsiteX25" fmla="*/ 44194 w 969611"/>
                    <a:gd name="connsiteY25" fmla="*/ 28875 h 1599647"/>
                    <a:gd name="connsiteX26" fmla="*/ 109386 w 969611"/>
                    <a:gd name="connsiteY26" fmla="*/ 0 h 1599647"/>
                    <a:gd name="connsiteX0" fmla="*/ 110296 w 969611"/>
                    <a:gd name="connsiteY0" fmla="*/ 6841 h 1599647"/>
                    <a:gd name="connsiteX1" fmla="*/ 297582 w 969611"/>
                    <a:gd name="connsiteY1" fmla="*/ 28875 h 1599647"/>
                    <a:gd name="connsiteX2" fmla="*/ 396734 w 969611"/>
                    <a:gd name="connsiteY2" fmla="*/ 183111 h 1599647"/>
                    <a:gd name="connsiteX3" fmla="*/ 484869 w 969611"/>
                    <a:gd name="connsiteY3" fmla="*/ 304297 h 1599647"/>
                    <a:gd name="connsiteX4" fmla="*/ 584021 w 969611"/>
                    <a:gd name="connsiteY4" fmla="*/ 403449 h 1599647"/>
                    <a:gd name="connsiteX5" fmla="*/ 705206 w 969611"/>
                    <a:gd name="connsiteY5" fmla="*/ 601752 h 1599647"/>
                    <a:gd name="connsiteX6" fmla="*/ 749274 w 969611"/>
                    <a:gd name="connsiteY6" fmla="*/ 733955 h 1599647"/>
                    <a:gd name="connsiteX7" fmla="*/ 804358 w 969611"/>
                    <a:gd name="connsiteY7" fmla="*/ 899208 h 1599647"/>
                    <a:gd name="connsiteX8" fmla="*/ 859443 w 969611"/>
                    <a:gd name="connsiteY8" fmla="*/ 1086494 h 1599647"/>
                    <a:gd name="connsiteX9" fmla="*/ 903510 w 969611"/>
                    <a:gd name="connsiteY9" fmla="*/ 1196663 h 1599647"/>
                    <a:gd name="connsiteX10" fmla="*/ 969611 w 969611"/>
                    <a:gd name="connsiteY10" fmla="*/ 1417000 h 1599647"/>
                    <a:gd name="connsiteX11" fmla="*/ 903510 w 969611"/>
                    <a:gd name="connsiteY11" fmla="*/ 1538186 h 1599647"/>
                    <a:gd name="connsiteX12" fmla="*/ 837409 w 969611"/>
                    <a:gd name="connsiteY12" fmla="*/ 1593270 h 1599647"/>
                    <a:gd name="connsiteX13" fmla="*/ 584021 w 969611"/>
                    <a:gd name="connsiteY13" fmla="*/ 1571237 h 1599647"/>
                    <a:gd name="connsiteX14" fmla="*/ 495886 w 969611"/>
                    <a:gd name="connsiteY14" fmla="*/ 1350899 h 1599647"/>
                    <a:gd name="connsiteX15" fmla="*/ 429785 w 969611"/>
                    <a:gd name="connsiteY15" fmla="*/ 1273781 h 1599647"/>
                    <a:gd name="connsiteX16" fmla="*/ 319616 w 969611"/>
                    <a:gd name="connsiteY16" fmla="*/ 1251747 h 1599647"/>
                    <a:gd name="connsiteX17" fmla="*/ 297582 w 969611"/>
                    <a:gd name="connsiteY17" fmla="*/ 1031410 h 1599647"/>
                    <a:gd name="connsiteX18" fmla="*/ 363683 w 969611"/>
                    <a:gd name="connsiteY18" fmla="*/ 811073 h 1599647"/>
                    <a:gd name="connsiteX19" fmla="*/ 253515 w 969611"/>
                    <a:gd name="connsiteY19" fmla="*/ 612769 h 1599647"/>
                    <a:gd name="connsiteX20" fmla="*/ 99279 w 969611"/>
                    <a:gd name="connsiteY20" fmla="*/ 414465 h 1599647"/>
                    <a:gd name="connsiteX21" fmla="*/ 33177 w 969611"/>
                    <a:gd name="connsiteY21" fmla="*/ 271246 h 1599647"/>
                    <a:gd name="connsiteX22" fmla="*/ 127 w 969611"/>
                    <a:gd name="connsiteY22" fmla="*/ 50909 h 1599647"/>
                    <a:gd name="connsiteX23" fmla="*/ 44194 w 969611"/>
                    <a:gd name="connsiteY23" fmla="*/ 28875 h 1599647"/>
                    <a:gd name="connsiteX24" fmla="*/ 44194 w 969611"/>
                    <a:gd name="connsiteY24" fmla="*/ 28875 h 1599647"/>
                    <a:gd name="connsiteX25" fmla="*/ 53214 w 969611"/>
                    <a:gd name="connsiteY25" fmla="*/ 9624 h 1599647"/>
                    <a:gd name="connsiteX26" fmla="*/ 109386 w 969611"/>
                    <a:gd name="connsiteY26" fmla="*/ 0 h 159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9611" h="1599647">
                      <a:moveTo>
                        <a:pt x="110296" y="6841"/>
                      </a:moveTo>
                      <a:cubicBezTo>
                        <a:pt x="180069" y="3169"/>
                        <a:pt x="249842" y="-503"/>
                        <a:pt x="297582" y="28875"/>
                      </a:cubicBezTo>
                      <a:cubicBezTo>
                        <a:pt x="345322" y="58253"/>
                        <a:pt x="365520" y="137207"/>
                        <a:pt x="396734" y="183111"/>
                      </a:cubicBezTo>
                      <a:cubicBezTo>
                        <a:pt x="427948" y="229015"/>
                        <a:pt x="453655" y="267574"/>
                        <a:pt x="484869" y="304297"/>
                      </a:cubicBezTo>
                      <a:cubicBezTo>
                        <a:pt x="516083" y="341020"/>
                        <a:pt x="547298" y="353873"/>
                        <a:pt x="584021" y="403449"/>
                      </a:cubicBezTo>
                      <a:cubicBezTo>
                        <a:pt x="620744" y="453025"/>
                        <a:pt x="677664" y="546668"/>
                        <a:pt x="705206" y="601752"/>
                      </a:cubicBezTo>
                      <a:cubicBezTo>
                        <a:pt x="732748" y="656836"/>
                        <a:pt x="749274" y="733955"/>
                        <a:pt x="749274" y="733955"/>
                      </a:cubicBezTo>
                      <a:cubicBezTo>
                        <a:pt x="765799" y="783531"/>
                        <a:pt x="785997" y="840452"/>
                        <a:pt x="804358" y="899208"/>
                      </a:cubicBezTo>
                      <a:cubicBezTo>
                        <a:pt x="822719" y="957964"/>
                        <a:pt x="842918" y="1036918"/>
                        <a:pt x="859443" y="1086494"/>
                      </a:cubicBezTo>
                      <a:cubicBezTo>
                        <a:pt x="875968" y="1136070"/>
                        <a:pt x="885149" y="1141579"/>
                        <a:pt x="903510" y="1196663"/>
                      </a:cubicBezTo>
                      <a:cubicBezTo>
                        <a:pt x="921871" y="1251747"/>
                        <a:pt x="969611" y="1360080"/>
                        <a:pt x="969611" y="1417000"/>
                      </a:cubicBezTo>
                      <a:cubicBezTo>
                        <a:pt x="969611" y="1473920"/>
                        <a:pt x="925544" y="1508808"/>
                        <a:pt x="903510" y="1538186"/>
                      </a:cubicBezTo>
                      <a:cubicBezTo>
                        <a:pt x="881476" y="1567564"/>
                        <a:pt x="890657" y="1587762"/>
                        <a:pt x="837409" y="1593270"/>
                      </a:cubicBezTo>
                      <a:cubicBezTo>
                        <a:pt x="784161" y="1598778"/>
                        <a:pt x="640942" y="1611632"/>
                        <a:pt x="584021" y="1571237"/>
                      </a:cubicBezTo>
                      <a:cubicBezTo>
                        <a:pt x="527101" y="1530842"/>
                        <a:pt x="521592" y="1400475"/>
                        <a:pt x="495886" y="1350899"/>
                      </a:cubicBezTo>
                      <a:cubicBezTo>
                        <a:pt x="470180" y="1301323"/>
                        <a:pt x="459163" y="1290306"/>
                        <a:pt x="429785" y="1273781"/>
                      </a:cubicBezTo>
                      <a:cubicBezTo>
                        <a:pt x="400407" y="1257256"/>
                        <a:pt x="341650" y="1292142"/>
                        <a:pt x="319616" y="1251747"/>
                      </a:cubicBezTo>
                      <a:cubicBezTo>
                        <a:pt x="297582" y="1211352"/>
                        <a:pt x="290238" y="1104856"/>
                        <a:pt x="297582" y="1031410"/>
                      </a:cubicBezTo>
                      <a:cubicBezTo>
                        <a:pt x="304926" y="957964"/>
                        <a:pt x="371027" y="880846"/>
                        <a:pt x="363683" y="811073"/>
                      </a:cubicBezTo>
                      <a:cubicBezTo>
                        <a:pt x="356339" y="741300"/>
                        <a:pt x="297582" y="678870"/>
                        <a:pt x="253515" y="612769"/>
                      </a:cubicBezTo>
                      <a:cubicBezTo>
                        <a:pt x="209448" y="546668"/>
                        <a:pt x="136002" y="471385"/>
                        <a:pt x="99279" y="414465"/>
                      </a:cubicBezTo>
                      <a:cubicBezTo>
                        <a:pt x="62556" y="357545"/>
                        <a:pt x="49702" y="331839"/>
                        <a:pt x="33177" y="271246"/>
                      </a:cubicBezTo>
                      <a:cubicBezTo>
                        <a:pt x="16652" y="210653"/>
                        <a:pt x="-1709" y="91304"/>
                        <a:pt x="127" y="50909"/>
                      </a:cubicBezTo>
                      <a:cubicBezTo>
                        <a:pt x="1963" y="10514"/>
                        <a:pt x="44194" y="28875"/>
                        <a:pt x="44194" y="28875"/>
                      </a:cubicBezTo>
                      <a:lnTo>
                        <a:pt x="44194" y="28875"/>
                      </a:lnTo>
                      <a:lnTo>
                        <a:pt x="53214" y="9624"/>
                      </a:lnTo>
                      <a:lnTo>
                        <a:pt x="109386" y="0"/>
                      </a:lnTo>
                    </a:path>
                  </a:pathLst>
                </a:custGeom>
                <a:solidFill>
                  <a:schemeClr val="bg1"/>
                </a:solidFill>
                <a:ln w="28575" cap="flat" cmpd="sng" algn="ctr">
                  <a:solidFill>
                    <a:srgbClr val="006699"/>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grpSp>
          <p:sp>
            <p:nvSpPr>
              <p:cNvPr id="11" name="Ellipse 10"/>
              <p:cNvSpPr/>
              <p:nvPr/>
            </p:nvSpPr>
            <p:spPr bwMode="auto">
              <a:xfrm>
                <a:off x="7711371" y="5685618"/>
                <a:ext cx="152400" cy="157240"/>
              </a:xfrm>
              <a:prstGeom prst="ellips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grpSp>
        <p:sp>
          <p:nvSpPr>
            <p:cNvPr id="14" name="ZoneTexte 13"/>
            <p:cNvSpPr txBox="1"/>
            <p:nvPr/>
          </p:nvSpPr>
          <p:spPr>
            <a:xfrm>
              <a:off x="8437271" y="1462814"/>
              <a:ext cx="296876" cy="338554"/>
            </a:xfrm>
            <a:prstGeom prst="rect">
              <a:avLst/>
            </a:prstGeom>
            <a:noFill/>
          </p:spPr>
          <p:txBody>
            <a:bodyPr wrap="none" rtlCol="0">
              <a:spAutoFit/>
            </a:bodyPr>
            <a:lstStyle/>
            <a:p>
              <a:r>
                <a:rPr lang="fr-FR" sz="1600" dirty="0" smtClean="0">
                  <a:latin typeface="Calibri" panose="020F0502020204030204" pitchFamily="34" charset="0"/>
                </a:rPr>
                <a:t>B</a:t>
              </a:r>
              <a:endParaRPr lang="en-GB" sz="1600" dirty="0">
                <a:latin typeface="Calibri" panose="020F0502020204030204" pitchFamily="34" charset="0"/>
              </a:endParaRPr>
            </a:p>
          </p:txBody>
        </p:sp>
      </p:grpSp>
      <p:sp>
        <p:nvSpPr>
          <p:cNvPr id="16" name="Rectangle 15"/>
          <p:cNvSpPr/>
          <p:nvPr/>
        </p:nvSpPr>
        <p:spPr bwMode="auto">
          <a:xfrm>
            <a:off x="914400" y="4038600"/>
            <a:ext cx="304800" cy="6096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panose="020B0604020202020204" pitchFamily="34" charset="0"/>
            </a:endParaRPr>
          </a:p>
        </p:txBody>
      </p:sp>
      <p:sp>
        <p:nvSpPr>
          <p:cNvPr id="15" name="ZoneTexte 14"/>
          <p:cNvSpPr txBox="1"/>
          <p:nvPr/>
        </p:nvSpPr>
        <p:spPr>
          <a:xfrm>
            <a:off x="914400" y="3962400"/>
            <a:ext cx="400110" cy="545983"/>
          </a:xfrm>
          <a:prstGeom prst="rect">
            <a:avLst/>
          </a:prstGeom>
          <a:noFill/>
        </p:spPr>
        <p:txBody>
          <a:bodyPr vert="vert270" wrap="square" tIns="0" bIns="0" rtlCol="0" anchor="b">
            <a:spAutoFit/>
          </a:bodyPr>
          <a:lstStyle/>
          <a:p>
            <a:r>
              <a:rPr lang="fr-FR" sz="1400" dirty="0" smtClean="0"/>
              <a:t>µg/L</a:t>
            </a:r>
            <a:endParaRPr lang="fr-FR" sz="1400" dirty="0"/>
          </a:p>
        </p:txBody>
      </p:sp>
    </p:spTree>
    <p:extLst>
      <p:ext uri="{BB962C8B-B14F-4D97-AF65-F5344CB8AC3E}">
        <p14:creationId xmlns:p14="http://schemas.microsoft.com/office/powerpoint/2010/main" val="2614299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76200"/>
            <a:ext cx="7772400" cy="533400"/>
          </a:xfrm>
        </p:spPr>
        <p:txBody>
          <a:bodyPr/>
          <a:lstStyle/>
          <a:p>
            <a:r>
              <a:rPr lang="fr-FR" sz="3600" dirty="0" smtClean="0"/>
              <a:t>Validation automatique des </a:t>
            </a:r>
            <a:r>
              <a:rPr lang="fr-FR" sz="3600" dirty="0"/>
              <a:t>données</a:t>
            </a:r>
            <a:endParaRPr lang="en-GB" sz="3600" dirty="0"/>
          </a:p>
        </p:txBody>
      </p:sp>
      <p:sp>
        <p:nvSpPr>
          <p:cNvPr id="4" name="Espace réservé du numéro de diapositive 3"/>
          <p:cNvSpPr>
            <a:spLocks noGrp="1"/>
          </p:cNvSpPr>
          <p:nvPr>
            <p:ph type="sldNum" sz="quarter" idx="11"/>
          </p:nvPr>
        </p:nvSpPr>
        <p:spPr/>
        <p:txBody>
          <a:bodyPr/>
          <a:lstStyle/>
          <a:p>
            <a:pPr>
              <a:defRPr/>
            </a:pPr>
            <a:fld id="{0E905A4B-6BF0-4D2B-981A-726BF949973E}" type="slidenum">
              <a:rPr lang="fr-FR" smtClean="0"/>
              <a:pPr>
                <a:defRPr/>
              </a:pPr>
              <a:t>14</a:t>
            </a:fld>
            <a:endParaRPr lang="fr-FR" dirty="0"/>
          </a:p>
        </p:txBody>
      </p:sp>
      <p:pic>
        <p:nvPicPr>
          <p:cNvPr id="1031" name="Picture 7" descr="C:\Postdoc_Leesu\Conferences\ICHA2018\Presentation\Figs\Phyco_c2.png"/>
          <p:cNvPicPr>
            <a:picLocks noChangeAspect="1" noChangeArrowheads="1"/>
          </p:cNvPicPr>
          <p:nvPr/>
        </p:nvPicPr>
        <p:blipFill>
          <a:blip r:embed="rId2" cstate="print"/>
          <a:srcRect l="9256" t="9641" r="9293" b="9377"/>
          <a:stretch>
            <a:fillRect/>
          </a:stretch>
        </p:blipFill>
        <p:spPr bwMode="auto">
          <a:xfrm>
            <a:off x="1447800" y="4876800"/>
            <a:ext cx="7391400" cy="1905000"/>
          </a:xfrm>
          <a:prstGeom prst="rect">
            <a:avLst/>
          </a:prstGeom>
          <a:noFill/>
        </p:spPr>
      </p:pic>
      <p:pic>
        <p:nvPicPr>
          <p:cNvPr id="1032" name="Picture 8" descr="C:\Postdoc_Leesu\Conferences\ICHA2018\Presentation\Figs\Phyco_b_1.png"/>
          <p:cNvPicPr>
            <a:picLocks noChangeAspect="1" noChangeArrowheads="1"/>
          </p:cNvPicPr>
          <p:nvPr/>
        </p:nvPicPr>
        <p:blipFill>
          <a:blip r:embed="rId3" cstate="print"/>
          <a:srcRect l="8099" t="11124" r="9758" b="11012"/>
          <a:stretch>
            <a:fillRect/>
          </a:stretch>
        </p:blipFill>
        <p:spPr bwMode="auto">
          <a:xfrm>
            <a:off x="1371600" y="1066800"/>
            <a:ext cx="7467600" cy="1905000"/>
          </a:xfrm>
          <a:prstGeom prst="rect">
            <a:avLst/>
          </a:prstGeom>
          <a:noFill/>
        </p:spPr>
      </p:pic>
      <p:pic>
        <p:nvPicPr>
          <p:cNvPr id="1033" name="Picture 9" descr="C:\Postdoc_Leesu\Conferences\ICHA2018\Presentation\Figs\Phyco_c_1.png"/>
          <p:cNvPicPr>
            <a:picLocks noChangeAspect="1" noChangeArrowheads="1"/>
          </p:cNvPicPr>
          <p:nvPr/>
        </p:nvPicPr>
        <p:blipFill>
          <a:blip r:embed="rId4" cstate="print"/>
          <a:srcRect l="9256" t="9534" r="8601" b="11012"/>
          <a:stretch>
            <a:fillRect/>
          </a:stretch>
        </p:blipFill>
        <p:spPr bwMode="auto">
          <a:xfrm>
            <a:off x="1447800" y="2971800"/>
            <a:ext cx="7467600" cy="1828800"/>
          </a:xfrm>
          <a:prstGeom prst="rect">
            <a:avLst/>
          </a:prstGeom>
          <a:noFill/>
        </p:spPr>
      </p:pic>
      <p:sp>
        <p:nvSpPr>
          <p:cNvPr id="13" name="ZoneTexte 12"/>
          <p:cNvSpPr txBox="1"/>
          <p:nvPr/>
        </p:nvSpPr>
        <p:spPr>
          <a:xfrm>
            <a:off x="1828800" y="1066800"/>
            <a:ext cx="3225563" cy="338554"/>
          </a:xfrm>
          <a:prstGeom prst="rect">
            <a:avLst/>
          </a:prstGeom>
          <a:noFill/>
        </p:spPr>
        <p:txBody>
          <a:bodyPr wrap="none" rtlCol="0">
            <a:spAutoFit/>
          </a:bodyPr>
          <a:lstStyle/>
          <a:p>
            <a:r>
              <a:rPr lang="fr-FR" sz="1600" b="1" i="1" dirty="0" smtClean="0"/>
              <a:t>Données brutes, </a:t>
            </a:r>
            <a:r>
              <a:rPr lang="fr-FR" sz="1600" b="1" i="1" dirty="0" err="1" smtClean="0"/>
              <a:t>Phycocyanine</a:t>
            </a:r>
            <a:endParaRPr lang="fr-FR" sz="1600" b="1" i="1" dirty="0"/>
          </a:p>
        </p:txBody>
      </p:sp>
      <p:sp>
        <p:nvSpPr>
          <p:cNvPr id="14" name="ZoneTexte 13"/>
          <p:cNvSpPr txBox="1"/>
          <p:nvPr/>
        </p:nvSpPr>
        <p:spPr>
          <a:xfrm>
            <a:off x="1828800" y="3048000"/>
            <a:ext cx="3408305" cy="338554"/>
          </a:xfrm>
          <a:prstGeom prst="rect">
            <a:avLst/>
          </a:prstGeom>
          <a:noFill/>
        </p:spPr>
        <p:txBody>
          <a:bodyPr wrap="none" rtlCol="0">
            <a:spAutoFit/>
          </a:bodyPr>
          <a:lstStyle/>
          <a:p>
            <a:r>
              <a:rPr lang="fr-FR" sz="1600" b="1" i="1" dirty="0" smtClean="0"/>
              <a:t>Données validées, </a:t>
            </a:r>
            <a:r>
              <a:rPr lang="fr-FR" sz="1600" b="1" i="1" dirty="0" err="1" smtClean="0"/>
              <a:t>Phycocyanine</a:t>
            </a:r>
            <a:endParaRPr lang="fr-FR" sz="1600" b="1" i="1" dirty="0"/>
          </a:p>
        </p:txBody>
      </p:sp>
      <p:sp>
        <p:nvSpPr>
          <p:cNvPr id="15" name="ZoneTexte 14"/>
          <p:cNvSpPr txBox="1"/>
          <p:nvPr/>
        </p:nvSpPr>
        <p:spPr>
          <a:xfrm>
            <a:off x="1828800" y="4876800"/>
            <a:ext cx="4184159" cy="338554"/>
          </a:xfrm>
          <a:prstGeom prst="rect">
            <a:avLst/>
          </a:prstGeom>
          <a:noFill/>
        </p:spPr>
        <p:txBody>
          <a:bodyPr wrap="none" rtlCol="0">
            <a:spAutoFit/>
          </a:bodyPr>
          <a:lstStyle/>
          <a:p>
            <a:r>
              <a:rPr lang="fr-FR" sz="1600" b="1" i="1" dirty="0" smtClean="0"/>
              <a:t>Données validées, </a:t>
            </a:r>
            <a:r>
              <a:rPr lang="fr-FR" sz="1600" b="1" i="1" dirty="0" err="1" smtClean="0"/>
              <a:t>Chl</a:t>
            </a:r>
            <a:r>
              <a:rPr lang="fr-FR" sz="1600" b="1" i="1" dirty="0" smtClean="0"/>
              <a:t>-a &amp; </a:t>
            </a:r>
            <a:r>
              <a:rPr lang="fr-FR" sz="1600" b="1" i="1" dirty="0" err="1" smtClean="0"/>
              <a:t>Phycocyanine</a:t>
            </a:r>
            <a:endParaRPr lang="fr-FR" sz="1600" b="1" i="1" dirty="0"/>
          </a:p>
        </p:txBody>
      </p:sp>
      <p:sp>
        <p:nvSpPr>
          <p:cNvPr id="16" name="ZoneTexte 15"/>
          <p:cNvSpPr txBox="1"/>
          <p:nvPr/>
        </p:nvSpPr>
        <p:spPr>
          <a:xfrm>
            <a:off x="3048000" y="697468"/>
            <a:ext cx="3506088" cy="369332"/>
          </a:xfrm>
          <a:prstGeom prst="rect">
            <a:avLst/>
          </a:prstGeom>
          <a:noFill/>
        </p:spPr>
        <p:txBody>
          <a:bodyPr wrap="none" rtlCol="0">
            <a:spAutoFit/>
          </a:bodyPr>
          <a:lstStyle/>
          <a:p>
            <a:r>
              <a:rPr lang="fr-FR" b="1" u="sng" dirty="0" smtClean="0"/>
              <a:t>Mesures de 10/10 – 10/19/2018</a:t>
            </a:r>
            <a:endParaRPr lang="fr-FR" b="1" u="sng" dirty="0"/>
          </a:p>
        </p:txBody>
      </p:sp>
      <p:sp>
        <p:nvSpPr>
          <p:cNvPr id="17" name="ZoneTexte 16"/>
          <p:cNvSpPr txBox="1"/>
          <p:nvPr/>
        </p:nvSpPr>
        <p:spPr>
          <a:xfrm>
            <a:off x="990600" y="1819812"/>
            <a:ext cx="400110" cy="461024"/>
          </a:xfrm>
          <a:prstGeom prst="rect">
            <a:avLst/>
          </a:prstGeom>
          <a:noFill/>
        </p:spPr>
        <p:txBody>
          <a:bodyPr vert="vert270" wrap="none" rtlCol="0">
            <a:spAutoFit/>
          </a:bodyPr>
          <a:lstStyle/>
          <a:p>
            <a:r>
              <a:rPr lang="fr-FR" sz="1400" b="1" dirty="0" smtClean="0"/>
              <a:t>RFU</a:t>
            </a:r>
            <a:endParaRPr lang="fr-FR" sz="1400" b="1" dirty="0"/>
          </a:p>
        </p:txBody>
      </p:sp>
      <p:sp>
        <p:nvSpPr>
          <p:cNvPr id="18" name="ZoneTexte 17"/>
          <p:cNvSpPr txBox="1"/>
          <p:nvPr/>
        </p:nvSpPr>
        <p:spPr>
          <a:xfrm>
            <a:off x="971490" y="3650570"/>
            <a:ext cx="400110" cy="464230"/>
          </a:xfrm>
          <a:prstGeom prst="rect">
            <a:avLst/>
          </a:prstGeom>
          <a:noFill/>
        </p:spPr>
        <p:txBody>
          <a:bodyPr vert="vert270" wrap="none" rtlCol="0">
            <a:spAutoFit/>
          </a:bodyPr>
          <a:lstStyle/>
          <a:p>
            <a:r>
              <a:rPr lang="fr-FR" sz="1400" b="1" dirty="0" smtClean="0"/>
              <a:t>µg/L</a:t>
            </a:r>
            <a:endParaRPr lang="fr-FR" sz="1400" b="1" dirty="0"/>
          </a:p>
        </p:txBody>
      </p:sp>
      <p:sp>
        <p:nvSpPr>
          <p:cNvPr id="19" name="ZoneTexte 18"/>
          <p:cNvSpPr txBox="1"/>
          <p:nvPr/>
        </p:nvSpPr>
        <p:spPr>
          <a:xfrm>
            <a:off x="990600" y="5486400"/>
            <a:ext cx="400110" cy="464230"/>
          </a:xfrm>
          <a:prstGeom prst="rect">
            <a:avLst/>
          </a:prstGeom>
          <a:noFill/>
        </p:spPr>
        <p:txBody>
          <a:bodyPr vert="vert270" wrap="none" rtlCol="0">
            <a:spAutoFit/>
          </a:bodyPr>
          <a:lstStyle/>
          <a:p>
            <a:r>
              <a:rPr lang="fr-FR" sz="1400" b="1" dirty="0" smtClean="0"/>
              <a:t>µg/L</a:t>
            </a:r>
            <a:endParaRPr lang="fr-FR" sz="1400" b="1" dirty="0"/>
          </a:p>
        </p:txBody>
      </p:sp>
      <p:sp>
        <p:nvSpPr>
          <p:cNvPr id="20" name="ZoneTexte 19"/>
          <p:cNvSpPr txBox="1"/>
          <p:nvPr/>
        </p:nvSpPr>
        <p:spPr>
          <a:xfrm>
            <a:off x="1524000" y="866001"/>
            <a:ext cx="558166" cy="276999"/>
          </a:xfrm>
          <a:prstGeom prst="rect">
            <a:avLst/>
          </a:prstGeom>
          <a:noFill/>
        </p:spPr>
        <p:txBody>
          <a:bodyPr wrap="none" rtlCol="0">
            <a:spAutoFit/>
          </a:bodyPr>
          <a:lstStyle/>
          <a:p>
            <a:r>
              <a:rPr lang="fr-FR" sz="1200" b="1" dirty="0" smtClean="0"/>
              <a:t>X 10</a:t>
            </a:r>
            <a:r>
              <a:rPr lang="fr-FR" sz="1200" b="1" baseline="30000" dirty="0" smtClean="0"/>
              <a:t>3</a:t>
            </a:r>
            <a:endParaRPr lang="fr-FR" sz="1200" b="1" baseline="30000" dirty="0"/>
          </a:p>
        </p:txBody>
      </p:sp>
      <p:sp>
        <p:nvSpPr>
          <p:cNvPr id="22" name="Rectangle 21"/>
          <p:cNvSpPr/>
          <p:nvPr/>
        </p:nvSpPr>
        <p:spPr bwMode="auto">
          <a:xfrm>
            <a:off x="1371600" y="1143000"/>
            <a:ext cx="304800" cy="1600200"/>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
          <p:cNvSpPr/>
          <p:nvPr/>
        </p:nvSpPr>
        <p:spPr bwMode="auto">
          <a:xfrm>
            <a:off x="1371600" y="2971800"/>
            <a:ext cx="304800" cy="1600200"/>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24" name="ZoneTexte 23"/>
          <p:cNvSpPr txBox="1"/>
          <p:nvPr/>
        </p:nvSpPr>
        <p:spPr>
          <a:xfrm>
            <a:off x="1524000" y="2590800"/>
            <a:ext cx="269626" cy="276999"/>
          </a:xfrm>
          <a:prstGeom prst="rect">
            <a:avLst/>
          </a:prstGeom>
          <a:noFill/>
        </p:spPr>
        <p:txBody>
          <a:bodyPr wrap="none" rtlCol="0">
            <a:spAutoFit/>
          </a:bodyPr>
          <a:lstStyle/>
          <a:p>
            <a:r>
              <a:rPr lang="fr-FR" sz="1200" b="1" dirty="0" smtClean="0"/>
              <a:t>0</a:t>
            </a:r>
            <a:endParaRPr lang="fr-FR" sz="1200" b="1" baseline="30000" dirty="0"/>
          </a:p>
        </p:txBody>
      </p:sp>
      <p:sp>
        <p:nvSpPr>
          <p:cNvPr id="25" name="ZoneTexte 24"/>
          <p:cNvSpPr txBox="1"/>
          <p:nvPr/>
        </p:nvSpPr>
        <p:spPr>
          <a:xfrm>
            <a:off x="1447800" y="2085201"/>
            <a:ext cx="354584" cy="276999"/>
          </a:xfrm>
          <a:prstGeom prst="rect">
            <a:avLst/>
          </a:prstGeom>
          <a:noFill/>
        </p:spPr>
        <p:txBody>
          <a:bodyPr wrap="none" rtlCol="0">
            <a:spAutoFit/>
          </a:bodyPr>
          <a:lstStyle/>
          <a:p>
            <a:r>
              <a:rPr lang="fr-FR" sz="1200" b="1" dirty="0" smtClean="0"/>
              <a:t>10</a:t>
            </a:r>
            <a:endParaRPr lang="fr-FR" sz="1200" b="1" baseline="30000" dirty="0"/>
          </a:p>
        </p:txBody>
      </p:sp>
      <p:sp>
        <p:nvSpPr>
          <p:cNvPr id="26" name="ZoneTexte 25"/>
          <p:cNvSpPr txBox="1"/>
          <p:nvPr/>
        </p:nvSpPr>
        <p:spPr>
          <a:xfrm>
            <a:off x="1447800" y="1094601"/>
            <a:ext cx="354584" cy="276999"/>
          </a:xfrm>
          <a:prstGeom prst="rect">
            <a:avLst/>
          </a:prstGeom>
          <a:noFill/>
        </p:spPr>
        <p:txBody>
          <a:bodyPr wrap="none" rtlCol="0">
            <a:spAutoFit/>
          </a:bodyPr>
          <a:lstStyle/>
          <a:p>
            <a:r>
              <a:rPr lang="fr-FR" sz="1200" b="1" dirty="0" smtClean="0"/>
              <a:t>30</a:t>
            </a:r>
            <a:endParaRPr lang="fr-FR" sz="1200" b="1" baseline="30000" dirty="0"/>
          </a:p>
        </p:txBody>
      </p:sp>
      <p:sp>
        <p:nvSpPr>
          <p:cNvPr id="27" name="ZoneTexte 26"/>
          <p:cNvSpPr txBox="1"/>
          <p:nvPr/>
        </p:nvSpPr>
        <p:spPr>
          <a:xfrm>
            <a:off x="1447800" y="1600200"/>
            <a:ext cx="354584" cy="276999"/>
          </a:xfrm>
          <a:prstGeom prst="rect">
            <a:avLst/>
          </a:prstGeom>
          <a:noFill/>
        </p:spPr>
        <p:txBody>
          <a:bodyPr wrap="none" rtlCol="0">
            <a:spAutoFit/>
          </a:bodyPr>
          <a:lstStyle/>
          <a:p>
            <a:r>
              <a:rPr lang="fr-FR" sz="1200" b="1" dirty="0" smtClean="0"/>
              <a:t>20</a:t>
            </a:r>
            <a:endParaRPr lang="fr-FR" sz="1200" b="1" baseline="30000" dirty="0"/>
          </a:p>
        </p:txBody>
      </p:sp>
      <p:sp>
        <p:nvSpPr>
          <p:cNvPr id="28" name="ZoneTexte 27"/>
          <p:cNvSpPr txBox="1"/>
          <p:nvPr/>
        </p:nvSpPr>
        <p:spPr>
          <a:xfrm>
            <a:off x="1398016" y="4038600"/>
            <a:ext cx="354584" cy="276999"/>
          </a:xfrm>
          <a:prstGeom prst="rect">
            <a:avLst/>
          </a:prstGeom>
          <a:noFill/>
        </p:spPr>
        <p:txBody>
          <a:bodyPr wrap="none" rtlCol="0">
            <a:spAutoFit/>
          </a:bodyPr>
          <a:lstStyle/>
          <a:p>
            <a:r>
              <a:rPr lang="fr-FR" sz="1200" b="1" dirty="0" smtClean="0"/>
              <a:t>10</a:t>
            </a:r>
            <a:endParaRPr lang="fr-FR" sz="1200" b="1" baseline="30000" dirty="0"/>
          </a:p>
        </p:txBody>
      </p:sp>
      <p:sp>
        <p:nvSpPr>
          <p:cNvPr id="29" name="ZoneTexte 28"/>
          <p:cNvSpPr txBox="1"/>
          <p:nvPr/>
        </p:nvSpPr>
        <p:spPr>
          <a:xfrm>
            <a:off x="1482974" y="4371201"/>
            <a:ext cx="269626" cy="276999"/>
          </a:xfrm>
          <a:prstGeom prst="rect">
            <a:avLst/>
          </a:prstGeom>
          <a:noFill/>
        </p:spPr>
        <p:txBody>
          <a:bodyPr wrap="none" rtlCol="0">
            <a:spAutoFit/>
          </a:bodyPr>
          <a:lstStyle/>
          <a:p>
            <a:r>
              <a:rPr lang="fr-FR" sz="1200" b="1" dirty="0" smtClean="0"/>
              <a:t>0</a:t>
            </a:r>
            <a:endParaRPr lang="fr-FR" sz="1200" b="1" baseline="30000" dirty="0"/>
          </a:p>
        </p:txBody>
      </p:sp>
      <p:sp>
        <p:nvSpPr>
          <p:cNvPr id="30" name="ZoneTexte 29"/>
          <p:cNvSpPr txBox="1"/>
          <p:nvPr/>
        </p:nvSpPr>
        <p:spPr>
          <a:xfrm>
            <a:off x="1398016" y="2999601"/>
            <a:ext cx="354584" cy="276999"/>
          </a:xfrm>
          <a:prstGeom prst="rect">
            <a:avLst/>
          </a:prstGeom>
          <a:noFill/>
        </p:spPr>
        <p:txBody>
          <a:bodyPr wrap="none" rtlCol="0">
            <a:spAutoFit/>
          </a:bodyPr>
          <a:lstStyle/>
          <a:p>
            <a:r>
              <a:rPr lang="fr-FR" sz="1200" b="1" dirty="0" smtClean="0"/>
              <a:t>40</a:t>
            </a:r>
            <a:endParaRPr lang="fr-FR" sz="1200" b="1" baseline="30000" dirty="0"/>
          </a:p>
        </p:txBody>
      </p:sp>
      <p:sp>
        <p:nvSpPr>
          <p:cNvPr id="31" name="ZoneTexte 30"/>
          <p:cNvSpPr txBox="1"/>
          <p:nvPr/>
        </p:nvSpPr>
        <p:spPr>
          <a:xfrm>
            <a:off x="1398016" y="3304401"/>
            <a:ext cx="354584" cy="276999"/>
          </a:xfrm>
          <a:prstGeom prst="rect">
            <a:avLst/>
          </a:prstGeom>
          <a:noFill/>
        </p:spPr>
        <p:txBody>
          <a:bodyPr wrap="none" rtlCol="0">
            <a:spAutoFit/>
          </a:bodyPr>
          <a:lstStyle/>
          <a:p>
            <a:r>
              <a:rPr lang="fr-FR" sz="1200" b="1" dirty="0" smtClean="0"/>
              <a:t>30</a:t>
            </a:r>
            <a:endParaRPr lang="fr-FR" sz="1200" b="1" baseline="30000" dirty="0"/>
          </a:p>
        </p:txBody>
      </p:sp>
      <p:sp>
        <p:nvSpPr>
          <p:cNvPr id="32" name="ZoneTexte 31"/>
          <p:cNvSpPr txBox="1"/>
          <p:nvPr/>
        </p:nvSpPr>
        <p:spPr>
          <a:xfrm>
            <a:off x="1398016" y="3685401"/>
            <a:ext cx="354584" cy="276999"/>
          </a:xfrm>
          <a:prstGeom prst="rect">
            <a:avLst/>
          </a:prstGeom>
          <a:noFill/>
        </p:spPr>
        <p:txBody>
          <a:bodyPr wrap="none" rtlCol="0">
            <a:spAutoFit/>
          </a:bodyPr>
          <a:lstStyle/>
          <a:p>
            <a:r>
              <a:rPr lang="fr-FR" sz="1200" b="1" dirty="0" smtClean="0"/>
              <a:t>20</a:t>
            </a:r>
            <a:endParaRPr lang="fr-FR" sz="1200" b="1" baseline="30000" dirty="0"/>
          </a:p>
        </p:txBody>
      </p:sp>
      <p:sp>
        <p:nvSpPr>
          <p:cNvPr id="33" name="Rectangle 32"/>
          <p:cNvSpPr/>
          <p:nvPr/>
        </p:nvSpPr>
        <p:spPr bwMode="auto">
          <a:xfrm>
            <a:off x="1371600" y="4953000"/>
            <a:ext cx="304800" cy="1600200"/>
          </a:xfrm>
          <a:prstGeom prst="rect">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34" name="ZoneTexte 33"/>
          <p:cNvSpPr txBox="1"/>
          <p:nvPr/>
        </p:nvSpPr>
        <p:spPr>
          <a:xfrm>
            <a:off x="1389256" y="5943600"/>
            <a:ext cx="354584" cy="276999"/>
          </a:xfrm>
          <a:prstGeom prst="rect">
            <a:avLst/>
          </a:prstGeom>
          <a:noFill/>
        </p:spPr>
        <p:txBody>
          <a:bodyPr wrap="none" rtlCol="0">
            <a:spAutoFit/>
          </a:bodyPr>
          <a:lstStyle/>
          <a:p>
            <a:r>
              <a:rPr lang="fr-FR" sz="1200" b="1" dirty="0" smtClean="0"/>
              <a:t>40</a:t>
            </a:r>
            <a:endParaRPr lang="fr-FR" sz="1200" b="1" baseline="30000" dirty="0"/>
          </a:p>
        </p:txBody>
      </p:sp>
      <p:sp>
        <p:nvSpPr>
          <p:cNvPr id="35" name="ZoneTexte 34"/>
          <p:cNvSpPr txBox="1"/>
          <p:nvPr/>
        </p:nvSpPr>
        <p:spPr>
          <a:xfrm>
            <a:off x="1474214" y="6352401"/>
            <a:ext cx="269626" cy="276999"/>
          </a:xfrm>
          <a:prstGeom prst="rect">
            <a:avLst/>
          </a:prstGeom>
          <a:noFill/>
        </p:spPr>
        <p:txBody>
          <a:bodyPr wrap="none" rtlCol="0">
            <a:spAutoFit/>
          </a:bodyPr>
          <a:lstStyle/>
          <a:p>
            <a:r>
              <a:rPr lang="fr-FR" sz="1200" b="1" dirty="0" smtClean="0"/>
              <a:t>0</a:t>
            </a:r>
            <a:endParaRPr lang="fr-FR" sz="1200" b="1" baseline="30000" dirty="0"/>
          </a:p>
        </p:txBody>
      </p:sp>
      <p:sp>
        <p:nvSpPr>
          <p:cNvPr id="36" name="ZoneTexte 35"/>
          <p:cNvSpPr txBox="1"/>
          <p:nvPr/>
        </p:nvSpPr>
        <p:spPr>
          <a:xfrm>
            <a:off x="1313056" y="5057001"/>
            <a:ext cx="439544" cy="276999"/>
          </a:xfrm>
          <a:prstGeom prst="rect">
            <a:avLst/>
          </a:prstGeom>
          <a:noFill/>
        </p:spPr>
        <p:txBody>
          <a:bodyPr wrap="none" rtlCol="0">
            <a:spAutoFit/>
          </a:bodyPr>
          <a:lstStyle/>
          <a:p>
            <a:r>
              <a:rPr lang="fr-FR" sz="1200" b="1" dirty="0" smtClean="0"/>
              <a:t>120</a:t>
            </a:r>
            <a:endParaRPr lang="fr-FR" sz="1200" b="1" baseline="30000" dirty="0"/>
          </a:p>
        </p:txBody>
      </p:sp>
      <p:sp>
        <p:nvSpPr>
          <p:cNvPr id="38" name="ZoneTexte 37"/>
          <p:cNvSpPr txBox="1"/>
          <p:nvPr/>
        </p:nvSpPr>
        <p:spPr>
          <a:xfrm>
            <a:off x="1389256" y="5486400"/>
            <a:ext cx="354584" cy="276999"/>
          </a:xfrm>
          <a:prstGeom prst="rect">
            <a:avLst/>
          </a:prstGeom>
          <a:noFill/>
        </p:spPr>
        <p:txBody>
          <a:bodyPr wrap="none" rtlCol="0">
            <a:spAutoFit/>
          </a:bodyPr>
          <a:lstStyle/>
          <a:p>
            <a:r>
              <a:rPr lang="fr-FR" sz="1200" b="1" dirty="0" smtClean="0"/>
              <a:t>80</a:t>
            </a:r>
            <a:endParaRPr lang="fr-FR" sz="1200" b="1" baseline="30000" dirty="0"/>
          </a:p>
        </p:txBody>
      </p:sp>
      <p:sp>
        <p:nvSpPr>
          <p:cNvPr id="41" name="Rectangle 40"/>
          <p:cNvSpPr/>
          <p:nvPr/>
        </p:nvSpPr>
        <p:spPr bwMode="auto">
          <a:xfrm>
            <a:off x="1752600" y="2819400"/>
            <a:ext cx="6934200" cy="152400"/>
          </a:xfrm>
          <a:prstGeom prst="rect">
            <a:avLst/>
          </a:prstGeom>
          <a:solidFill>
            <a:schemeClr val="bg1"/>
          </a:solidFill>
          <a:ln w="571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42" name="Rectangle 41"/>
          <p:cNvSpPr/>
          <p:nvPr/>
        </p:nvSpPr>
        <p:spPr bwMode="auto">
          <a:xfrm>
            <a:off x="1752600" y="4648200"/>
            <a:ext cx="6934200" cy="152400"/>
          </a:xfrm>
          <a:prstGeom prst="rect">
            <a:avLst/>
          </a:prstGeom>
          <a:solidFill>
            <a:schemeClr val="bg1"/>
          </a:solidFill>
          <a:ln w="571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43" name="Rectangle 42"/>
          <p:cNvSpPr/>
          <p:nvPr/>
        </p:nvSpPr>
        <p:spPr bwMode="auto">
          <a:xfrm>
            <a:off x="1752600" y="6629400"/>
            <a:ext cx="6934200" cy="152400"/>
          </a:xfrm>
          <a:prstGeom prst="rect">
            <a:avLst/>
          </a:prstGeom>
          <a:solidFill>
            <a:schemeClr val="bg1"/>
          </a:solidFill>
          <a:ln w="571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39" name="ZoneTexte 38"/>
          <p:cNvSpPr txBox="1"/>
          <p:nvPr/>
        </p:nvSpPr>
        <p:spPr>
          <a:xfrm>
            <a:off x="1828800" y="2740223"/>
            <a:ext cx="6858000" cy="307777"/>
          </a:xfrm>
          <a:prstGeom prst="rect">
            <a:avLst/>
          </a:prstGeom>
          <a:noFill/>
        </p:spPr>
        <p:txBody>
          <a:bodyPr wrap="square" rtlCol="0">
            <a:spAutoFit/>
          </a:bodyPr>
          <a:lstStyle/>
          <a:p>
            <a:r>
              <a:rPr lang="fr-FR" sz="1400" b="1" dirty="0" smtClean="0"/>
              <a:t>11/10/18   12/10/18   13/10/18   14/10/18   15/10/18   16/10/18   17/10/18    </a:t>
            </a:r>
            <a:r>
              <a:rPr lang="fr-FR" sz="1400" b="1" dirty="0" err="1" smtClean="0"/>
              <a:t>18</a:t>
            </a:r>
            <a:r>
              <a:rPr lang="fr-FR" sz="1400" b="1" dirty="0" smtClean="0"/>
              <a:t>/10/18</a:t>
            </a:r>
            <a:endParaRPr lang="fr-FR" sz="1400" b="1" dirty="0"/>
          </a:p>
        </p:txBody>
      </p:sp>
      <p:sp>
        <p:nvSpPr>
          <p:cNvPr id="44" name="ZoneTexte 43"/>
          <p:cNvSpPr txBox="1"/>
          <p:nvPr/>
        </p:nvSpPr>
        <p:spPr>
          <a:xfrm>
            <a:off x="1905000" y="4572000"/>
            <a:ext cx="6858000" cy="307777"/>
          </a:xfrm>
          <a:prstGeom prst="rect">
            <a:avLst/>
          </a:prstGeom>
          <a:noFill/>
        </p:spPr>
        <p:txBody>
          <a:bodyPr wrap="square" rtlCol="0">
            <a:spAutoFit/>
          </a:bodyPr>
          <a:lstStyle/>
          <a:p>
            <a:r>
              <a:rPr lang="fr-FR" sz="1400" b="1" dirty="0" smtClean="0"/>
              <a:t>11/10/18   12/10/18   13/10/18   14/10/18   15/10/18   16/10/18   17/10/18    </a:t>
            </a:r>
            <a:r>
              <a:rPr lang="fr-FR" sz="1400" b="1" dirty="0" err="1" smtClean="0"/>
              <a:t>18</a:t>
            </a:r>
            <a:r>
              <a:rPr lang="fr-FR" sz="1400" b="1" dirty="0" smtClean="0"/>
              <a:t>/10/18</a:t>
            </a:r>
            <a:endParaRPr lang="fr-FR" sz="1400" b="1" dirty="0"/>
          </a:p>
        </p:txBody>
      </p:sp>
      <p:sp>
        <p:nvSpPr>
          <p:cNvPr id="45" name="ZoneTexte 44"/>
          <p:cNvSpPr txBox="1"/>
          <p:nvPr/>
        </p:nvSpPr>
        <p:spPr>
          <a:xfrm>
            <a:off x="2057400" y="6550223"/>
            <a:ext cx="6858000" cy="307777"/>
          </a:xfrm>
          <a:prstGeom prst="rect">
            <a:avLst/>
          </a:prstGeom>
          <a:noFill/>
        </p:spPr>
        <p:txBody>
          <a:bodyPr wrap="square" rtlCol="0">
            <a:spAutoFit/>
          </a:bodyPr>
          <a:lstStyle/>
          <a:p>
            <a:r>
              <a:rPr lang="fr-FR" sz="1400" b="1" dirty="0" smtClean="0"/>
              <a:t>11/10/18   12/10/18   13/10/18   14/10/18   15/10/18   16/10/18   17/10/18    </a:t>
            </a:r>
            <a:r>
              <a:rPr lang="fr-FR" sz="1400" b="1" dirty="0" err="1" smtClean="0"/>
              <a:t>18</a:t>
            </a:r>
            <a:r>
              <a:rPr lang="fr-FR" sz="1400" b="1" dirty="0" smtClean="0"/>
              <a:t>/10/18</a:t>
            </a:r>
            <a:endParaRPr lang="fr-FR" sz="1400" b="1" dirty="0"/>
          </a:p>
        </p:txBody>
      </p:sp>
    </p:spTree>
    <p:extLst>
      <p:ext uri="{BB962C8B-B14F-4D97-AF65-F5344CB8AC3E}">
        <p14:creationId xmlns:p14="http://schemas.microsoft.com/office/powerpoint/2010/main" val="1063473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600" y="0"/>
            <a:ext cx="7772400" cy="1143000"/>
          </a:xfrm>
        </p:spPr>
        <p:txBody>
          <a:bodyPr/>
          <a:lstStyle/>
          <a:p>
            <a:r>
              <a:rPr lang="it-IT" dirty="0" smtClean="0">
                <a:solidFill>
                  <a:schemeClr val="tx2"/>
                </a:solidFill>
                <a:latin typeface="Calibri" panose="020F0502020204030204" pitchFamily="34" charset="0"/>
              </a:rPr>
              <a:t>Modèle 3D: Delft-3D</a:t>
            </a:r>
            <a:r>
              <a:rPr lang="it-IT" dirty="0">
                <a:solidFill>
                  <a:schemeClr val="tx2"/>
                </a:solidFill>
                <a:latin typeface="Calibri" panose="020F0502020204030204" pitchFamily="34" charset="0"/>
              </a:rPr>
              <a:t>	</a:t>
            </a:r>
            <a:endParaRPr lang="en-GB" dirty="0">
              <a:latin typeface="Calibri" panose="020F0502020204030204" pitchFamily="34" charset="0"/>
            </a:endParaRPr>
          </a:p>
        </p:txBody>
      </p:sp>
      <p:sp>
        <p:nvSpPr>
          <p:cNvPr id="8" name="Espace réservé du contenu 7"/>
          <p:cNvSpPr>
            <a:spLocks noGrp="1"/>
          </p:cNvSpPr>
          <p:nvPr>
            <p:ph idx="1"/>
          </p:nvPr>
        </p:nvSpPr>
        <p:spPr>
          <a:xfrm>
            <a:off x="914400" y="1066800"/>
            <a:ext cx="8077200" cy="5715000"/>
          </a:xfrm>
        </p:spPr>
        <p:txBody>
          <a:bodyPr>
            <a:normAutofit fontScale="77500" lnSpcReduction="20000"/>
          </a:bodyPr>
          <a:lstStyle/>
          <a:p>
            <a:pPr>
              <a:buFont typeface="Arial" panose="020B0604020202020204" pitchFamily="34" charset="0"/>
              <a:buChar char="•"/>
            </a:pPr>
            <a:r>
              <a:rPr lang="en-US" dirty="0" err="1" smtClean="0"/>
              <a:t>Maillage</a:t>
            </a:r>
            <a:r>
              <a:rPr lang="en-US" dirty="0" smtClean="0"/>
              <a:t>:</a:t>
            </a:r>
            <a:endParaRPr lang="en-US" dirty="0"/>
          </a:p>
          <a:p>
            <a:pPr lvl="1">
              <a:buFont typeface="Arial" panose="020B0604020202020204" pitchFamily="34" charset="0"/>
              <a:buChar char="•"/>
            </a:pPr>
            <a:r>
              <a:rPr lang="it-IT" dirty="0" smtClean="0">
                <a:latin typeface="Calibri" panose="020F0502020204030204" pitchFamily="34" charset="0"/>
              </a:rPr>
              <a:t>Lac de Champs-sur-Marne</a:t>
            </a:r>
          </a:p>
          <a:p>
            <a:pPr lvl="2">
              <a:buFont typeface="Arial" panose="020B0604020202020204" pitchFamily="34" charset="0"/>
              <a:buChar char="•"/>
            </a:pPr>
            <a:r>
              <a:rPr lang="it-IT" dirty="0" smtClean="0">
                <a:latin typeface="Calibri" panose="020F0502020204030204" pitchFamily="34" charset="0"/>
              </a:rPr>
              <a:t>801 mailles de 10 </a:t>
            </a:r>
            <a:r>
              <a:rPr lang="it-IT" dirty="0">
                <a:latin typeface="Calibri" panose="020F0502020204030204" pitchFamily="34" charset="0"/>
              </a:rPr>
              <a:t>m x 10 </a:t>
            </a:r>
            <a:r>
              <a:rPr lang="it-IT" dirty="0" smtClean="0">
                <a:latin typeface="Calibri" panose="020F0502020204030204" pitchFamily="34" charset="0"/>
              </a:rPr>
              <a:t>m;</a:t>
            </a:r>
            <a:endParaRPr lang="it-IT" dirty="0">
              <a:latin typeface="Calibri" panose="020F0502020204030204" pitchFamily="34" charset="0"/>
            </a:endParaRPr>
          </a:p>
          <a:p>
            <a:pPr lvl="2">
              <a:buFont typeface="Arial" panose="020B0604020202020204" pitchFamily="34" charset="0"/>
              <a:buChar char="•"/>
            </a:pPr>
            <a:r>
              <a:rPr lang="it-IT" dirty="0" smtClean="0">
                <a:latin typeface="Calibri" panose="020F0502020204030204" pitchFamily="34" charset="0"/>
              </a:rPr>
              <a:t>12 couches verticales de 0.35m;</a:t>
            </a:r>
            <a:endParaRPr lang="it-IT" sz="3600" dirty="0"/>
          </a:p>
          <a:p>
            <a:pPr lvl="1">
              <a:buFont typeface="Arial" panose="020B0604020202020204" pitchFamily="34" charset="0"/>
              <a:buChar char="•"/>
            </a:pPr>
            <a:r>
              <a:rPr lang="fr-FR" dirty="0" smtClean="0">
                <a:latin typeface="Calibri" panose="020F0502020204030204" pitchFamily="34" charset="0"/>
              </a:rPr>
              <a:t>Lac de Créteil</a:t>
            </a:r>
          </a:p>
          <a:p>
            <a:pPr lvl="2">
              <a:buFont typeface="Arial" panose="020B0604020202020204" pitchFamily="34" charset="0"/>
              <a:buChar char="•"/>
            </a:pPr>
            <a:r>
              <a:rPr lang="fr-FR" dirty="0" smtClean="0">
                <a:latin typeface="Calibri" panose="020F0502020204030204" pitchFamily="34" charset="0"/>
              </a:rPr>
              <a:t>981 mailles de 20m x 20m;</a:t>
            </a:r>
          </a:p>
          <a:p>
            <a:pPr lvl="2">
              <a:buFont typeface="Arial" panose="020B0604020202020204" pitchFamily="34" charset="0"/>
              <a:buChar char="•"/>
            </a:pPr>
            <a:r>
              <a:rPr lang="fr-FR" dirty="0" smtClean="0">
                <a:latin typeface="Calibri" panose="020F0502020204030204" pitchFamily="34" charset="0"/>
              </a:rPr>
              <a:t>18 couches verticales de 0.33 m;</a:t>
            </a:r>
          </a:p>
          <a:p>
            <a:pPr lvl="2">
              <a:buFont typeface="Arial" panose="020B0604020202020204" pitchFamily="34" charset="0"/>
              <a:buChar char="•"/>
            </a:pPr>
            <a:endParaRPr lang="fr-FR" dirty="0" smtClean="0">
              <a:latin typeface="Calibri" panose="020F0502020204030204" pitchFamily="34" charset="0"/>
            </a:endParaRPr>
          </a:p>
          <a:p>
            <a:pPr>
              <a:buFont typeface="Arial" panose="020B0604020202020204" pitchFamily="34" charset="0"/>
              <a:buChar char="•"/>
            </a:pPr>
            <a:r>
              <a:rPr lang="en-US" dirty="0" smtClean="0"/>
              <a:t>Module </a:t>
            </a:r>
            <a:r>
              <a:rPr lang="en-US" dirty="0" err="1" smtClean="0"/>
              <a:t>hydrodynamique</a:t>
            </a:r>
            <a:r>
              <a:rPr lang="en-US" dirty="0" smtClean="0"/>
              <a:t>: FLOW</a:t>
            </a:r>
          </a:p>
          <a:p>
            <a:pPr lvl="1">
              <a:buFont typeface="Arial" panose="020B0604020202020204" pitchFamily="34" charset="0"/>
              <a:buChar char="•"/>
            </a:pPr>
            <a:r>
              <a:rPr lang="en-US" dirty="0" err="1" smtClean="0"/>
              <a:t>Basé</a:t>
            </a:r>
            <a:r>
              <a:rPr lang="en-US" dirty="0" smtClean="0"/>
              <a:t> </a:t>
            </a:r>
            <a:r>
              <a:rPr lang="en-US" dirty="0" err="1" smtClean="0"/>
              <a:t>sur</a:t>
            </a:r>
            <a:r>
              <a:rPr lang="en-US" dirty="0" smtClean="0"/>
              <a:t> </a:t>
            </a:r>
            <a:r>
              <a:rPr lang="en-US" dirty="0" err="1" smtClean="0"/>
              <a:t>l’équation</a:t>
            </a:r>
            <a:r>
              <a:rPr lang="en-US" dirty="0" smtClean="0"/>
              <a:t> de </a:t>
            </a:r>
            <a:r>
              <a:rPr lang="en-US" dirty="0" err="1" smtClean="0"/>
              <a:t>Navier</a:t>
            </a:r>
            <a:r>
              <a:rPr lang="en-US" dirty="0" smtClean="0"/>
              <a:t>-Stokes;</a:t>
            </a:r>
          </a:p>
          <a:p>
            <a:pPr lvl="1">
              <a:buFont typeface="Arial" panose="020B0604020202020204" pitchFamily="34" charset="0"/>
              <a:buChar char="•"/>
            </a:pPr>
            <a:r>
              <a:rPr lang="en-US" dirty="0" smtClean="0"/>
              <a:t>Equations de conservation de masse et de la </a:t>
            </a:r>
            <a:r>
              <a:rPr lang="en-US" dirty="0" err="1" smtClean="0"/>
              <a:t>chaleur</a:t>
            </a:r>
            <a:r>
              <a:rPr lang="en-US" dirty="0" smtClean="0"/>
              <a:t>;</a:t>
            </a:r>
          </a:p>
          <a:p>
            <a:pPr lvl="1">
              <a:buFont typeface="Arial" panose="020B0604020202020204" pitchFamily="34" charset="0"/>
              <a:buChar char="•"/>
            </a:pPr>
            <a:r>
              <a:rPr lang="en-US" dirty="0" err="1" smtClean="0"/>
              <a:t>Niveau</a:t>
            </a:r>
            <a:r>
              <a:rPr lang="en-US" dirty="0" smtClean="0"/>
              <a:t> </a:t>
            </a:r>
            <a:r>
              <a:rPr lang="en-US" dirty="0" err="1" smtClean="0"/>
              <a:t>d’eau</a:t>
            </a:r>
            <a:r>
              <a:rPr lang="en-US" dirty="0" smtClean="0"/>
              <a:t> constant;</a:t>
            </a:r>
          </a:p>
          <a:p>
            <a:pPr lvl="1">
              <a:buFont typeface="Arial" panose="020B0604020202020204" pitchFamily="34" charset="0"/>
              <a:buChar char="•"/>
            </a:pPr>
            <a:endParaRPr lang="en-US" dirty="0" smtClean="0"/>
          </a:p>
          <a:p>
            <a:pPr>
              <a:buFont typeface="Arial" panose="020B0604020202020204" pitchFamily="34" charset="0"/>
              <a:buChar char="•"/>
            </a:pPr>
            <a:r>
              <a:rPr lang="en-US" dirty="0" smtClean="0"/>
              <a:t>Module </a:t>
            </a:r>
            <a:r>
              <a:rPr lang="en-US" dirty="0" err="1" smtClean="0"/>
              <a:t>écologique</a:t>
            </a:r>
            <a:r>
              <a:rPr lang="en-US" dirty="0" smtClean="0"/>
              <a:t>:</a:t>
            </a:r>
          </a:p>
          <a:p>
            <a:pPr lvl="1">
              <a:buFont typeface="Arial" panose="020B0604020202020204" pitchFamily="34" charset="0"/>
              <a:buChar char="•"/>
            </a:pPr>
            <a:r>
              <a:rPr lang="en-US" dirty="0" err="1" smtClean="0">
                <a:latin typeface="Calibri" panose="020F0502020204030204" pitchFamily="34" charset="0"/>
              </a:rPr>
              <a:t>Dynamique</a:t>
            </a:r>
            <a:r>
              <a:rPr lang="en-US" dirty="0" smtClean="0">
                <a:latin typeface="Calibri" panose="020F0502020204030204" pitchFamily="34" charset="0"/>
              </a:rPr>
              <a:t> des </a:t>
            </a:r>
            <a:r>
              <a:rPr lang="en-US" dirty="0" err="1" smtClean="0">
                <a:latin typeface="Calibri" panose="020F0502020204030204" pitchFamily="34" charset="0"/>
              </a:rPr>
              <a:t>algues</a:t>
            </a:r>
            <a:r>
              <a:rPr lang="en-US" dirty="0" smtClean="0">
                <a:latin typeface="Calibri" panose="020F0502020204030204" pitchFamily="34" charset="0"/>
              </a:rPr>
              <a:t>: BLOOM</a:t>
            </a:r>
          </a:p>
          <a:p>
            <a:pPr lvl="2">
              <a:buFont typeface="Arial" panose="020B0604020202020204" pitchFamily="34" charset="0"/>
              <a:buChar char="•"/>
            </a:pPr>
            <a:r>
              <a:rPr lang="en-US" dirty="0" err="1" smtClean="0">
                <a:latin typeface="Calibri" panose="020F0502020204030204" pitchFamily="34" charset="0"/>
              </a:rPr>
              <a:t>Algues</a:t>
            </a:r>
            <a:r>
              <a:rPr lang="en-US" dirty="0" smtClean="0">
                <a:latin typeface="Calibri" panose="020F0502020204030204" pitchFamily="34" charset="0"/>
              </a:rPr>
              <a:t> </a:t>
            </a:r>
            <a:r>
              <a:rPr lang="en-US" dirty="0" err="1" smtClean="0">
                <a:latin typeface="Calibri" panose="020F0502020204030204" pitchFamily="34" charset="0"/>
              </a:rPr>
              <a:t>vertes</a:t>
            </a:r>
            <a:r>
              <a:rPr lang="en-US" dirty="0" smtClean="0">
                <a:latin typeface="Calibri" panose="020F0502020204030204" pitchFamily="34" charset="0"/>
              </a:rPr>
              <a:t>, </a:t>
            </a:r>
            <a:r>
              <a:rPr lang="en-US" sz="2500" dirty="0" err="1" smtClean="0">
                <a:latin typeface="Calibri" panose="020F0502020204030204" pitchFamily="34" charset="0"/>
              </a:rPr>
              <a:t>diatomées</a:t>
            </a:r>
            <a:r>
              <a:rPr lang="en-US" sz="2500" dirty="0" smtClean="0">
                <a:latin typeface="Calibri" panose="020F0502020204030204" pitchFamily="34" charset="0"/>
              </a:rPr>
              <a:t>, </a:t>
            </a:r>
            <a:r>
              <a:rPr lang="en-US" sz="2500" dirty="0" err="1" smtClean="0">
                <a:latin typeface="Calibri" panose="020F0502020204030204" pitchFamily="34" charset="0"/>
              </a:rPr>
              <a:t>flagellés</a:t>
            </a:r>
            <a:r>
              <a:rPr lang="en-US" sz="2500" dirty="0" smtClean="0">
                <a:latin typeface="Calibri" panose="020F0502020204030204" pitchFamily="34" charset="0"/>
              </a:rPr>
              <a:t> </a:t>
            </a:r>
            <a:r>
              <a:rPr lang="en-US" dirty="0" smtClean="0">
                <a:latin typeface="Calibri" panose="020F0502020204030204" pitchFamily="34" charset="0"/>
              </a:rPr>
              <a:t>et </a:t>
            </a:r>
            <a:r>
              <a:rPr lang="en-US" b="1" dirty="0" err="1" smtClean="0">
                <a:solidFill>
                  <a:schemeClr val="tx1">
                    <a:lumMod val="75000"/>
                    <a:lumOff val="25000"/>
                  </a:schemeClr>
                </a:solidFill>
                <a:latin typeface="Calibri" panose="020F0502020204030204" pitchFamily="34" charset="0"/>
              </a:rPr>
              <a:t>Cyanobactéries</a:t>
            </a:r>
            <a:r>
              <a:rPr lang="en-US" b="1" dirty="0" smtClean="0">
                <a:solidFill>
                  <a:schemeClr val="tx1">
                    <a:lumMod val="75000"/>
                    <a:lumOff val="25000"/>
                  </a:schemeClr>
                </a:solidFill>
                <a:latin typeface="Calibri" panose="020F0502020204030204" pitchFamily="34" charset="0"/>
              </a:rPr>
              <a:t>;</a:t>
            </a:r>
            <a:endParaRPr lang="en-US" dirty="0" smtClean="0">
              <a:latin typeface="Calibri" panose="020F0502020204030204" pitchFamily="34" charset="0"/>
            </a:endParaRPr>
          </a:p>
          <a:p>
            <a:pPr lvl="1">
              <a:buFont typeface="Arial" panose="020B0604020202020204" pitchFamily="34" charset="0"/>
              <a:buChar char="•"/>
            </a:pPr>
            <a:r>
              <a:rPr lang="en-US" dirty="0" err="1" smtClean="0">
                <a:latin typeface="Calibri" panose="020F0502020204030204" pitchFamily="34" charset="0"/>
              </a:rPr>
              <a:t>Dynamique</a:t>
            </a:r>
            <a:r>
              <a:rPr lang="en-US" dirty="0" smtClean="0">
                <a:latin typeface="Calibri" panose="020F0502020204030204" pitchFamily="34" charset="0"/>
              </a:rPr>
              <a:t> </a:t>
            </a:r>
            <a:r>
              <a:rPr lang="en-US" dirty="0" err="1" smtClean="0">
                <a:latin typeface="Calibri" panose="020F0502020204030204" pitchFamily="34" charset="0"/>
              </a:rPr>
              <a:t>d’</a:t>
            </a:r>
            <a:r>
              <a:rPr lang="en-US" i="1" dirty="0" err="1" smtClean="0">
                <a:latin typeface="Calibri" panose="020F0502020204030204" pitchFamily="34" charset="0"/>
              </a:rPr>
              <a:t>E.coli</a:t>
            </a:r>
            <a:r>
              <a:rPr lang="en-US" dirty="0" smtClean="0">
                <a:latin typeface="Calibri" panose="020F0502020204030204" pitchFamily="34" charset="0"/>
              </a:rPr>
              <a:t>: WAQ</a:t>
            </a:r>
            <a:endParaRPr lang="it-IT" sz="1600" dirty="0" smtClean="0">
              <a:latin typeface="Gill Sans MT" pitchFamily="34" charset="0"/>
            </a:endParaRPr>
          </a:p>
        </p:txBody>
      </p:sp>
      <p:sp>
        <p:nvSpPr>
          <p:cNvPr id="4" name="Espace réservé du numéro de diapositive 3"/>
          <p:cNvSpPr>
            <a:spLocks noGrp="1"/>
          </p:cNvSpPr>
          <p:nvPr>
            <p:ph type="sldNum" sz="quarter" idx="11"/>
          </p:nvPr>
        </p:nvSpPr>
        <p:spPr/>
        <p:txBody>
          <a:bodyPr/>
          <a:lstStyle/>
          <a:p>
            <a:pPr>
              <a:defRPr/>
            </a:pPr>
            <a:fld id="{ECDE94AD-18AC-41F2-86CE-54E5FCB2DD16}" type="slidenum">
              <a:rPr lang="fr-FR" smtClean="0"/>
              <a:pPr>
                <a:defRPr/>
              </a:pPr>
              <a:t>15</a:t>
            </a:fld>
            <a:endParaRPr lang="fr-FR" dirty="0"/>
          </a:p>
        </p:txBody>
      </p:sp>
    </p:spTree>
    <p:extLst>
      <p:ext uri="{BB962C8B-B14F-4D97-AF65-F5344CB8AC3E}">
        <p14:creationId xmlns:p14="http://schemas.microsoft.com/office/powerpoint/2010/main" val="665931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CDE94AD-18AC-41F2-86CE-54E5FCB2DD16}" type="slidenum">
              <a:rPr lang="fr-FR" smtClean="0"/>
              <a:pPr>
                <a:defRPr/>
              </a:pPr>
              <a:t>16</a:t>
            </a:fld>
            <a:endParaRPr lang="fr-FR" dirty="0"/>
          </a:p>
        </p:txBody>
      </p:sp>
      <p:sp>
        <p:nvSpPr>
          <p:cNvPr id="7" name="Titolo 1"/>
          <p:cNvSpPr txBox="1">
            <a:spLocks/>
          </p:cNvSpPr>
          <p:nvPr/>
        </p:nvSpPr>
        <p:spPr>
          <a:xfrm>
            <a:off x="2209800" y="76200"/>
            <a:ext cx="5029200" cy="600332"/>
          </a:xfrm>
          <a:prstGeom prst="rect">
            <a:avLst/>
          </a:prstGeom>
        </p:spPr>
        <p:txBody>
          <a:bodyPr/>
          <a:lstStyle>
            <a:lvl1pPr algn="ctr" rtl="0" eaLnBrk="0" fontAlgn="base" hangingPunct="0">
              <a:spcBef>
                <a:spcPct val="0"/>
              </a:spcBef>
              <a:spcAft>
                <a:spcPct val="0"/>
              </a:spcAft>
              <a:defRPr sz="4400" kern="1200">
                <a:solidFill>
                  <a:srgbClr val="000042"/>
                </a:solidFill>
                <a:latin typeface="+mj-lt"/>
                <a:ea typeface="+mj-ea"/>
                <a:cs typeface="+mj-cs"/>
              </a:defRPr>
            </a:lvl1pPr>
            <a:lvl2pPr algn="ctr" rtl="0" eaLnBrk="0" fontAlgn="base" hangingPunct="0">
              <a:spcBef>
                <a:spcPct val="0"/>
              </a:spcBef>
              <a:spcAft>
                <a:spcPct val="0"/>
              </a:spcAft>
              <a:defRPr sz="4400">
                <a:solidFill>
                  <a:srgbClr val="000042"/>
                </a:solidFill>
                <a:latin typeface="Calibri Light" pitchFamily="34" charset="0"/>
              </a:defRPr>
            </a:lvl2pPr>
            <a:lvl3pPr algn="ctr" rtl="0" eaLnBrk="0" fontAlgn="base" hangingPunct="0">
              <a:spcBef>
                <a:spcPct val="0"/>
              </a:spcBef>
              <a:spcAft>
                <a:spcPct val="0"/>
              </a:spcAft>
              <a:defRPr sz="4400">
                <a:solidFill>
                  <a:srgbClr val="000042"/>
                </a:solidFill>
                <a:latin typeface="Calibri Light" pitchFamily="34" charset="0"/>
              </a:defRPr>
            </a:lvl3pPr>
            <a:lvl4pPr algn="ctr" rtl="0" eaLnBrk="0" fontAlgn="base" hangingPunct="0">
              <a:spcBef>
                <a:spcPct val="0"/>
              </a:spcBef>
              <a:spcAft>
                <a:spcPct val="0"/>
              </a:spcAft>
              <a:defRPr sz="4400">
                <a:solidFill>
                  <a:srgbClr val="000042"/>
                </a:solidFill>
                <a:latin typeface="Calibri Light" pitchFamily="34" charset="0"/>
              </a:defRPr>
            </a:lvl4pPr>
            <a:lvl5pPr algn="ctr" rtl="0" eaLnBrk="0" fontAlgn="base" hangingPunct="0">
              <a:spcBef>
                <a:spcPct val="0"/>
              </a:spcBef>
              <a:spcAft>
                <a:spcPct val="0"/>
              </a:spcAft>
              <a:defRPr sz="4400">
                <a:solidFill>
                  <a:srgbClr val="000042"/>
                </a:solidFill>
                <a:latin typeface="Calibri Light" pitchFamily="34" charset="0"/>
              </a:defRPr>
            </a:lvl5pPr>
            <a:lvl6pPr marL="457200" algn="ctr" rtl="0" fontAlgn="base">
              <a:spcBef>
                <a:spcPct val="0"/>
              </a:spcBef>
              <a:spcAft>
                <a:spcPct val="0"/>
              </a:spcAft>
              <a:defRPr sz="4400">
                <a:solidFill>
                  <a:srgbClr val="000042"/>
                </a:solidFill>
                <a:latin typeface="Calibri" panose="020F0502020204030204" pitchFamily="34" charset="0"/>
              </a:defRPr>
            </a:lvl6pPr>
            <a:lvl7pPr marL="914400" algn="ctr" rtl="0" fontAlgn="base">
              <a:spcBef>
                <a:spcPct val="0"/>
              </a:spcBef>
              <a:spcAft>
                <a:spcPct val="0"/>
              </a:spcAft>
              <a:defRPr sz="4400">
                <a:solidFill>
                  <a:srgbClr val="000042"/>
                </a:solidFill>
                <a:latin typeface="Calibri" panose="020F0502020204030204" pitchFamily="34" charset="0"/>
              </a:defRPr>
            </a:lvl7pPr>
            <a:lvl8pPr marL="1371600" algn="ctr" rtl="0" fontAlgn="base">
              <a:spcBef>
                <a:spcPct val="0"/>
              </a:spcBef>
              <a:spcAft>
                <a:spcPct val="0"/>
              </a:spcAft>
              <a:defRPr sz="4400">
                <a:solidFill>
                  <a:srgbClr val="000042"/>
                </a:solidFill>
                <a:latin typeface="Calibri" panose="020F0502020204030204" pitchFamily="34" charset="0"/>
              </a:defRPr>
            </a:lvl8pPr>
            <a:lvl9pPr marL="1828800" algn="ctr" rtl="0" fontAlgn="base">
              <a:spcBef>
                <a:spcPct val="0"/>
              </a:spcBef>
              <a:spcAft>
                <a:spcPct val="0"/>
              </a:spcAft>
              <a:defRPr sz="4400">
                <a:solidFill>
                  <a:srgbClr val="000042"/>
                </a:solidFill>
                <a:latin typeface="Calibri" panose="020F0502020204030204" pitchFamily="34" charset="0"/>
              </a:defRPr>
            </a:lvl9pPr>
          </a:lstStyle>
          <a:p>
            <a:pPr algn="l"/>
            <a:r>
              <a:rPr lang="it-IT" dirty="0" smtClean="0">
                <a:solidFill>
                  <a:schemeClr val="tx2"/>
                </a:solidFill>
              </a:rPr>
              <a:t>	Delft3D BLOOM</a:t>
            </a:r>
            <a:endParaRPr lang="en-US" dirty="0">
              <a:solidFill>
                <a:schemeClr val="tx2"/>
              </a:solidFill>
            </a:endParaRPr>
          </a:p>
        </p:txBody>
      </p:sp>
      <p:sp>
        <p:nvSpPr>
          <p:cNvPr id="8" name="CasellaDiTesto 227"/>
          <p:cNvSpPr txBox="1"/>
          <p:nvPr/>
        </p:nvSpPr>
        <p:spPr>
          <a:xfrm>
            <a:off x="914401" y="1200090"/>
            <a:ext cx="3429000" cy="400110"/>
          </a:xfrm>
          <a:prstGeom prst="rect">
            <a:avLst/>
          </a:prstGeom>
          <a:solidFill>
            <a:srgbClr val="92D050"/>
          </a:solidFill>
          <a:ln w="12700">
            <a:solidFill>
              <a:srgbClr val="92D050"/>
            </a:solidFill>
          </a:ln>
        </p:spPr>
        <p:txBody>
          <a:bodyPr wrap="square" rtlCol="0">
            <a:spAutoFit/>
          </a:bodyPr>
          <a:lstStyle/>
          <a:p>
            <a:pPr>
              <a:buClr>
                <a:schemeClr val="bg1">
                  <a:lumMod val="65000"/>
                </a:schemeClr>
              </a:buClr>
            </a:pPr>
            <a:r>
              <a:rPr lang="en-US" sz="2000" dirty="0">
                <a:latin typeface="Gill Sans MT" pitchFamily="34" charset="0"/>
              </a:rPr>
              <a:t>4</a:t>
            </a:r>
            <a:r>
              <a:rPr lang="en-US" sz="2000" dirty="0" smtClean="0">
                <a:latin typeface="Gill Sans MT" pitchFamily="34" charset="0"/>
              </a:rPr>
              <a:t> </a:t>
            </a:r>
            <a:r>
              <a:rPr lang="en-US" sz="2000" dirty="0" err="1" smtClean="0">
                <a:latin typeface="Gill Sans MT" pitchFamily="34" charset="0"/>
              </a:rPr>
              <a:t>groupes</a:t>
            </a:r>
            <a:r>
              <a:rPr lang="en-US" sz="2000" dirty="0" smtClean="0">
                <a:latin typeface="Gill Sans MT" pitchFamily="34" charset="0"/>
              </a:rPr>
              <a:t> de </a:t>
            </a:r>
            <a:r>
              <a:rPr lang="en-US" sz="2000" dirty="0" err="1" smtClean="0">
                <a:latin typeface="Gill Sans MT" pitchFamily="34" charset="0"/>
              </a:rPr>
              <a:t>phytoplancton</a:t>
            </a:r>
            <a:endParaRPr lang="en-US" sz="2000" dirty="0" smtClean="0">
              <a:latin typeface="Gill Sans MT" pitchFamily="34" charset="0"/>
            </a:endParaRPr>
          </a:p>
        </p:txBody>
      </p:sp>
      <p:pic>
        <p:nvPicPr>
          <p:cNvPr id="16" name="Image 15"/>
          <p:cNvPicPr>
            <a:picLocks noChangeAspect="1"/>
          </p:cNvPicPr>
          <p:nvPr/>
        </p:nvPicPr>
        <p:blipFill>
          <a:blip r:embed="rId3" cstate="print"/>
          <a:stretch>
            <a:fillRect/>
          </a:stretch>
        </p:blipFill>
        <p:spPr>
          <a:xfrm>
            <a:off x="904558" y="1676400"/>
            <a:ext cx="8239442" cy="4800600"/>
          </a:xfrm>
          <a:prstGeom prst="rect">
            <a:avLst/>
          </a:prstGeom>
        </p:spPr>
      </p:pic>
      <p:cxnSp>
        <p:nvCxnSpPr>
          <p:cNvPr id="15" name="Connecteur en angle 14"/>
          <p:cNvCxnSpPr/>
          <p:nvPr/>
        </p:nvCxnSpPr>
        <p:spPr bwMode="auto">
          <a:xfrm rot="16200000" flipH="1">
            <a:off x="2133600" y="4419600"/>
            <a:ext cx="2438400" cy="1219200"/>
          </a:xfrm>
          <a:prstGeom prst="bentConnector3">
            <a:avLst>
              <a:gd name="adj1" fmla="val 38362"/>
            </a:avLst>
          </a:prstGeom>
          <a:solidFill>
            <a:schemeClr val="accent1"/>
          </a:solidFill>
          <a:ln w="9525" cap="flat" cmpd="sng" algn="ctr">
            <a:solidFill>
              <a:schemeClr val="bg1">
                <a:lumMod val="65000"/>
              </a:schemeClr>
            </a:solidFill>
            <a:prstDash val="solid"/>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Connecteur en angle 20"/>
          <p:cNvCxnSpPr/>
          <p:nvPr/>
        </p:nvCxnSpPr>
        <p:spPr bwMode="auto">
          <a:xfrm>
            <a:off x="6019800" y="3810000"/>
            <a:ext cx="914400" cy="381000"/>
          </a:xfrm>
          <a:prstGeom prst="bentConnector3">
            <a:avLst>
              <a:gd name="adj1" fmla="val 50000"/>
            </a:avLst>
          </a:prstGeom>
          <a:solidFill>
            <a:schemeClr val="accent1"/>
          </a:solidFill>
          <a:ln w="9525" cap="flat" cmpd="sng" algn="ctr">
            <a:solidFill>
              <a:schemeClr val="bg1">
                <a:lumMod val="65000"/>
              </a:schemeClr>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24" name="Tableau 23"/>
          <p:cNvGraphicFramePr>
            <a:graphicFrameLocks noGrp="1"/>
          </p:cNvGraphicFramePr>
          <p:nvPr/>
        </p:nvGraphicFramePr>
        <p:xfrm>
          <a:off x="7010400" y="3748894"/>
          <a:ext cx="1371600" cy="746906"/>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tblGrid>
              <a:tr h="396309">
                <a:tc gridSpan="4">
                  <a:txBody>
                    <a:bodyPr/>
                    <a:lstStyle/>
                    <a:p>
                      <a:pPr algn="ctr"/>
                      <a:r>
                        <a:rPr lang="fr-FR" sz="1400" b="1" dirty="0" err="1" smtClean="0">
                          <a:solidFill>
                            <a:schemeClr val="tx1"/>
                          </a:solidFill>
                        </a:rPr>
                        <a:t>Consomateurs</a:t>
                      </a:r>
                      <a:endParaRPr lang="fr-FR"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0597">
                <a:tc>
                  <a:txBody>
                    <a:bodyPr/>
                    <a:lstStyle/>
                    <a:p>
                      <a:pPr algn="ctr"/>
                      <a:r>
                        <a:rPr lang="fr-FR" sz="1400" b="1" dirty="0" smtClean="0">
                          <a:solidFill>
                            <a:schemeClr val="tx1"/>
                          </a:solidFill>
                        </a:rPr>
                        <a:t>C</a:t>
                      </a:r>
                      <a:endParaRPr lang="fr-FR"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400" b="1" dirty="0" smtClean="0">
                          <a:solidFill>
                            <a:schemeClr val="tx1"/>
                          </a:solidFill>
                        </a:rPr>
                        <a:t>N</a:t>
                      </a:r>
                      <a:endParaRPr lang="fr-FR"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400" b="1" dirty="0" smtClean="0">
                          <a:solidFill>
                            <a:schemeClr val="tx1"/>
                          </a:solidFill>
                        </a:rPr>
                        <a:t>P</a:t>
                      </a:r>
                      <a:endParaRPr lang="fr-FR"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400" b="1" dirty="0" smtClean="0">
                          <a:solidFill>
                            <a:schemeClr val="tx1"/>
                          </a:solidFill>
                        </a:rPr>
                        <a:t>Si</a:t>
                      </a:r>
                      <a:endParaRPr lang="fr-FR"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1302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5157B5B9-C47A-45CA-ADB3-8848FEB9C18E}" type="slidenum">
              <a:rPr lang="fr-FR" smtClean="0"/>
              <a:pPr>
                <a:defRPr/>
              </a:pPr>
              <a:t>17</a:t>
            </a:fld>
            <a:endParaRPr lang="fr-FR" dirty="0"/>
          </a:p>
        </p:txBody>
      </p:sp>
      <p:pic>
        <p:nvPicPr>
          <p:cNvPr id="1026" name="Picture 2" descr="C:\Postdoc_Leesu\Conferences\UDM2018\Presentation\Poster_SWMMD3D\Figure\Model.tif"/>
          <p:cNvPicPr>
            <a:picLocks noChangeAspect="1" noChangeArrowheads="1"/>
          </p:cNvPicPr>
          <p:nvPr/>
        </p:nvPicPr>
        <p:blipFill>
          <a:blip r:embed="rId2" cstate="print"/>
          <a:srcRect/>
          <a:stretch>
            <a:fillRect/>
          </a:stretch>
        </p:blipFill>
        <p:spPr bwMode="auto">
          <a:xfrm>
            <a:off x="1295400" y="990600"/>
            <a:ext cx="7315201" cy="5662613"/>
          </a:xfrm>
          <a:prstGeom prst="rect">
            <a:avLst/>
          </a:prstGeom>
          <a:noFill/>
        </p:spPr>
      </p:pic>
      <p:sp>
        <p:nvSpPr>
          <p:cNvPr id="5" name="Titolo 1"/>
          <p:cNvSpPr txBox="1">
            <a:spLocks/>
          </p:cNvSpPr>
          <p:nvPr/>
        </p:nvSpPr>
        <p:spPr>
          <a:xfrm>
            <a:off x="914400" y="152400"/>
            <a:ext cx="7454677" cy="654668"/>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Modèle</a:t>
            </a:r>
            <a:r>
              <a:rPr kumimoji="0" lang="en-US" sz="3600" b="0" i="0" u="none" strike="noStrike" kern="1200" cap="none" spc="0" normalizeH="0" noProof="0" dirty="0" smtClean="0">
                <a:ln>
                  <a:noFill/>
                </a:ln>
                <a:solidFill>
                  <a:schemeClr val="tx2"/>
                </a:solidFill>
                <a:effectLst/>
                <a:uLnTx/>
                <a:uFillTx/>
                <a:latin typeface="Calibri" panose="020F0502020204030204" pitchFamily="34" charset="0"/>
                <a:ea typeface="+mj-ea"/>
                <a:cs typeface="+mj-cs"/>
              </a:rPr>
              <a:t> </a:t>
            </a:r>
            <a:r>
              <a:rPr kumimoji="0" lang="en-US" sz="3600" b="0" i="0" u="none" strike="noStrike" kern="1200" cap="none" spc="0" normalizeH="0" noProof="0" dirty="0" err="1" smtClean="0">
                <a:ln>
                  <a:noFill/>
                </a:ln>
                <a:solidFill>
                  <a:schemeClr val="tx2"/>
                </a:solidFill>
                <a:effectLst/>
                <a:uLnTx/>
                <a:uFillTx/>
                <a:latin typeface="Calibri" panose="020F0502020204030204" pitchFamily="34" charset="0"/>
                <a:ea typeface="+mj-ea"/>
                <a:cs typeface="+mj-cs"/>
              </a:rPr>
              <a:t>intégré</a:t>
            </a:r>
            <a:r>
              <a:rPr kumimoji="0" lang="en-US" sz="3600" b="0" i="0" u="none" strike="noStrike" kern="1200" cap="none" spc="0" normalizeH="0" noProof="0" dirty="0" smtClean="0">
                <a:ln>
                  <a:noFill/>
                </a:ln>
                <a:solidFill>
                  <a:schemeClr val="tx2"/>
                </a:solidFill>
                <a:effectLst/>
                <a:uLnTx/>
                <a:uFillTx/>
                <a:latin typeface="Calibri" panose="020F0502020204030204" pitchFamily="34" charset="0"/>
                <a:ea typeface="+mj-ea"/>
                <a:cs typeface="+mj-cs"/>
              </a:rPr>
              <a:t> SWMM-Delft3D</a:t>
            </a:r>
            <a:endParaRPr kumimoji="0" lang="en-US" sz="3600" b="0" i="0" u="none" strike="noStrike" kern="1200" cap="none" spc="0" normalizeH="0" baseline="0" noProof="0" dirty="0">
              <a:ln>
                <a:noFill/>
              </a:ln>
              <a:solidFill>
                <a:schemeClr val="tx2"/>
              </a:solidFill>
              <a:effectLst/>
              <a:uLnTx/>
              <a:uFillTx/>
              <a:latin typeface="Calibri" panose="020F0502020204030204" pitchFamily="34"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600" y="0"/>
            <a:ext cx="7772400" cy="1143000"/>
          </a:xfrm>
        </p:spPr>
        <p:txBody>
          <a:bodyPr/>
          <a:lstStyle/>
          <a:p>
            <a:r>
              <a:rPr lang="it-IT" dirty="0" smtClean="0">
                <a:solidFill>
                  <a:schemeClr val="tx2"/>
                </a:solidFill>
                <a:latin typeface="Calibri" panose="020F0502020204030204" pitchFamily="34" charset="0"/>
              </a:rPr>
              <a:t>Modèle SWMM</a:t>
            </a:r>
            <a:endParaRPr lang="en-GB" dirty="0">
              <a:latin typeface="Calibri" panose="020F0502020204030204" pitchFamily="34" charset="0"/>
            </a:endParaRPr>
          </a:p>
        </p:txBody>
      </p:sp>
      <p:sp>
        <p:nvSpPr>
          <p:cNvPr id="8" name="Espace réservé du contenu 7"/>
          <p:cNvSpPr>
            <a:spLocks noGrp="1"/>
          </p:cNvSpPr>
          <p:nvPr>
            <p:ph idx="1"/>
          </p:nvPr>
        </p:nvSpPr>
        <p:spPr>
          <a:xfrm>
            <a:off x="914400" y="1066800"/>
            <a:ext cx="8077200" cy="3962400"/>
          </a:xfrm>
        </p:spPr>
        <p:txBody>
          <a:bodyPr>
            <a:normAutofit fontScale="85000" lnSpcReduction="20000"/>
          </a:bodyPr>
          <a:lstStyle/>
          <a:p>
            <a:pPr>
              <a:buFont typeface="Arial" panose="020B0604020202020204" pitchFamily="34" charset="0"/>
              <a:buChar char="•"/>
            </a:pPr>
            <a:r>
              <a:rPr lang="en-US" dirty="0" smtClean="0"/>
              <a:t>21 sous </a:t>
            </a:r>
            <a:r>
              <a:rPr lang="en-US" dirty="0" err="1" smtClean="0"/>
              <a:t>bassins</a:t>
            </a:r>
            <a:r>
              <a:rPr lang="en-US" dirty="0" smtClean="0"/>
              <a:t>-versants;</a:t>
            </a:r>
            <a:endParaRPr lang="en-US" dirty="0"/>
          </a:p>
          <a:p>
            <a:pPr lvl="1">
              <a:buFont typeface="Arial" panose="020B0604020202020204" pitchFamily="34" charset="0"/>
              <a:buChar char="•"/>
            </a:pPr>
            <a:r>
              <a:rPr lang="fr-FR" dirty="0" smtClean="0">
                <a:latin typeface="Calibri" panose="020F0502020204030204" pitchFamily="34" charset="0"/>
              </a:rPr>
              <a:t>Pluie-débit: Réservoirs non-linéaires;</a:t>
            </a:r>
          </a:p>
          <a:p>
            <a:pPr lvl="1">
              <a:buFont typeface="Arial" panose="020B0604020202020204" pitchFamily="34" charset="0"/>
              <a:buChar char="•"/>
            </a:pPr>
            <a:r>
              <a:rPr lang="fr-FR" dirty="0" smtClean="0">
                <a:latin typeface="Calibri" panose="020F0502020204030204" pitchFamily="34" charset="0"/>
              </a:rPr>
              <a:t>Infiltration: Green &amp; </a:t>
            </a:r>
            <a:r>
              <a:rPr lang="fr-FR" dirty="0" err="1" smtClean="0">
                <a:latin typeface="Calibri" panose="020F0502020204030204" pitchFamily="34" charset="0"/>
              </a:rPr>
              <a:t>Ampt</a:t>
            </a:r>
            <a:r>
              <a:rPr lang="fr-FR" dirty="0" smtClean="0">
                <a:latin typeface="Calibri" panose="020F0502020204030204" pitchFamily="34" charset="0"/>
              </a:rPr>
              <a:t>;</a:t>
            </a:r>
          </a:p>
          <a:p>
            <a:pPr lvl="1">
              <a:buFont typeface="Arial" panose="020B0604020202020204" pitchFamily="34" charset="0"/>
              <a:buChar char="•"/>
            </a:pPr>
            <a:r>
              <a:rPr lang="fr-FR" i="1" dirty="0" smtClean="0">
                <a:latin typeface="Calibri" panose="020F0502020204030204" pitchFamily="34" charset="0"/>
              </a:rPr>
              <a:t>E. coli</a:t>
            </a:r>
            <a:r>
              <a:rPr lang="fr-FR" dirty="0" smtClean="0">
                <a:latin typeface="Calibri" panose="020F0502020204030204" pitchFamily="34" charset="0"/>
              </a:rPr>
              <a:t>: Equations exponentielles de </a:t>
            </a:r>
            <a:r>
              <a:rPr lang="fr-FR" dirty="0" err="1" smtClean="0">
                <a:latin typeface="Calibri" panose="020F0502020204030204" pitchFamily="34" charset="0"/>
              </a:rPr>
              <a:t>Build</a:t>
            </a:r>
            <a:r>
              <a:rPr lang="fr-FR" dirty="0" smtClean="0">
                <a:latin typeface="Calibri" panose="020F0502020204030204" pitchFamily="34" charset="0"/>
              </a:rPr>
              <a:t>-up et Wash-off;</a:t>
            </a:r>
          </a:p>
          <a:p>
            <a:pPr>
              <a:buFont typeface="Arial" panose="020B0604020202020204" pitchFamily="34" charset="0"/>
              <a:buChar char="•"/>
            </a:pPr>
            <a:r>
              <a:rPr lang="en-US" dirty="0" smtClean="0"/>
              <a:t>121 </a:t>
            </a:r>
            <a:r>
              <a:rPr lang="en-US" dirty="0" err="1" smtClean="0"/>
              <a:t>tronçons</a:t>
            </a:r>
            <a:r>
              <a:rPr lang="en-US" dirty="0" smtClean="0"/>
              <a:t> de </a:t>
            </a:r>
            <a:r>
              <a:rPr lang="en-US" dirty="0" err="1" smtClean="0"/>
              <a:t>conduites</a:t>
            </a:r>
            <a:r>
              <a:rPr lang="en-US" dirty="0" smtClean="0"/>
              <a:t>;</a:t>
            </a:r>
          </a:p>
          <a:p>
            <a:pPr lvl="1">
              <a:buFont typeface="Arial" panose="020B0604020202020204" pitchFamily="34" charset="0"/>
              <a:buChar char="•"/>
            </a:pPr>
            <a:r>
              <a:rPr lang="en-US" dirty="0" smtClean="0"/>
              <a:t>Flux </a:t>
            </a:r>
            <a:r>
              <a:rPr lang="en-US" dirty="0" err="1" smtClean="0"/>
              <a:t>d’eaux</a:t>
            </a:r>
            <a:r>
              <a:rPr lang="en-US" dirty="0" smtClean="0"/>
              <a:t>: Equations de St-</a:t>
            </a:r>
            <a:r>
              <a:rPr lang="en-US" dirty="0" err="1" smtClean="0"/>
              <a:t>Venant</a:t>
            </a:r>
            <a:r>
              <a:rPr lang="en-US" dirty="0" smtClean="0"/>
              <a:t> 1D;</a:t>
            </a:r>
          </a:p>
          <a:p>
            <a:pPr lvl="1">
              <a:buFont typeface="Arial" panose="020B0604020202020204" pitchFamily="34" charset="0"/>
              <a:buChar char="•"/>
            </a:pPr>
            <a:r>
              <a:rPr lang="en-US" dirty="0" err="1" smtClean="0"/>
              <a:t>Transfert</a:t>
            </a:r>
            <a:r>
              <a:rPr lang="en-US" dirty="0" smtClean="0"/>
              <a:t> </a:t>
            </a:r>
            <a:r>
              <a:rPr lang="en-US" dirty="0" err="1" smtClean="0"/>
              <a:t>d’</a:t>
            </a:r>
            <a:r>
              <a:rPr lang="en-US" i="1" dirty="0" err="1" smtClean="0"/>
              <a:t>E.coli</a:t>
            </a:r>
            <a:r>
              <a:rPr lang="en-US" dirty="0" smtClean="0"/>
              <a:t>: </a:t>
            </a:r>
            <a:r>
              <a:rPr lang="en-US" dirty="0" err="1" smtClean="0"/>
              <a:t>Réacteurs</a:t>
            </a:r>
            <a:r>
              <a:rPr lang="en-US" dirty="0" smtClean="0"/>
              <a:t> à </a:t>
            </a:r>
            <a:r>
              <a:rPr lang="en-US" dirty="0" err="1" smtClean="0"/>
              <a:t>cuve</a:t>
            </a:r>
            <a:r>
              <a:rPr lang="en-US" dirty="0" smtClean="0"/>
              <a:t> </a:t>
            </a:r>
            <a:r>
              <a:rPr lang="en-US" dirty="0" err="1" smtClean="0"/>
              <a:t>agitée</a:t>
            </a:r>
            <a:r>
              <a:rPr lang="en-US" dirty="0" smtClean="0"/>
              <a:t> en </a:t>
            </a:r>
            <a:r>
              <a:rPr lang="en-US" dirty="0" err="1" smtClean="0"/>
              <a:t>continu</a:t>
            </a:r>
            <a:r>
              <a:rPr lang="en-US" dirty="0" smtClean="0"/>
              <a:t> </a:t>
            </a:r>
            <a:r>
              <a:rPr lang="en-US" dirty="0" err="1" smtClean="0"/>
              <a:t>bien</a:t>
            </a:r>
            <a:r>
              <a:rPr lang="en-US" dirty="0" smtClean="0"/>
              <a:t> </a:t>
            </a:r>
            <a:r>
              <a:rPr lang="en-US" dirty="0" err="1" smtClean="0"/>
              <a:t>mélangés</a:t>
            </a:r>
            <a:r>
              <a:rPr lang="en-US" dirty="0" smtClean="0"/>
              <a:t> (CSTRs);</a:t>
            </a:r>
          </a:p>
          <a:p>
            <a:pPr lvl="1">
              <a:buFont typeface="Arial" panose="020B0604020202020204" pitchFamily="34" charset="0"/>
              <a:buChar char="•"/>
            </a:pPr>
            <a:endParaRPr lang="en-US" dirty="0" smtClean="0"/>
          </a:p>
          <a:p>
            <a:pPr>
              <a:buFont typeface="Arial" panose="020B0604020202020204" pitchFamily="34" charset="0"/>
              <a:buChar char="•"/>
            </a:pPr>
            <a:r>
              <a:rPr lang="en-US" dirty="0" smtClean="0"/>
              <a:t>Equations de build-up &amp; Wash-off</a:t>
            </a:r>
          </a:p>
        </p:txBody>
      </p:sp>
      <p:sp>
        <p:nvSpPr>
          <p:cNvPr id="4" name="Espace réservé du numéro de diapositive 3"/>
          <p:cNvSpPr>
            <a:spLocks noGrp="1"/>
          </p:cNvSpPr>
          <p:nvPr>
            <p:ph type="sldNum" sz="quarter" idx="11"/>
          </p:nvPr>
        </p:nvSpPr>
        <p:spPr/>
        <p:txBody>
          <a:bodyPr/>
          <a:lstStyle/>
          <a:p>
            <a:pPr>
              <a:defRPr/>
            </a:pPr>
            <a:fld id="{ECDE94AD-18AC-41F2-86CE-54E5FCB2DD16}" type="slidenum">
              <a:rPr lang="fr-FR" smtClean="0"/>
              <a:pPr>
                <a:defRPr/>
              </a:pPr>
              <a:t>18</a:t>
            </a:fld>
            <a:endParaRPr lang="fr-FR" dirty="0"/>
          </a:p>
        </p:txBody>
      </p:sp>
      <p:pic>
        <p:nvPicPr>
          <p:cNvPr id="92162" name="Picture 2"/>
          <p:cNvPicPr>
            <a:picLocks noChangeAspect="1" noChangeArrowheads="1"/>
          </p:cNvPicPr>
          <p:nvPr/>
        </p:nvPicPr>
        <p:blipFill>
          <a:blip r:embed="rId3" cstate="print"/>
          <a:srcRect/>
          <a:stretch>
            <a:fillRect/>
          </a:stretch>
        </p:blipFill>
        <p:spPr bwMode="auto">
          <a:xfrm>
            <a:off x="1676400" y="5029200"/>
            <a:ext cx="2209800" cy="564911"/>
          </a:xfrm>
          <a:prstGeom prst="rect">
            <a:avLst/>
          </a:prstGeom>
          <a:noFill/>
          <a:ln w="9525">
            <a:noFill/>
            <a:miter lim="800000"/>
            <a:headEnd/>
            <a:tailEnd/>
          </a:ln>
        </p:spPr>
      </p:pic>
      <p:sp>
        <p:nvSpPr>
          <p:cNvPr id="921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21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166"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06207" y="5105400"/>
            <a:ext cx="1694793" cy="381000"/>
          </a:xfrm>
          <a:prstGeom prst="rect">
            <a:avLst/>
          </a:prstGeom>
          <a:noFill/>
        </p:spPr>
      </p:pic>
      <p:pic>
        <p:nvPicPr>
          <p:cNvPr id="92170"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800" y="5676900"/>
            <a:ext cx="4352925" cy="266700"/>
          </a:xfrm>
          <a:prstGeom prst="rect">
            <a:avLst/>
          </a:prstGeom>
          <a:noFill/>
        </p:spPr>
      </p:pic>
      <p:pic>
        <p:nvPicPr>
          <p:cNvPr id="92169"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66800" y="5943600"/>
            <a:ext cx="3771900" cy="266700"/>
          </a:xfrm>
          <a:prstGeom prst="rect">
            <a:avLst/>
          </a:prstGeom>
          <a:noFill/>
        </p:spPr>
      </p:pic>
      <p:pic>
        <p:nvPicPr>
          <p:cNvPr id="92168"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66800" y="6210300"/>
            <a:ext cx="1866900" cy="266700"/>
          </a:xfrm>
          <a:prstGeom prst="rect">
            <a:avLst/>
          </a:prstGeom>
          <a:noFill/>
        </p:spPr>
      </p:pic>
      <p:sp>
        <p:nvSpPr>
          <p:cNvPr id="9217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2172" name="Rectangle 12"/>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2173" name="Rectangle 13"/>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4"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91200" y="5715000"/>
            <a:ext cx="2667000" cy="266700"/>
          </a:xfrm>
          <a:prstGeom prst="rect">
            <a:avLst/>
          </a:prstGeom>
          <a:noFill/>
        </p:spPr>
      </p:pic>
      <p:pic>
        <p:nvPicPr>
          <p:cNvPr id="92183" name="Picture 2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791200" y="6248400"/>
            <a:ext cx="2705100" cy="266700"/>
          </a:xfrm>
          <a:prstGeom prst="rect">
            <a:avLst/>
          </a:prstGeom>
          <a:noFill/>
        </p:spPr>
      </p:pic>
      <p:sp>
        <p:nvSpPr>
          <p:cNvPr id="9218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2186" name="Rectangle 26"/>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t/>
            </a:r>
            <a:br>
              <a:rPr kumimoji="0" lang="fr-FR" sz="11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2187" name="Rectangle 27"/>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218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188" name="Picture 2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791200" y="5981700"/>
            <a:ext cx="2933700" cy="266700"/>
          </a:xfrm>
          <a:prstGeom prst="rect">
            <a:avLst/>
          </a:prstGeom>
          <a:noFill/>
        </p:spPr>
      </p:pic>
    </p:spTree>
    <p:extLst>
      <p:ext uri="{BB962C8B-B14F-4D97-AF65-F5344CB8AC3E}">
        <p14:creationId xmlns:p14="http://schemas.microsoft.com/office/powerpoint/2010/main" val="665931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600" y="76200"/>
            <a:ext cx="7772400" cy="914400"/>
          </a:xfrm>
        </p:spPr>
        <p:txBody>
          <a:bodyPr/>
          <a:lstStyle/>
          <a:p>
            <a:r>
              <a:rPr lang="en-GB" dirty="0" err="1" smtClean="0">
                <a:latin typeface="Calibri" panose="020F0502020204030204" pitchFamily="34" charset="0"/>
              </a:rPr>
              <a:t>Modélisation</a:t>
            </a:r>
            <a:r>
              <a:rPr lang="en-GB" dirty="0" smtClean="0">
                <a:latin typeface="Calibri" panose="020F0502020204030204" pitchFamily="34" charset="0"/>
              </a:rPr>
              <a:t> </a:t>
            </a:r>
            <a:r>
              <a:rPr lang="en-GB" dirty="0" err="1" smtClean="0">
                <a:latin typeface="Calibri" panose="020F0502020204030204" pitchFamily="34" charset="0"/>
              </a:rPr>
              <a:t>d’</a:t>
            </a:r>
            <a:r>
              <a:rPr lang="en-GB" i="1" dirty="0" err="1" smtClean="0">
                <a:latin typeface="Calibri" panose="020F0502020204030204" pitchFamily="34" charset="0"/>
              </a:rPr>
              <a:t>E</a:t>
            </a:r>
            <a:r>
              <a:rPr lang="en-GB" i="1" dirty="0" smtClean="0">
                <a:latin typeface="Calibri" panose="020F0502020204030204" pitchFamily="34" charset="0"/>
              </a:rPr>
              <a:t>. coli </a:t>
            </a:r>
            <a:r>
              <a:rPr lang="en-GB" dirty="0" err="1" smtClean="0">
                <a:latin typeface="Calibri" panose="020F0502020204030204" pitchFamily="34" charset="0"/>
              </a:rPr>
              <a:t>dans</a:t>
            </a:r>
            <a:r>
              <a:rPr lang="en-GB" dirty="0" smtClean="0">
                <a:latin typeface="Calibri" panose="020F0502020204030204" pitchFamily="34" charset="0"/>
              </a:rPr>
              <a:t> le </a:t>
            </a:r>
            <a:r>
              <a:rPr lang="en-GB" dirty="0" err="1" smtClean="0">
                <a:latin typeface="Calibri" panose="020F0502020204030204" pitchFamily="34" charset="0"/>
              </a:rPr>
              <a:t>lac</a:t>
            </a:r>
            <a:endParaRPr lang="en-GB" dirty="0">
              <a:latin typeface="Calibri" panose="020F0502020204030204" pitchFamily="34" charset="0"/>
            </a:endParaRPr>
          </a:p>
        </p:txBody>
      </p:sp>
      <p:sp>
        <p:nvSpPr>
          <p:cNvPr id="8" name="Espace réservé du contenu 7"/>
          <p:cNvSpPr>
            <a:spLocks noGrp="1"/>
          </p:cNvSpPr>
          <p:nvPr>
            <p:ph idx="1"/>
          </p:nvPr>
        </p:nvSpPr>
        <p:spPr>
          <a:xfrm>
            <a:off x="914400" y="990601"/>
            <a:ext cx="8153400" cy="3505199"/>
          </a:xfrm>
        </p:spPr>
        <p:txBody>
          <a:bodyPr>
            <a:normAutofit fontScale="92500"/>
          </a:bodyPr>
          <a:lstStyle/>
          <a:p>
            <a:pPr>
              <a:buFont typeface="Arial" panose="020B0604020202020204" pitchFamily="34" charset="0"/>
              <a:buChar char="•"/>
            </a:pPr>
            <a:r>
              <a:rPr lang="en-US" dirty="0" smtClean="0"/>
              <a:t>Substances de type “stand-alone”</a:t>
            </a:r>
            <a:endParaRPr lang="en-US" dirty="0"/>
          </a:p>
          <a:p>
            <a:pPr lvl="1">
              <a:buFont typeface="Arial" panose="020B0604020202020204" pitchFamily="34" charset="0"/>
              <a:buChar char="•"/>
            </a:pPr>
            <a:r>
              <a:rPr lang="it-IT" dirty="0" smtClean="0">
                <a:latin typeface="Calibri" panose="020F0502020204030204" pitchFamily="34" charset="0"/>
              </a:rPr>
              <a:t>Uniquement des sources extérieures;</a:t>
            </a:r>
            <a:endParaRPr lang="it-IT" sz="3600" dirty="0"/>
          </a:p>
          <a:p>
            <a:pPr lvl="1">
              <a:buFont typeface="Arial" panose="020B0604020202020204" pitchFamily="34" charset="0"/>
              <a:buChar char="•"/>
            </a:pPr>
            <a:r>
              <a:rPr lang="fr-FR" dirty="0" smtClean="0">
                <a:latin typeface="Calibri" panose="020F0502020204030204" pitchFamily="34" charset="0"/>
              </a:rPr>
              <a:t>Ne croissent pas dans le milieu;</a:t>
            </a:r>
          </a:p>
          <a:p>
            <a:pPr lvl="1">
              <a:buFont typeface="Arial" panose="020B0604020202020204" pitchFamily="34" charset="0"/>
              <a:buChar char="•"/>
            </a:pPr>
            <a:r>
              <a:rPr lang="fr-FR" dirty="0" smtClean="0">
                <a:latin typeface="Calibri" panose="020F0502020204030204" pitchFamily="34" charset="0"/>
              </a:rPr>
              <a:t>Pas de sédimentation, ni </a:t>
            </a:r>
            <a:r>
              <a:rPr lang="fr-FR" dirty="0" err="1" smtClean="0">
                <a:latin typeface="Calibri" panose="020F0502020204030204" pitchFamily="34" charset="0"/>
              </a:rPr>
              <a:t>re</a:t>
            </a:r>
            <a:r>
              <a:rPr lang="fr-FR" dirty="0" smtClean="0">
                <a:latin typeface="Calibri" panose="020F0502020204030204" pitchFamily="34" charset="0"/>
              </a:rPr>
              <a:t>-suspension;</a:t>
            </a:r>
          </a:p>
          <a:p>
            <a:pPr lvl="1">
              <a:buFont typeface="Arial" panose="020B0604020202020204" pitchFamily="34" charset="0"/>
              <a:buChar char="•"/>
            </a:pPr>
            <a:r>
              <a:rPr lang="fr-FR" dirty="0" smtClean="0">
                <a:latin typeface="Calibri" panose="020F0502020204030204" pitchFamily="34" charset="0"/>
              </a:rPr>
              <a:t>Processus simulés: transfert et mortalité;</a:t>
            </a:r>
          </a:p>
          <a:p>
            <a:pPr lvl="1">
              <a:buFont typeface="Arial" panose="020B0604020202020204" pitchFamily="34" charset="0"/>
              <a:buChar char="•"/>
            </a:pPr>
            <a:endParaRPr lang="fr-FR" dirty="0" smtClean="0">
              <a:latin typeface="Calibri" panose="020F0502020204030204" pitchFamily="34" charset="0"/>
            </a:endParaRPr>
          </a:p>
          <a:p>
            <a:pPr>
              <a:buFont typeface="Arial" panose="020B0604020202020204" pitchFamily="34" charset="0"/>
              <a:buChar char="•"/>
            </a:pPr>
            <a:r>
              <a:rPr lang="en-US" dirty="0" smtClean="0"/>
              <a:t>Formulation de la </a:t>
            </a:r>
            <a:r>
              <a:rPr lang="en-US" dirty="0" err="1" smtClean="0"/>
              <a:t>mortalité</a:t>
            </a:r>
            <a:r>
              <a:rPr lang="en-US" dirty="0" smtClean="0"/>
              <a:t> </a:t>
            </a:r>
            <a:r>
              <a:rPr lang="en-US" dirty="0" err="1" smtClean="0"/>
              <a:t>d’E</a:t>
            </a:r>
            <a:r>
              <a:rPr lang="en-US" dirty="0" smtClean="0"/>
              <a:t>. coli (</a:t>
            </a:r>
            <a:r>
              <a:rPr lang="en-US" sz="2600" i="1" dirty="0" smtClean="0"/>
              <a:t>Mancini 1978</a:t>
            </a:r>
            <a:r>
              <a:rPr lang="en-US" dirty="0" smtClean="0"/>
              <a:t>)</a:t>
            </a:r>
            <a:endParaRPr lang="en-US" dirty="0"/>
          </a:p>
          <a:p>
            <a:pPr marL="457200" lvl="1" indent="0">
              <a:buNone/>
            </a:pPr>
            <a:endParaRPr lang="it-IT" sz="1600" dirty="0">
              <a:latin typeface="Gill Sans MT" pitchFamily="34" charset="0"/>
            </a:endParaRPr>
          </a:p>
          <a:p>
            <a:endParaRPr lang="en-GB" dirty="0"/>
          </a:p>
        </p:txBody>
      </p:sp>
      <p:sp>
        <p:nvSpPr>
          <p:cNvPr id="4" name="Espace réservé du numéro de diapositive 3"/>
          <p:cNvSpPr>
            <a:spLocks noGrp="1"/>
          </p:cNvSpPr>
          <p:nvPr>
            <p:ph type="sldNum" sz="quarter" idx="11"/>
          </p:nvPr>
        </p:nvSpPr>
        <p:spPr/>
        <p:txBody>
          <a:bodyPr/>
          <a:lstStyle/>
          <a:p>
            <a:pPr>
              <a:defRPr/>
            </a:pPr>
            <a:fld id="{ECDE94AD-18AC-41F2-86CE-54E5FCB2DD16}" type="slidenum">
              <a:rPr lang="fr-FR" smtClean="0"/>
              <a:pPr>
                <a:defRPr/>
              </a:pPr>
              <a:t>19</a:t>
            </a:fld>
            <a:endParaRPr lang="fr-FR"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4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4648200"/>
            <a:ext cx="6437586" cy="381000"/>
          </a:xfrm>
          <a:prstGeom prst="rect">
            <a:avLst/>
          </a:prstGeom>
          <a:noFill/>
        </p:spPr>
      </p:pic>
      <p:pic>
        <p:nvPicPr>
          <p:cNvPr id="2061"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57325" y="5334000"/>
            <a:ext cx="3424428" cy="266700"/>
          </a:xfrm>
          <a:prstGeom prst="rect">
            <a:avLst/>
          </a:prstGeom>
          <a:noFill/>
        </p:spPr>
      </p:pic>
      <p:pic>
        <p:nvPicPr>
          <p:cNvPr id="2060"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57325" y="5572125"/>
            <a:ext cx="3275076" cy="266700"/>
          </a:xfrm>
          <a:prstGeom prst="rect">
            <a:avLst/>
          </a:prstGeom>
          <a:noFill/>
        </p:spPr>
      </p:pic>
      <p:pic>
        <p:nvPicPr>
          <p:cNvPr id="2059"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57325" y="5810250"/>
            <a:ext cx="4885944" cy="266700"/>
          </a:xfrm>
          <a:prstGeom prst="rect">
            <a:avLst/>
          </a:prstGeom>
          <a:noFill/>
        </p:spPr>
      </p:pic>
      <p:pic>
        <p:nvPicPr>
          <p:cNvPr id="2058"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57325" y="6048375"/>
            <a:ext cx="5792724" cy="266700"/>
          </a:xfrm>
          <a:prstGeom prst="rect">
            <a:avLst/>
          </a:prstGeom>
          <a:noFill/>
        </p:spPr>
      </p:pic>
      <p:pic>
        <p:nvPicPr>
          <p:cNvPr id="205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457325" y="6286500"/>
            <a:ext cx="5152644" cy="266700"/>
          </a:xfrm>
          <a:prstGeom prst="rect">
            <a:avLst/>
          </a:prstGeom>
          <a:noFill/>
        </p:spPr>
      </p:pic>
      <p:sp>
        <p:nvSpPr>
          <p:cNvPr id="2063" name="Rectangle 15"/>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t/>
            </a:r>
            <a:br>
              <a:rPr kumimoji="0" lang="fr-FR" sz="11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t/>
            </a:r>
            <a:br>
              <a:rPr kumimoji="0" lang="fr-FR" sz="11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t/>
            </a:r>
            <a:br>
              <a:rPr kumimoji="0" lang="fr-FR" sz="11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0" y="164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5931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46528" y="76200"/>
            <a:ext cx="8473672" cy="914400"/>
          </a:xfrm>
        </p:spPr>
        <p:txBody>
          <a:bodyPr/>
          <a:lstStyle/>
          <a:p>
            <a:pPr algn="ctr"/>
            <a:r>
              <a:rPr lang="fr-FR" sz="3200" dirty="0" smtClean="0"/>
              <a:t>Contexte</a:t>
            </a:r>
            <a:endParaRPr lang="en-GB" sz="3200" dirty="0"/>
          </a:p>
        </p:txBody>
      </p:sp>
      <p:sp>
        <p:nvSpPr>
          <p:cNvPr id="6" name="Espace réservé du contenu 5"/>
          <p:cNvSpPr>
            <a:spLocks noGrp="1"/>
          </p:cNvSpPr>
          <p:nvPr>
            <p:ph sz="half" idx="1"/>
          </p:nvPr>
        </p:nvSpPr>
        <p:spPr>
          <a:xfrm>
            <a:off x="927446" y="1143000"/>
            <a:ext cx="8064154" cy="2039554"/>
          </a:xfrm>
        </p:spPr>
        <p:txBody>
          <a:bodyPr>
            <a:noAutofit/>
          </a:bodyPr>
          <a:lstStyle/>
          <a:p>
            <a:r>
              <a:rPr lang="fr-FR" sz="2400" dirty="0" smtClean="0"/>
              <a:t>Loisirs aquatiques en eau libre dans les centres urbains;</a:t>
            </a:r>
            <a:endParaRPr lang="fr-FR" sz="2400" dirty="0"/>
          </a:p>
          <a:p>
            <a:r>
              <a:rPr lang="fr-FR" sz="2400" dirty="0" smtClean="0"/>
              <a:t>Changement climatique global, ilot de chaleur, canicule;</a:t>
            </a:r>
          </a:p>
          <a:p>
            <a:r>
              <a:rPr lang="fr-FR" sz="2400" dirty="0" smtClean="0"/>
              <a:t>DE eaux de baignade ;</a:t>
            </a:r>
          </a:p>
          <a:p>
            <a:r>
              <a:rPr lang="fr-FR" sz="2400" dirty="0" smtClean="0"/>
              <a:t>Perspective des JO 2024</a:t>
            </a:r>
          </a:p>
        </p:txBody>
      </p:sp>
      <p:sp>
        <p:nvSpPr>
          <p:cNvPr id="4" name="Espace réservé du numéro de diapositive 3"/>
          <p:cNvSpPr>
            <a:spLocks noGrp="1"/>
          </p:cNvSpPr>
          <p:nvPr>
            <p:ph type="sldNum" sz="quarter" idx="4294967295"/>
          </p:nvPr>
        </p:nvSpPr>
        <p:spPr>
          <a:xfrm>
            <a:off x="7086600" y="6632028"/>
            <a:ext cx="2057400" cy="221154"/>
          </a:xfrm>
          <a:prstGeom prst="rect">
            <a:avLst/>
          </a:prstGeom>
        </p:spPr>
        <p:txBody>
          <a:bodyPr/>
          <a:lstStyle/>
          <a:p>
            <a:fld id="{F79A4980-8A71-480B-8258-D1AECC443903}" type="slidenum">
              <a:rPr lang="en-GB" smtClean="0"/>
              <a:pPr/>
              <a:t>2</a:t>
            </a:fld>
            <a:endParaRPr lang="en-GB"/>
          </a:p>
        </p:txBody>
      </p:sp>
      <p:sp>
        <p:nvSpPr>
          <p:cNvPr id="31" name="Espace réservé du contenu 5"/>
          <p:cNvSpPr>
            <a:spLocks noGrp="1"/>
          </p:cNvSpPr>
          <p:nvPr>
            <p:ph sz="half" idx="1"/>
          </p:nvPr>
        </p:nvSpPr>
        <p:spPr>
          <a:xfrm>
            <a:off x="914400" y="5562600"/>
            <a:ext cx="8064154" cy="1295400"/>
          </a:xfrm>
        </p:spPr>
        <p:txBody>
          <a:bodyPr>
            <a:noAutofit/>
          </a:bodyPr>
          <a:lstStyle/>
          <a:p>
            <a:r>
              <a:rPr lang="fr-FR" sz="2400" dirty="0" smtClean="0">
                <a:solidFill>
                  <a:srgbClr val="FF0000"/>
                </a:solidFill>
              </a:rPr>
              <a:t>Systèmes de surveillance et prévision actuels: </a:t>
            </a:r>
          </a:p>
          <a:p>
            <a:pPr lvl="1"/>
            <a:r>
              <a:rPr lang="fr-FR" sz="2000" dirty="0" smtClean="0">
                <a:solidFill>
                  <a:srgbClr val="FF0000"/>
                </a:solidFill>
              </a:rPr>
              <a:t>Très consommateurs de temps,</a:t>
            </a:r>
          </a:p>
          <a:p>
            <a:pPr lvl="1"/>
            <a:r>
              <a:rPr lang="fr-FR" sz="2000" dirty="0" smtClean="0">
                <a:solidFill>
                  <a:srgbClr val="FF0000"/>
                </a:solidFill>
              </a:rPr>
              <a:t>Demande de compétences spécialisées</a:t>
            </a:r>
            <a:endParaRPr lang="en-GB" sz="2000" dirty="0" smtClean="0">
              <a:solidFill>
                <a:srgbClr val="FF0000"/>
              </a:solidFill>
            </a:endParaRPr>
          </a:p>
        </p:txBody>
      </p:sp>
      <p:pic>
        <p:nvPicPr>
          <p:cNvPr id="32" name="Image 31"/>
          <p:cNvPicPr>
            <a:picLocks noChangeAspect="1"/>
          </p:cNvPicPr>
          <p:nvPr/>
        </p:nvPicPr>
        <p:blipFill rotWithShape="1">
          <a:blip r:embed="rId3" cstate="print">
            <a:extLst>
              <a:ext uri="{28A0092B-C50C-407E-A947-70E740481C1C}">
                <a14:useLocalDpi xmlns:a14="http://schemas.microsoft.com/office/drawing/2010/main" val="0"/>
              </a:ext>
            </a:extLst>
          </a:blip>
          <a:srcRect t="4375" b="14689"/>
          <a:stretch/>
        </p:blipFill>
        <p:spPr>
          <a:xfrm>
            <a:off x="1066800" y="3124200"/>
            <a:ext cx="3550704" cy="2155359"/>
          </a:xfrm>
          <a:prstGeom prst="rect">
            <a:avLst/>
          </a:prstGeom>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124200"/>
            <a:ext cx="3609633" cy="2153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54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anim calcmode="lin" valueType="num">
                                      <p:cBhvr additive="base">
                                        <p:cTn id="11"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anim calcmode="lin" valueType="num">
                                      <p:cBhvr additive="base">
                                        <p:cTn id="15"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8686800" y="6553200"/>
            <a:ext cx="381000" cy="168275"/>
          </a:xfrm>
          <a:prstGeom prst="rect">
            <a:avLst/>
          </a:prstGeom>
        </p:spPr>
        <p:txBody>
          <a:bodyPr/>
          <a:lstStyle/>
          <a:p>
            <a:fld id="{A412D6BB-1825-4251-AECC-5CE4675D1648}" type="slidenum">
              <a:rPr lang="en-US" sz="1200" smtClean="0">
                <a:latin typeface="Calibri" panose="020F0502020204030204" pitchFamily="34" charset="0"/>
              </a:rPr>
              <a:pPr/>
              <a:t>20</a:t>
            </a:fld>
            <a:endParaRPr lang="en-US" sz="1200" dirty="0">
              <a:latin typeface="Calibri" panose="020F0502020204030204" pitchFamily="34" charset="0"/>
            </a:endParaRPr>
          </a:p>
        </p:txBody>
      </p:sp>
      <p:pic>
        <p:nvPicPr>
          <p:cNvPr id="2051" name="Picture 3" descr="G:\ENPC\DELFT3D_simulations\Champs_simulations\20160101_20161231\Data_analysis\Comp_gen_20160101_20161231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28800"/>
            <a:ext cx="6056552" cy="454340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7452" y="3505200"/>
            <a:ext cx="1946548" cy="210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e 5"/>
          <p:cNvGrpSpPr/>
          <p:nvPr/>
        </p:nvGrpSpPr>
        <p:grpSpPr>
          <a:xfrm>
            <a:off x="7467600" y="1757476"/>
            <a:ext cx="1332000" cy="1138124"/>
            <a:chOff x="7583400" y="1295400"/>
            <a:chExt cx="1332000" cy="1138124"/>
          </a:xfrm>
        </p:grpSpPr>
        <p:grpSp>
          <p:nvGrpSpPr>
            <p:cNvPr id="9" name="Groupe 8"/>
            <p:cNvGrpSpPr/>
            <p:nvPr/>
          </p:nvGrpSpPr>
          <p:grpSpPr>
            <a:xfrm>
              <a:off x="7583400" y="1295400"/>
              <a:ext cx="1332000" cy="1138124"/>
              <a:chOff x="7010400" y="4844064"/>
              <a:chExt cx="1332000" cy="1251936"/>
            </a:xfrm>
          </p:grpSpPr>
          <p:grpSp>
            <p:nvGrpSpPr>
              <p:cNvPr id="11" name="Groupe 10"/>
              <p:cNvGrpSpPr>
                <a:grpSpLocks noChangeAspect="1"/>
              </p:cNvGrpSpPr>
              <p:nvPr/>
            </p:nvGrpSpPr>
            <p:grpSpPr>
              <a:xfrm>
                <a:off x="7010400" y="4844064"/>
                <a:ext cx="1332000" cy="1251936"/>
                <a:chOff x="2555829" y="2362200"/>
                <a:chExt cx="3235372" cy="3040892"/>
              </a:xfrm>
            </p:grpSpPr>
            <p:sp>
              <p:nvSpPr>
                <p:cNvPr id="13" name="Forme libre 12"/>
                <p:cNvSpPr/>
                <p:nvPr/>
              </p:nvSpPr>
              <p:spPr bwMode="auto">
                <a:xfrm>
                  <a:off x="2555829" y="2362200"/>
                  <a:ext cx="3235372" cy="3040892"/>
                </a:xfrm>
                <a:custGeom>
                  <a:avLst/>
                  <a:gdLst>
                    <a:gd name="connsiteX0" fmla="*/ 319575 w 4186573"/>
                    <a:gd name="connsiteY0" fmla="*/ 143400 h 3552439"/>
                    <a:gd name="connsiteX1" fmla="*/ 462794 w 4186573"/>
                    <a:gd name="connsiteY1" fmla="*/ 297636 h 3552439"/>
                    <a:gd name="connsiteX2" fmla="*/ 528896 w 4186573"/>
                    <a:gd name="connsiteY2" fmla="*/ 451872 h 3552439"/>
                    <a:gd name="connsiteX3" fmla="*/ 539912 w 4186573"/>
                    <a:gd name="connsiteY3" fmla="*/ 650176 h 3552439"/>
                    <a:gd name="connsiteX4" fmla="*/ 661098 w 4186573"/>
                    <a:gd name="connsiteY4" fmla="*/ 749328 h 3552439"/>
                    <a:gd name="connsiteX5" fmla="*/ 793300 w 4186573"/>
                    <a:gd name="connsiteY5" fmla="*/ 738311 h 3552439"/>
                    <a:gd name="connsiteX6" fmla="*/ 826351 w 4186573"/>
                    <a:gd name="connsiteY6" fmla="*/ 573058 h 3552439"/>
                    <a:gd name="connsiteX7" fmla="*/ 881435 w 4186573"/>
                    <a:gd name="connsiteY7" fmla="*/ 418822 h 3552439"/>
                    <a:gd name="connsiteX8" fmla="*/ 1002621 w 4186573"/>
                    <a:gd name="connsiteY8" fmla="*/ 242552 h 3552439"/>
                    <a:gd name="connsiteX9" fmla="*/ 1200924 w 4186573"/>
                    <a:gd name="connsiteY9" fmla="*/ 154417 h 3552439"/>
                    <a:gd name="connsiteX10" fmla="*/ 1454312 w 4186573"/>
                    <a:gd name="connsiteY10" fmla="*/ 22214 h 3552439"/>
                    <a:gd name="connsiteX11" fmla="*/ 1663633 w 4186573"/>
                    <a:gd name="connsiteY11" fmla="*/ 181 h 3552439"/>
                    <a:gd name="connsiteX12" fmla="*/ 1817869 w 4186573"/>
                    <a:gd name="connsiteY12" fmla="*/ 22214 h 3552439"/>
                    <a:gd name="connsiteX13" fmla="*/ 1861937 w 4186573"/>
                    <a:gd name="connsiteY13" fmla="*/ 121366 h 3552439"/>
                    <a:gd name="connsiteX14" fmla="*/ 1850920 w 4186573"/>
                    <a:gd name="connsiteY14" fmla="*/ 308653 h 3552439"/>
                    <a:gd name="connsiteX15" fmla="*/ 2137358 w 4186573"/>
                    <a:gd name="connsiteY15" fmla="*/ 440855 h 3552439"/>
                    <a:gd name="connsiteX16" fmla="*/ 2533965 w 4186573"/>
                    <a:gd name="connsiteY16" fmla="*/ 429839 h 3552439"/>
                    <a:gd name="connsiteX17" fmla="*/ 3007691 w 4186573"/>
                    <a:gd name="connsiteY17" fmla="*/ 517974 h 3552439"/>
                    <a:gd name="connsiteX18" fmla="*/ 3194977 w 4186573"/>
                    <a:gd name="connsiteY18" fmla="*/ 551024 h 3552439"/>
                    <a:gd name="connsiteX19" fmla="*/ 3481416 w 4186573"/>
                    <a:gd name="connsiteY19" fmla="*/ 859496 h 3552439"/>
                    <a:gd name="connsiteX20" fmla="*/ 3580568 w 4186573"/>
                    <a:gd name="connsiteY20" fmla="*/ 1068817 h 3552439"/>
                    <a:gd name="connsiteX21" fmla="*/ 3756838 w 4186573"/>
                    <a:gd name="connsiteY21" fmla="*/ 1300171 h 3552439"/>
                    <a:gd name="connsiteX22" fmla="*/ 3911074 w 4186573"/>
                    <a:gd name="connsiteY22" fmla="*/ 1663728 h 3552439"/>
                    <a:gd name="connsiteX23" fmla="*/ 4010226 w 4186573"/>
                    <a:gd name="connsiteY23" fmla="*/ 1873048 h 3552439"/>
                    <a:gd name="connsiteX24" fmla="*/ 4109377 w 4186573"/>
                    <a:gd name="connsiteY24" fmla="*/ 2401858 h 3552439"/>
                    <a:gd name="connsiteX25" fmla="*/ 4186496 w 4186573"/>
                    <a:gd name="connsiteY25" fmla="*/ 2886600 h 3552439"/>
                    <a:gd name="connsiteX26" fmla="*/ 4120394 w 4186573"/>
                    <a:gd name="connsiteY26" fmla="*/ 3195072 h 3552439"/>
                    <a:gd name="connsiteX27" fmla="*/ 3966158 w 4186573"/>
                    <a:gd name="connsiteY27" fmla="*/ 3404393 h 3552439"/>
                    <a:gd name="connsiteX28" fmla="*/ 3624635 w 4186573"/>
                    <a:gd name="connsiteY28" fmla="*/ 3536595 h 3552439"/>
                    <a:gd name="connsiteX29" fmla="*/ 2886505 w 4186573"/>
                    <a:gd name="connsiteY29" fmla="*/ 3536595 h 3552439"/>
                    <a:gd name="connsiteX30" fmla="*/ 2511932 w 4186573"/>
                    <a:gd name="connsiteY30" fmla="*/ 3415410 h 3552439"/>
                    <a:gd name="connsiteX31" fmla="*/ 2038206 w 4186573"/>
                    <a:gd name="connsiteY31" fmla="*/ 3117954 h 3552439"/>
                    <a:gd name="connsiteX32" fmla="*/ 1696684 w 4186573"/>
                    <a:gd name="connsiteY32" fmla="*/ 3095920 h 3552439"/>
                    <a:gd name="connsiteX33" fmla="*/ 1487363 w 4186573"/>
                    <a:gd name="connsiteY33" fmla="*/ 3073887 h 3552439"/>
                    <a:gd name="connsiteX34" fmla="*/ 1222958 w 4186573"/>
                    <a:gd name="connsiteY34" fmla="*/ 3217106 h 3552439"/>
                    <a:gd name="connsiteX35" fmla="*/ 1035671 w 4186573"/>
                    <a:gd name="connsiteY35" fmla="*/ 3117954 h 3552439"/>
                    <a:gd name="connsiteX36" fmla="*/ 892452 w 4186573"/>
                    <a:gd name="connsiteY36" fmla="*/ 2633212 h 3552439"/>
                    <a:gd name="connsiteX37" fmla="*/ 925503 w 4186573"/>
                    <a:gd name="connsiteY37" fmla="*/ 2335757 h 3552439"/>
                    <a:gd name="connsiteX38" fmla="*/ 650081 w 4186573"/>
                    <a:gd name="connsiteY38" fmla="*/ 1884065 h 3552439"/>
                    <a:gd name="connsiteX39" fmla="*/ 473811 w 4186573"/>
                    <a:gd name="connsiteY39" fmla="*/ 1509492 h 3552439"/>
                    <a:gd name="connsiteX40" fmla="*/ 176356 w 4186573"/>
                    <a:gd name="connsiteY40" fmla="*/ 1123901 h 3552439"/>
                    <a:gd name="connsiteX41" fmla="*/ 55170 w 4186573"/>
                    <a:gd name="connsiteY41" fmla="*/ 826446 h 3552439"/>
                    <a:gd name="connsiteX42" fmla="*/ 86 w 4186573"/>
                    <a:gd name="connsiteY42" fmla="*/ 528990 h 3552439"/>
                    <a:gd name="connsiteX43" fmla="*/ 66187 w 4186573"/>
                    <a:gd name="connsiteY43" fmla="*/ 154417 h 3552439"/>
                    <a:gd name="connsiteX44" fmla="*/ 319575 w 4186573"/>
                    <a:gd name="connsiteY44" fmla="*/ 143400 h 35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86573" h="3552439">
                      <a:moveTo>
                        <a:pt x="319575" y="143400"/>
                      </a:moveTo>
                      <a:cubicBezTo>
                        <a:pt x="385676" y="167270"/>
                        <a:pt x="427907" y="246224"/>
                        <a:pt x="462794" y="297636"/>
                      </a:cubicBezTo>
                      <a:cubicBezTo>
                        <a:pt x="497681" y="349048"/>
                        <a:pt x="516043" y="393115"/>
                        <a:pt x="528896" y="451872"/>
                      </a:cubicBezTo>
                      <a:cubicBezTo>
                        <a:pt x="541749" y="510629"/>
                        <a:pt x="517878" y="600600"/>
                        <a:pt x="539912" y="650176"/>
                      </a:cubicBezTo>
                      <a:cubicBezTo>
                        <a:pt x="561946" y="699752"/>
                        <a:pt x="618867" y="734639"/>
                        <a:pt x="661098" y="749328"/>
                      </a:cubicBezTo>
                      <a:cubicBezTo>
                        <a:pt x="703329" y="764017"/>
                        <a:pt x="765758" y="767689"/>
                        <a:pt x="793300" y="738311"/>
                      </a:cubicBezTo>
                      <a:cubicBezTo>
                        <a:pt x="820842" y="708933"/>
                        <a:pt x="811662" y="626306"/>
                        <a:pt x="826351" y="573058"/>
                      </a:cubicBezTo>
                      <a:cubicBezTo>
                        <a:pt x="841040" y="519810"/>
                        <a:pt x="852057" y="473906"/>
                        <a:pt x="881435" y="418822"/>
                      </a:cubicBezTo>
                      <a:cubicBezTo>
                        <a:pt x="910813" y="363738"/>
                        <a:pt x="949373" y="286620"/>
                        <a:pt x="1002621" y="242552"/>
                      </a:cubicBezTo>
                      <a:cubicBezTo>
                        <a:pt x="1055869" y="198485"/>
                        <a:pt x="1125642" y="191140"/>
                        <a:pt x="1200924" y="154417"/>
                      </a:cubicBezTo>
                      <a:cubicBezTo>
                        <a:pt x="1276206" y="117694"/>
                        <a:pt x="1377194" y="47920"/>
                        <a:pt x="1454312" y="22214"/>
                      </a:cubicBezTo>
                      <a:cubicBezTo>
                        <a:pt x="1531430" y="-3492"/>
                        <a:pt x="1603040" y="181"/>
                        <a:pt x="1663633" y="181"/>
                      </a:cubicBezTo>
                      <a:cubicBezTo>
                        <a:pt x="1724226" y="181"/>
                        <a:pt x="1784818" y="2016"/>
                        <a:pt x="1817869" y="22214"/>
                      </a:cubicBezTo>
                      <a:cubicBezTo>
                        <a:pt x="1850920" y="42411"/>
                        <a:pt x="1856429" y="73626"/>
                        <a:pt x="1861937" y="121366"/>
                      </a:cubicBezTo>
                      <a:cubicBezTo>
                        <a:pt x="1867446" y="169106"/>
                        <a:pt x="1805017" y="255405"/>
                        <a:pt x="1850920" y="308653"/>
                      </a:cubicBezTo>
                      <a:cubicBezTo>
                        <a:pt x="1896823" y="361901"/>
                        <a:pt x="2023517" y="420657"/>
                        <a:pt x="2137358" y="440855"/>
                      </a:cubicBezTo>
                      <a:cubicBezTo>
                        <a:pt x="2251199" y="461053"/>
                        <a:pt x="2388910" y="416986"/>
                        <a:pt x="2533965" y="429839"/>
                      </a:cubicBezTo>
                      <a:cubicBezTo>
                        <a:pt x="2679020" y="442692"/>
                        <a:pt x="3007691" y="517974"/>
                        <a:pt x="3007691" y="517974"/>
                      </a:cubicBezTo>
                      <a:cubicBezTo>
                        <a:pt x="3117860" y="538172"/>
                        <a:pt x="3116023" y="494104"/>
                        <a:pt x="3194977" y="551024"/>
                      </a:cubicBezTo>
                      <a:cubicBezTo>
                        <a:pt x="3273931" y="607944"/>
                        <a:pt x="3417151" y="773197"/>
                        <a:pt x="3481416" y="859496"/>
                      </a:cubicBezTo>
                      <a:cubicBezTo>
                        <a:pt x="3545681" y="945795"/>
                        <a:pt x="3534664" y="995371"/>
                        <a:pt x="3580568" y="1068817"/>
                      </a:cubicBezTo>
                      <a:cubicBezTo>
                        <a:pt x="3626472" y="1142263"/>
                        <a:pt x="3701754" y="1201019"/>
                        <a:pt x="3756838" y="1300171"/>
                      </a:cubicBezTo>
                      <a:cubicBezTo>
                        <a:pt x="3811922" y="1399323"/>
                        <a:pt x="3868843" y="1568249"/>
                        <a:pt x="3911074" y="1663728"/>
                      </a:cubicBezTo>
                      <a:cubicBezTo>
                        <a:pt x="3953305" y="1759207"/>
                        <a:pt x="3977176" y="1750026"/>
                        <a:pt x="4010226" y="1873048"/>
                      </a:cubicBezTo>
                      <a:cubicBezTo>
                        <a:pt x="4043277" y="1996070"/>
                        <a:pt x="4079999" y="2232933"/>
                        <a:pt x="4109377" y="2401858"/>
                      </a:cubicBezTo>
                      <a:cubicBezTo>
                        <a:pt x="4138755" y="2570783"/>
                        <a:pt x="4184660" y="2754398"/>
                        <a:pt x="4186496" y="2886600"/>
                      </a:cubicBezTo>
                      <a:cubicBezTo>
                        <a:pt x="4188332" y="3018802"/>
                        <a:pt x="4157117" y="3108773"/>
                        <a:pt x="4120394" y="3195072"/>
                      </a:cubicBezTo>
                      <a:cubicBezTo>
                        <a:pt x="4083671" y="3281371"/>
                        <a:pt x="4048785" y="3347473"/>
                        <a:pt x="3966158" y="3404393"/>
                      </a:cubicBezTo>
                      <a:cubicBezTo>
                        <a:pt x="3883532" y="3461314"/>
                        <a:pt x="3804577" y="3514561"/>
                        <a:pt x="3624635" y="3536595"/>
                      </a:cubicBezTo>
                      <a:cubicBezTo>
                        <a:pt x="3444693" y="3558629"/>
                        <a:pt x="3071955" y="3556792"/>
                        <a:pt x="2886505" y="3536595"/>
                      </a:cubicBezTo>
                      <a:cubicBezTo>
                        <a:pt x="2701055" y="3516398"/>
                        <a:pt x="2653315" y="3485183"/>
                        <a:pt x="2511932" y="3415410"/>
                      </a:cubicBezTo>
                      <a:cubicBezTo>
                        <a:pt x="2370549" y="3345637"/>
                        <a:pt x="2174080" y="3171202"/>
                        <a:pt x="2038206" y="3117954"/>
                      </a:cubicBezTo>
                      <a:cubicBezTo>
                        <a:pt x="1902332" y="3064706"/>
                        <a:pt x="1788491" y="3103265"/>
                        <a:pt x="1696684" y="3095920"/>
                      </a:cubicBezTo>
                      <a:cubicBezTo>
                        <a:pt x="1604877" y="3088575"/>
                        <a:pt x="1566317" y="3053689"/>
                        <a:pt x="1487363" y="3073887"/>
                      </a:cubicBezTo>
                      <a:cubicBezTo>
                        <a:pt x="1408409" y="3094085"/>
                        <a:pt x="1298240" y="3209762"/>
                        <a:pt x="1222958" y="3217106"/>
                      </a:cubicBezTo>
                      <a:cubicBezTo>
                        <a:pt x="1147676" y="3224450"/>
                        <a:pt x="1090755" y="3215270"/>
                        <a:pt x="1035671" y="3117954"/>
                      </a:cubicBezTo>
                      <a:cubicBezTo>
                        <a:pt x="980587" y="3020638"/>
                        <a:pt x="910813" y="2763578"/>
                        <a:pt x="892452" y="2633212"/>
                      </a:cubicBezTo>
                      <a:cubicBezTo>
                        <a:pt x="874091" y="2502846"/>
                        <a:pt x="965898" y="2460615"/>
                        <a:pt x="925503" y="2335757"/>
                      </a:cubicBezTo>
                      <a:cubicBezTo>
                        <a:pt x="885108" y="2210899"/>
                        <a:pt x="725363" y="2021776"/>
                        <a:pt x="650081" y="1884065"/>
                      </a:cubicBezTo>
                      <a:cubicBezTo>
                        <a:pt x="574799" y="1746354"/>
                        <a:pt x="552765" y="1636186"/>
                        <a:pt x="473811" y="1509492"/>
                      </a:cubicBezTo>
                      <a:cubicBezTo>
                        <a:pt x="394857" y="1382798"/>
                        <a:pt x="246129" y="1237742"/>
                        <a:pt x="176356" y="1123901"/>
                      </a:cubicBezTo>
                      <a:cubicBezTo>
                        <a:pt x="106583" y="1010060"/>
                        <a:pt x="84548" y="925598"/>
                        <a:pt x="55170" y="826446"/>
                      </a:cubicBezTo>
                      <a:cubicBezTo>
                        <a:pt x="25792" y="727294"/>
                        <a:pt x="-1750" y="640995"/>
                        <a:pt x="86" y="528990"/>
                      </a:cubicBezTo>
                      <a:cubicBezTo>
                        <a:pt x="1922" y="416985"/>
                        <a:pt x="11103" y="213174"/>
                        <a:pt x="66187" y="154417"/>
                      </a:cubicBezTo>
                      <a:cubicBezTo>
                        <a:pt x="121271" y="95660"/>
                        <a:pt x="253474" y="119530"/>
                        <a:pt x="319575" y="143400"/>
                      </a:cubicBezTo>
                      <a:close/>
                    </a:path>
                  </a:pathLst>
                </a:custGeom>
                <a:solidFill>
                  <a:schemeClr val="bg1"/>
                </a:solidFill>
                <a:ln w="28575" cap="flat" cmpd="sng" algn="ctr">
                  <a:solidFill>
                    <a:srgbClr val="0066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14" name="Forme libre 13"/>
                <p:cNvSpPr/>
                <p:nvPr/>
              </p:nvSpPr>
              <p:spPr bwMode="auto">
                <a:xfrm>
                  <a:off x="4079768" y="2809160"/>
                  <a:ext cx="799686" cy="1369300"/>
                </a:xfrm>
                <a:custGeom>
                  <a:avLst/>
                  <a:gdLst>
                    <a:gd name="connsiteX0" fmla="*/ 110296 w 969611"/>
                    <a:gd name="connsiteY0" fmla="*/ 2447 h 1595253"/>
                    <a:gd name="connsiteX1" fmla="*/ 297582 w 969611"/>
                    <a:gd name="connsiteY1" fmla="*/ 24481 h 1595253"/>
                    <a:gd name="connsiteX2" fmla="*/ 396734 w 969611"/>
                    <a:gd name="connsiteY2" fmla="*/ 178717 h 1595253"/>
                    <a:gd name="connsiteX3" fmla="*/ 484869 w 969611"/>
                    <a:gd name="connsiteY3" fmla="*/ 299903 h 1595253"/>
                    <a:gd name="connsiteX4" fmla="*/ 584021 w 969611"/>
                    <a:gd name="connsiteY4" fmla="*/ 399055 h 1595253"/>
                    <a:gd name="connsiteX5" fmla="*/ 705206 w 969611"/>
                    <a:gd name="connsiteY5" fmla="*/ 597358 h 1595253"/>
                    <a:gd name="connsiteX6" fmla="*/ 749274 w 969611"/>
                    <a:gd name="connsiteY6" fmla="*/ 729561 h 1595253"/>
                    <a:gd name="connsiteX7" fmla="*/ 804358 w 969611"/>
                    <a:gd name="connsiteY7" fmla="*/ 894814 h 1595253"/>
                    <a:gd name="connsiteX8" fmla="*/ 859443 w 969611"/>
                    <a:gd name="connsiteY8" fmla="*/ 1082100 h 1595253"/>
                    <a:gd name="connsiteX9" fmla="*/ 903510 w 969611"/>
                    <a:gd name="connsiteY9" fmla="*/ 1192269 h 1595253"/>
                    <a:gd name="connsiteX10" fmla="*/ 969611 w 969611"/>
                    <a:gd name="connsiteY10" fmla="*/ 1412606 h 1595253"/>
                    <a:gd name="connsiteX11" fmla="*/ 903510 w 969611"/>
                    <a:gd name="connsiteY11" fmla="*/ 1533792 h 1595253"/>
                    <a:gd name="connsiteX12" fmla="*/ 837409 w 969611"/>
                    <a:gd name="connsiteY12" fmla="*/ 1588876 h 1595253"/>
                    <a:gd name="connsiteX13" fmla="*/ 584021 w 969611"/>
                    <a:gd name="connsiteY13" fmla="*/ 1566843 h 1595253"/>
                    <a:gd name="connsiteX14" fmla="*/ 495886 w 969611"/>
                    <a:gd name="connsiteY14" fmla="*/ 1346505 h 1595253"/>
                    <a:gd name="connsiteX15" fmla="*/ 429785 w 969611"/>
                    <a:gd name="connsiteY15" fmla="*/ 1269387 h 1595253"/>
                    <a:gd name="connsiteX16" fmla="*/ 319616 w 969611"/>
                    <a:gd name="connsiteY16" fmla="*/ 1247353 h 1595253"/>
                    <a:gd name="connsiteX17" fmla="*/ 297582 w 969611"/>
                    <a:gd name="connsiteY17" fmla="*/ 1027016 h 1595253"/>
                    <a:gd name="connsiteX18" fmla="*/ 363683 w 969611"/>
                    <a:gd name="connsiteY18" fmla="*/ 806679 h 1595253"/>
                    <a:gd name="connsiteX19" fmla="*/ 253515 w 969611"/>
                    <a:gd name="connsiteY19" fmla="*/ 608375 h 1595253"/>
                    <a:gd name="connsiteX20" fmla="*/ 99279 w 969611"/>
                    <a:gd name="connsiteY20" fmla="*/ 410071 h 1595253"/>
                    <a:gd name="connsiteX21" fmla="*/ 33177 w 969611"/>
                    <a:gd name="connsiteY21" fmla="*/ 266852 h 1595253"/>
                    <a:gd name="connsiteX22" fmla="*/ 127 w 969611"/>
                    <a:gd name="connsiteY22" fmla="*/ 46515 h 1595253"/>
                    <a:gd name="connsiteX23" fmla="*/ 44194 w 969611"/>
                    <a:gd name="connsiteY23" fmla="*/ 24481 h 1595253"/>
                    <a:gd name="connsiteX24" fmla="*/ 44194 w 969611"/>
                    <a:gd name="connsiteY24" fmla="*/ 24481 h 1595253"/>
                    <a:gd name="connsiteX25" fmla="*/ 44194 w 969611"/>
                    <a:gd name="connsiteY25" fmla="*/ 24481 h 1595253"/>
                    <a:gd name="connsiteX26" fmla="*/ 44194 w 969611"/>
                    <a:gd name="connsiteY26" fmla="*/ 24481 h 1595253"/>
                    <a:gd name="connsiteX0" fmla="*/ 110296 w 969611"/>
                    <a:gd name="connsiteY0" fmla="*/ 2447 h 1595253"/>
                    <a:gd name="connsiteX1" fmla="*/ 297582 w 969611"/>
                    <a:gd name="connsiteY1" fmla="*/ 24481 h 1595253"/>
                    <a:gd name="connsiteX2" fmla="*/ 396734 w 969611"/>
                    <a:gd name="connsiteY2" fmla="*/ 178717 h 1595253"/>
                    <a:gd name="connsiteX3" fmla="*/ 484869 w 969611"/>
                    <a:gd name="connsiteY3" fmla="*/ 299903 h 1595253"/>
                    <a:gd name="connsiteX4" fmla="*/ 584021 w 969611"/>
                    <a:gd name="connsiteY4" fmla="*/ 399055 h 1595253"/>
                    <a:gd name="connsiteX5" fmla="*/ 705206 w 969611"/>
                    <a:gd name="connsiteY5" fmla="*/ 597358 h 1595253"/>
                    <a:gd name="connsiteX6" fmla="*/ 749274 w 969611"/>
                    <a:gd name="connsiteY6" fmla="*/ 729561 h 1595253"/>
                    <a:gd name="connsiteX7" fmla="*/ 804358 w 969611"/>
                    <a:gd name="connsiteY7" fmla="*/ 894814 h 1595253"/>
                    <a:gd name="connsiteX8" fmla="*/ 859443 w 969611"/>
                    <a:gd name="connsiteY8" fmla="*/ 1082100 h 1595253"/>
                    <a:gd name="connsiteX9" fmla="*/ 903510 w 969611"/>
                    <a:gd name="connsiteY9" fmla="*/ 1192269 h 1595253"/>
                    <a:gd name="connsiteX10" fmla="*/ 969611 w 969611"/>
                    <a:gd name="connsiteY10" fmla="*/ 1412606 h 1595253"/>
                    <a:gd name="connsiteX11" fmla="*/ 903510 w 969611"/>
                    <a:gd name="connsiteY11" fmla="*/ 1533792 h 1595253"/>
                    <a:gd name="connsiteX12" fmla="*/ 837409 w 969611"/>
                    <a:gd name="connsiteY12" fmla="*/ 1588876 h 1595253"/>
                    <a:gd name="connsiteX13" fmla="*/ 584021 w 969611"/>
                    <a:gd name="connsiteY13" fmla="*/ 1566843 h 1595253"/>
                    <a:gd name="connsiteX14" fmla="*/ 495886 w 969611"/>
                    <a:gd name="connsiteY14" fmla="*/ 1346505 h 1595253"/>
                    <a:gd name="connsiteX15" fmla="*/ 429785 w 969611"/>
                    <a:gd name="connsiteY15" fmla="*/ 1269387 h 1595253"/>
                    <a:gd name="connsiteX16" fmla="*/ 319616 w 969611"/>
                    <a:gd name="connsiteY16" fmla="*/ 1247353 h 1595253"/>
                    <a:gd name="connsiteX17" fmla="*/ 297582 w 969611"/>
                    <a:gd name="connsiteY17" fmla="*/ 1027016 h 1595253"/>
                    <a:gd name="connsiteX18" fmla="*/ 363683 w 969611"/>
                    <a:gd name="connsiteY18" fmla="*/ 806679 h 1595253"/>
                    <a:gd name="connsiteX19" fmla="*/ 253515 w 969611"/>
                    <a:gd name="connsiteY19" fmla="*/ 608375 h 1595253"/>
                    <a:gd name="connsiteX20" fmla="*/ 99279 w 969611"/>
                    <a:gd name="connsiteY20" fmla="*/ 410071 h 1595253"/>
                    <a:gd name="connsiteX21" fmla="*/ 33177 w 969611"/>
                    <a:gd name="connsiteY21" fmla="*/ 266852 h 1595253"/>
                    <a:gd name="connsiteX22" fmla="*/ 127 w 969611"/>
                    <a:gd name="connsiteY22" fmla="*/ 46515 h 1595253"/>
                    <a:gd name="connsiteX23" fmla="*/ 44194 w 969611"/>
                    <a:gd name="connsiteY23" fmla="*/ 24481 h 1595253"/>
                    <a:gd name="connsiteX24" fmla="*/ 44194 w 969611"/>
                    <a:gd name="connsiteY24" fmla="*/ 24481 h 1595253"/>
                    <a:gd name="connsiteX25" fmla="*/ 44194 w 969611"/>
                    <a:gd name="connsiteY25" fmla="*/ 24481 h 1595253"/>
                    <a:gd name="connsiteX26" fmla="*/ 149972 w 969611"/>
                    <a:gd name="connsiteY26" fmla="*/ 24481 h 1595253"/>
                    <a:gd name="connsiteX0" fmla="*/ 110296 w 969611"/>
                    <a:gd name="connsiteY0" fmla="*/ 6841 h 1599647"/>
                    <a:gd name="connsiteX1" fmla="*/ 297582 w 969611"/>
                    <a:gd name="connsiteY1" fmla="*/ 28875 h 1599647"/>
                    <a:gd name="connsiteX2" fmla="*/ 396734 w 969611"/>
                    <a:gd name="connsiteY2" fmla="*/ 183111 h 1599647"/>
                    <a:gd name="connsiteX3" fmla="*/ 484869 w 969611"/>
                    <a:gd name="connsiteY3" fmla="*/ 304297 h 1599647"/>
                    <a:gd name="connsiteX4" fmla="*/ 584021 w 969611"/>
                    <a:gd name="connsiteY4" fmla="*/ 403449 h 1599647"/>
                    <a:gd name="connsiteX5" fmla="*/ 705206 w 969611"/>
                    <a:gd name="connsiteY5" fmla="*/ 601752 h 1599647"/>
                    <a:gd name="connsiteX6" fmla="*/ 749274 w 969611"/>
                    <a:gd name="connsiteY6" fmla="*/ 733955 h 1599647"/>
                    <a:gd name="connsiteX7" fmla="*/ 804358 w 969611"/>
                    <a:gd name="connsiteY7" fmla="*/ 899208 h 1599647"/>
                    <a:gd name="connsiteX8" fmla="*/ 859443 w 969611"/>
                    <a:gd name="connsiteY8" fmla="*/ 1086494 h 1599647"/>
                    <a:gd name="connsiteX9" fmla="*/ 903510 w 969611"/>
                    <a:gd name="connsiteY9" fmla="*/ 1196663 h 1599647"/>
                    <a:gd name="connsiteX10" fmla="*/ 969611 w 969611"/>
                    <a:gd name="connsiteY10" fmla="*/ 1417000 h 1599647"/>
                    <a:gd name="connsiteX11" fmla="*/ 903510 w 969611"/>
                    <a:gd name="connsiteY11" fmla="*/ 1538186 h 1599647"/>
                    <a:gd name="connsiteX12" fmla="*/ 837409 w 969611"/>
                    <a:gd name="connsiteY12" fmla="*/ 1593270 h 1599647"/>
                    <a:gd name="connsiteX13" fmla="*/ 584021 w 969611"/>
                    <a:gd name="connsiteY13" fmla="*/ 1571237 h 1599647"/>
                    <a:gd name="connsiteX14" fmla="*/ 495886 w 969611"/>
                    <a:gd name="connsiteY14" fmla="*/ 1350899 h 1599647"/>
                    <a:gd name="connsiteX15" fmla="*/ 429785 w 969611"/>
                    <a:gd name="connsiteY15" fmla="*/ 1273781 h 1599647"/>
                    <a:gd name="connsiteX16" fmla="*/ 319616 w 969611"/>
                    <a:gd name="connsiteY16" fmla="*/ 1251747 h 1599647"/>
                    <a:gd name="connsiteX17" fmla="*/ 297582 w 969611"/>
                    <a:gd name="connsiteY17" fmla="*/ 1031410 h 1599647"/>
                    <a:gd name="connsiteX18" fmla="*/ 363683 w 969611"/>
                    <a:gd name="connsiteY18" fmla="*/ 811073 h 1599647"/>
                    <a:gd name="connsiteX19" fmla="*/ 253515 w 969611"/>
                    <a:gd name="connsiteY19" fmla="*/ 612769 h 1599647"/>
                    <a:gd name="connsiteX20" fmla="*/ 99279 w 969611"/>
                    <a:gd name="connsiteY20" fmla="*/ 414465 h 1599647"/>
                    <a:gd name="connsiteX21" fmla="*/ 33177 w 969611"/>
                    <a:gd name="connsiteY21" fmla="*/ 271246 h 1599647"/>
                    <a:gd name="connsiteX22" fmla="*/ 127 w 969611"/>
                    <a:gd name="connsiteY22" fmla="*/ 50909 h 1599647"/>
                    <a:gd name="connsiteX23" fmla="*/ 44194 w 969611"/>
                    <a:gd name="connsiteY23" fmla="*/ 28875 h 1599647"/>
                    <a:gd name="connsiteX24" fmla="*/ 44194 w 969611"/>
                    <a:gd name="connsiteY24" fmla="*/ 28875 h 1599647"/>
                    <a:gd name="connsiteX25" fmla="*/ 44194 w 969611"/>
                    <a:gd name="connsiteY25" fmla="*/ 28875 h 1599647"/>
                    <a:gd name="connsiteX26" fmla="*/ 109386 w 969611"/>
                    <a:gd name="connsiteY26" fmla="*/ 0 h 1599647"/>
                    <a:gd name="connsiteX0" fmla="*/ 110296 w 969611"/>
                    <a:gd name="connsiteY0" fmla="*/ 6841 h 1599647"/>
                    <a:gd name="connsiteX1" fmla="*/ 297582 w 969611"/>
                    <a:gd name="connsiteY1" fmla="*/ 28875 h 1599647"/>
                    <a:gd name="connsiteX2" fmla="*/ 396734 w 969611"/>
                    <a:gd name="connsiteY2" fmla="*/ 183111 h 1599647"/>
                    <a:gd name="connsiteX3" fmla="*/ 484869 w 969611"/>
                    <a:gd name="connsiteY3" fmla="*/ 304297 h 1599647"/>
                    <a:gd name="connsiteX4" fmla="*/ 584021 w 969611"/>
                    <a:gd name="connsiteY4" fmla="*/ 403449 h 1599647"/>
                    <a:gd name="connsiteX5" fmla="*/ 705206 w 969611"/>
                    <a:gd name="connsiteY5" fmla="*/ 601752 h 1599647"/>
                    <a:gd name="connsiteX6" fmla="*/ 749274 w 969611"/>
                    <a:gd name="connsiteY6" fmla="*/ 733955 h 1599647"/>
                    <a:gd name="connsiteX7" fmla="*/ 804358 w 969611"/>
                    <a:gd name="connsiteY7" fmla="*/ 899208 h 1599647"/>
                    <a:gd name="connsiteX8" fmla="*/ 859443 w 969611"/>
                    <a:gd name="connsiteY8" fmla="*/ 1086494 h 1599647"/>
                    <a:gd name="connsiteX9" fmla="*/ 903510 w 969611"/>
                    <a:gd name="connsiteY9" fmla="*/ 1196663 h 1599647"/>
                    <a:gd name="connsiteX10" fmla="*/ 969611 w 969611"/>
                    <a:gd name="connsiteY10" fmla="*/ 1417000 h 1599647"/>
                    <a:gd name="connsiteX11" fmla="*/ 903510 w 969611"/>
                    <a:gd name="connsiteY11" fmla="*/ 1538186 h 1599647"/>
                    <a:gd name="connsiteX12" fmla="*/ 837409 w 969611"/>
                    <a:gd name="connsiteY12" fmla="*/ 1593270 h 1599647"/>
                    <a:gd name="connsiteX13" fmla="*/ 584021 w 969611"/>
                    <a:gd name="connsiteY13" fmla="*/ 1571237 h 1599647"/>
                    <a:gd name="connsiteX14" fmla="*/ 495886 w 969611"/>
                    <a:gd name="connsiteY14" fmla="*/ 1350899 h 1599647"/>
                    <a:gd name="connsiteX15" fmla="*/ 429785 w 969611"/>
                    <a:gd name="connsiteY15" fmla="*/ 1273781 h 1599647"/>
                    <a:gd name="connsiteX16" fmla="*/ 319616 w 969611"/>
                    <a:gd name="connsiteY16" fmla="*/ 1251747 h 1599647"/>
                    <a:gd name="connsiteX17" fmla="*/ 297582 w 969611"/>
                    <a:gd name="connsiteY17" fmla="*/ 1031410 h 1599647"/>
                    <a:gd name="connsiteX18" fmla="*/ 363683 w 969611"/>
                    <a:gd name="connsiteY18" fmla="*/ 811073 h 1599647"/>
                    <a:gd name="connsiteX19" fmla="*/ 253515 w 969611"/>
                    <a:gd name="connsiteY19" fmla="*/ 612769 h 1599647"/>
                    <a:gd name="connsiteX20" fmla="*/ 99279 w 969611"/>
                    <a:gd name="connsiteY20" fmla="*/ 414465 h 1599647"/>
                    <a:gd name="connsiteX21" fmla="*/ 33177 w 969611"/>
                    <a:gd name="connsiteY21" fmla="*/ 271246 h 1599647"/>
                    <a:gd name="connsiteX22" fmla="*/ 127 w 969611"/>
                    <a:gd name="connsiteY22" fmla="*/ 50909 h 1599647"/>
                    <a:gd name="connsiteX23" fmla="*/ 44194 w 969611"/>
                    <a:gd name="connsiteY23" fmla="*/ 28875 h 1599647"/>
                    <a:gd name="connsiteX24" fmla="*/ 44194 w 969611"/>
                    <a:gd name="connsiteY24" fmla="*/ 28875 h 1599647"/>
                    <a:gd name="connsiteX25" fmla="*/ 53214 w 969611"/>
                    <a:gd name="connsiteY25" fmla="*/ 9624 h 1599647"/>
                    <a:gd name="connsiteX26" fmla="*/ 109386 w 969611"/>
                    <a:gd name="connsiteY26" fmla="*/ 0 h 159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9611" h="1599647">
                      <a:moveTo>
                        <a:pt x="110296" y="6841"/>
                      </a:moveTo>
                      <a:cubicBezTo>
                        <a:pt x="180069" y="3169"/>
                        <a:pt x="249842" y="-503"/>
                        <a:pt x="297582" y="28875"/>
                      </a:cubicBezTo>
                      <a:cubicBezTo>
                        <a:pt x="345322" y="58253"/>
                        <a:pt x="365520" y="137207"/>
                        <a:pt x="396734" y="183111"/>
                      </a:cubicBezTo>
                      <a:cubicBezTo>
                        <a:pt x="427948" y="229015"/>
                        <a:pt x="453655" y="267574"/>
                        <a:pt x="484869" y="304297"/>
                      </a:cubicBezTo>
                      <a:cubicBezTo>
                        <a:pt x="516083" y="341020"/>
                        <a:pt x="547298" y="353873"/>
                        <a:pt x="584021" y="403449"/>
                      </a:cubicBezTo>
                      <a:cubicBezTo>
                        <a:pt x="620744" y="453025"/>
                        <a:pt x="677664" y="546668"/>
                        <a:pt x="705206" y="601752"/>
                      </a:cubicBezTo>
                      <a:cubicBezTo>
                        <a:pt x="732748" y="656836"/>
                        <a:pt x="749274" y="733955"/>
                        <a:pt x="749274" y="733955"/>
                      </a:cubicBezTo>
                      <a:cubicBezTo>
                        <a:pt x="765799" y="783531"/>
                        <a:pt x="785997" y="840452"/>
                        <a:pt x="804358" y="899208"/>
                      </a:cubicBezTo>
                      <a:cubicBezTo>
                        <a:pt x="822719" y="957964"/>
                        <a:pt x="842918" y="1036918"/>
                        <a:pt x="859443" y="1086494"/>
                      </a:cubicBezTo>
                      <a:cubicBezTo>
                        <a:pt x="875968" y="1136070"/>
                        <a:pt x="885149" y="1141579"/>
                        <a:pt x="903510" y="1196663"/>
                      </a:cubicBezTo>
                      <a:cubicBezTo>
                        <a:pt x="921871" y="1251747"/>
                        <a:pt x="969611" y="1360080"/>
                        <a:pt x="969611" y="1417000"/>
                      </a:cubicBezTo>
                      <a:cubicBezTo>
                        <a:pt x="969611" y="1473920"/>
                        <a:pt x="925544" y="1508808"/>
                        <a:pt x="903510" y="1538186"/>
                      </a:cubicBezTo>
                      <a:cubicBezTo>
                        <a:pt x="881476" y="1567564"/>
                        <a:pt x="890657" y="1587762"/>
                        <a:pt x="837409" y="1593270"/>
                      </a:cubicBezTo>
                      <a:cubicBezTo>
                        <a:pt x="784161" y="1598778"/>
                        <a:pt x="640942" y="1611632"/>
                        <a:pt x="584021" y="1571237"/>
                      </a:cubicBezTo>
                      <a:cubicBezTo>
                        <a:pt x="527101" y="1530842"/>
                        <a:pt x="521592" y="1400475"/>
                        <a:pt x="495886" y="1350899"/>
                      </a:cubicBezTo>
                      <a:cubicBezTo>
                        <a:pt x="470180" y="1301323"/>
                        <a:pt x="459163" y="1290306"/>
                        <a:pt x="429785" y="1273781"/>
                      </a:cubicBezTo>
                      <a:cubicBezTo>
                        <a:pt x="400407" y="1257256"/>
                        <a:pt x="341650" y="1292142"/>
                        <a:pt x="319616" y="1251747"/>
                      </a:cubicBezTo>
                      <a:cubicBezTo>
                        <a:pt x="297582" y="1211352"/>
                        <a:pt x="290238" y="1104856"/>
                        <a:pt x="297582" y="1031410"/>
                      </a:cubicBezTo>
                      <a:cubicBezTo>
                        <a:pt x="304926" y="957964"/>
                        <a:pt x="371027" y="880846"/>
                        <a:pt x="363683" y="811073"/>
                      </a:cubicBezTo>
                      <a:cubicBezTo>
                        <a:pt x="356339" y="741300"/>
                        <a:pt x="297582" y="678870"/>
                        <a:pt x="253515" y="612769"/>
                      </a:cubicBezTo>
                      <a:cubicBezTo>
                        <a:pt x="209448" y="546668"/>
                        <a:pt x="136002" y="471385"/>
                        <a:pt x="99279" y="414465"/>
                      </a:cubicBezTo>
                      <a:cubicBezTo>
                        <a:pt x="62556" y="357545"/>
                        <a:pt x="49702" y="331839"/>
                        <a:pt x="33177" y="271246"/>
                      </a:cubicBezTo>
                      <a:cubicBezTo>
                        <a:pt x="16652" y="210653"/>
                        <a:pt x="-1709" y="91304"/>
                        <a:pt x="127" y="50909"/>
                      </a:cubicBezTo>
                      <a:cubicBezTo>
                        <a:pt x="1963" y="10514"/>
                        <a:pt x="44194" y="28875"/>
                        <a:pt x="44194" y="28875"/>
                      </a:cubicBezTo>
                      <a:lnTo>
                        <a:pt x="44194" y="28875"/>
                      </a:lnTo>
                      <a:lnTo>
                        <a:pt x="53214" y="9624"/>
                      </a:lnTo>
                      <a:lnTo>
                        <a:pt x="109386" y="0"/>
                      </a:lnTo>
                    </a:path>
                  </a:pathLst>
                </a:custGeom>
                <a:solidFill>
                  <a:schemeClr val="bg1"/>
                </a:solidFill>
                <a:ln w="28575" cap="flat" cmpd="sng" algn="ctr">
                  <a:solidFill>
                    <a:srgbClr val="0066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grpSp>
          <p:sp>
            <p:nvSpPr>
              <p:cNvPr id="12" name="Ellipse 11"/>
              <p:cNvSpPr/>
              <p:nvPr/>
            </p:nvSpPr>
            <p:spPr bwMode="auto">
              <a:xfrm>
                <a:off x="7363992" y="5346984"/>
                <a:ext cx="152400" cy="157241"/>
              </a:xfrm>
              <a:prstGeom prst="ellips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grpSp>
        <p:sp>
          <p:nvSpPr>
            <p:cNvPr id="10" name="ZoneTexte 9"/>
            <p:cNvSpPr txBox="1"/>
            <p:nvPr/>
          </p:nvSpPr>
          <p:spPr>
            <a:xfrm>
              <a:off x="7986262" y="1758752"/>
              <a:ext cx="303288" cy="338554"/>
            </a:xfrm>
            <a:prstGeom prst="rect">
              <a:avLst/>
            </a:prstGeom>
            <a:noFill/>
          </p:spPr>
          <p:txBody>
            <a:bodyPr wrap="none" rtlCol="0">
              <a:spAutoFit/>
            </a:bodyPr>
            <a:lstStyle/>
            <a:p>
              <a:r>
                <a:rPr lang="fr-FR" sz="1600" dirty="0">
                  <a:latin typeface="Calibri" panose="020F0502020204030204" pitchFamily="34" charset="0"/>
                </a:rPr>
                <a:t>A</a:t>
              </a:r>
              <a:endParaRPr lang="en-GB" sz="1600" dirty="0">
                <a:latin typeface="Calibri" panose="020F0502020204030204" pitchFamily="34" charset="0"/>
              </a:endParaRPr>
            </a:p>
          </p:txBody>
        </p:sp>
      </p:grpSp>
      <p:sp>
        <p:nvSpPr>
          <p:cNvPr id="16" name="Titre 1"/>
          <p:cNvSpPr>
            <a:spLocks noGrp="1"/>
          </p:cNvSpPr>
          <p:nvPr>
            <p:ph type="title"/>
          </p:nvPr>
        </p:nvSpPr>
        <p:spPr>
          <a:xfrm>
            <a:off x="990600" y="152400"/>
            <a:ext cx="7772400" cy="914400"/>
          </a:xfrm>
        </p:spPr>
        <p:txBody>
          <a:bodyPr/>
          <a:lstStyle/>
          <a:p>
            <a:r>
              <a:rPr lang="en-GB" sz="3600" dirty="0" smtClean="0">
                <a:latin typeface="Calibri" panose="020F0502020204030204" pitchFamily="34" charset="0"/>
              </a:rPr>
              <a:t>Simulation </a:t>
            </a:r>
            <a:r>
              <a:rPr lang="en-GB" sz="3600" dirty="0" err="1" smtClean="0">
                <a:latin typeface="Calibri" panose="020F0502020204030204" pitchFamily="34" charset="0"/>
              </a:rPr>
              <a:t>hydrodynamique</a:t>
            </a:r>
            <a:r>
              <a:rPr lang="en-GB" sz="3600" dirty="0" smtClean="0">
                <a:latin typeface="Calibri" panose="020F0502020204030204" pitchFamily="34" charset="0"/>
              </a:rPr>
              <a:t> du </a:t>
            </a:r>
            <a:r>
              <a:rPr lang="en-GB" sz="3600" dirty="0" err="1" smtClean="0">
                <a:latin typeface="Calibri" panose="020F0502020204030204" pitchFamily="34" charset="0"/>
              </a:rPr>
              <a:t>lac</a:t>
            </a:r>
            <a:r>
              <a:rPr lang="en-GB" sz="3600" dirty="0" smtClean="0">
                <a:latin typeface="Calibri" panose="020F0502020204030204" pitchFamily="34" charset="0"/>
              </a:rPr>
              <a:t> de Champs-</a:t>
            </a:r>
            <a:r>
              <a:rPr lang="en-GB" sz="3600" dirty="0" err="1" smtClean="0">
                <a:latin typeface="Calibri" panose="020F0502020204030204" pitchFamily="34" charset="0"/>
              </a:rPr>
              <a:t>sur</a:t>
            </a:r>
            <a:r>
              <a:rPr lang="en-GB" sz="3600" dirty="0" smtClean="0">
                <a:latin typeface="Calibri" panose="020F0502020204030204" pitchFamily="34" charset="0"/>
              </a:rPr>
              <a:t>-</a:t>
            </a:r>
            <a:r>
              <a:rPr lang="en-GB" sz="3600" dirty="0" err="1" smtClean="0">
                <a:latin typeface="Calibri" panose="020F0502020204030204" pitchFamily="34" charset="0"/>
              </a:rPr>
              <a:t>marne</a:t>
            </a:r>
            <a:endParaRPr lang="en-GB" sz="3600" i="1" dirty="0">
              <a:latin typeface="Calibri" panose="020F0502020204030204" pitchFamily="34" charset="0"/>
            </a:endParaRPr>
          </a:p>
        </p:txBody>
      </p:sp>
    </p:spTree>
    <p:extLst>
      <p:ext uri="{BB962C8B-B14F-4D97-AF65-F5344CB8AC3E}">
        <p14:creationId xmlns:p14="http://schemas.microsoft.com/office/powerpoint/2010/main" val="4176474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ECDE94AD-18AC-41F2-86CE-54E5FCB2DD16}" type="slidenum">
              <a:rPr lang="fr-FR" smtClean="0"/>
              <a:pPr>
                <a:defRPr/>
              </a:pPr>
              <a:t>21</a:t>
            </a:fld>
            <a:endParaRPr lang="fr-FR" dirty="0"/>
          </a:p>
        </p:txBody>
      </p:sp>
      <p:sp>
        <p:nvSpPr>
          <p:cNvPr id="3" name="Espace réservé du contenu 2"/>
          <p:cNvSpPr>
            <a:spLocks noGrp="1"/>
          </p:cNvSpPr>
          <p:nvPr>
            <p:ph idx="4294967295"/>
          </p:nvPr>
        </p:nvSpPr>
        <p:spPr>
          <a:xfrm>
            <a:off x="838200" y="862988"/>
            <a:ext cx="1181100" cy="668851"/>
          </a:xfrm>
        </p:spPr>
        <p:txBody>
          <a:bodyPr/>
          <a:lstStyle/>
          <a:p>
            <a:pPr marL="0" indent="0">
              <a:buNone/>
            </a:pPr>
            <a:r>
              <a:rPr lang="fr-FR" dirty="0" smtClean="0"/>
              <a:t>2015</a:t>
            </a:r>
            <a:endParaRPr lang="en-GB" dirty="0"/>
          </a:p>
        </p:txBody>
      </p:sp>
      <p:grpSp>
        <p:nvGrpSpPr>
          <p:cNvPr id="8" name="Groupe 7"/>
          <p:cNvGrpSpPr>
            <a:grpSpLocks noChangeAspect="1"/>
          </p:cNvGrpSpPr>
          <p:nvPr/>
        </p:nvGrpSpPr>
        <p:grpSpPr>
          <a:xfrm>
            <a:off x="8216168" y="519958"/>
            <a:ext cx="865800" cy="739789"/>
            <a:chOff x="7010400" y="4844064"/>
            <a:chExt cx="1332000" cy="1251936"/>
          </a:xfrm>
        </p:grpSpPr>
        <p:grpSp>
          <p:nvGrpSpPr>
            <p:cNvPr id="9" name="Groupe 8"/>
            <p:cNvGrpSpPr>
              <a:grpSpLocks noChangeAspect="1"/>
            </p:cNvGrpSpPr>
            <p:nvPr/>
          </p:nvGrpSpPr>
          <p:grpSpPr>
            <a:xfrm>
              <a:off x="7010400" y="4844064"/>
              <a:ext cx="1332000" cy="1251936"/>
              <a:chOff x="2555829" y="2362200"/>
              <a:chExt cx="3235372" cy="3040892"/>
            </a:xfrm>
          </p:grpSpPr>
          <p:sp>
            <p:nvSpPr>
              <p:cNvPr id="11" name="Forme libre 10"/>
              <p:cNvSpPr/>
              <p:nvPr/>
            </p:nvSpPr>
            <p:spPr bwMode="auto">
              <a:xfrm>
                <a:off x="2555829" y="2362200"/>
                <a:ext cx="3235372" cy="3040892"/>
              </a:xfrm>
              <a:custGeom>
                <a:avLst/>
                <a:gdLst>
                  <a:gd name="connsiteX0" fmla="*/ 319575 w 4186573"/>
                  <a:gd name="connsiteY0" fmla="*/ 143400 h 3552439"/>
                  <a:gd name="connsiteX1" fmla="*/ 462794 w 4186573"/>
                  <a:gd name="connsiteY1" fmla="*/ 297636 h 3552439"/>
                  <a:gd name="connsiteX2" fmla="*/ 528896 w 4186573"/>
                  <a:gd name="connsiteY2" fmla="*/ 451872 h 3552439"/>
                  <a:gd name="connsiteX3" fmla="*/ 539912 w 4186573"/>
                  <a:gd name="connsiteY3" fmla="*/ 650176 h 3552439"/>
                  <a:gd name="connsiteX4" fmla="*/ 661098 w 4186573"/>
                  <a:gd name="connsiteY4" fmla="*/ 749328 h 3552439"/>
                  <a:gd name="connsiteX5" fmla="*/ 793300 w 4186573"/>
                  <a:gd name="connsiteY5" fmla="*/ 738311 h 3552439"/>
                  <a:gd name="connsiteX6" fmla="*/ 826351 w 4186573"/>
                  <a:gd name="connsiteY6" fmla="*/ 573058 h 3552439"/>
                  <a:gd name="connsiteX7" fmla="*/ 881435 w 4186573"/>
                  <a:gd name="connsiteY7" fmla="*/ 418822 h 3552439"/>
                  <a:gd name="connsiteX8" fmla="*/ 1002621 w 4186573"/>
                  <a:gd name="connsiteY8" fmla="*/ 242552 h 3552439"/>
                  <a:gd name="connsiteX9" fmla="*/ 1200924 w 4186573"/>
                  <a:gd name="connsiteY9" fmla="*/ 154417 h 3552439"/>
                  <a:gd name="connsiteX10" fmla="*/ 1454312 w 4186573"/>
                  <a:gd name="connsiteY10" fmla="*/ 22214 h 3552439"/>
                  <a:gd name="connsiteX11" fmla="*/ 1663633 w 4186573"/>
                  <a:gd name="connsiteY11" fmla="*/ 181 h 3552439"/>
                  <a:gd name="connsiteX12" fmla="*/ 1817869 w 4186573"/>
                  <a:gd name="connsiteY12" fmla="*/ 22214 h 3552439"/>
                  <a:gd name="connsiteX13" fmla="*/ 1861937 w 4186573"/>
                  <a:gd name="connsiteY13" fmla="*/ 121366 h 3552439"/>
                  <a:gd name="connsiteX14" fmla="*/ 1850920 w 4186573"/>
                  <a:gd name="connsiteY14" fmla="*/ 308653 h 3552439"/>
                  <a:gd name="connsiteX15" fmla="*/ 2137358 w 4186573"/>
                  <a:gd name="connsiteY15" fmla="*/ 440855 h 3552439"/>
                  <a:gd name="connsiteX16" fmla="*/ 2533965 w 4186573"/>
                  <a:gd name="connsiteY16" fmla="*/ 429839 h 3552439"/>
                  <a:gd name="connsiteX17" fmla="*/ 3007691 w 4186573"/>
                  <a:gd name="connsiteY17" fmla="*/ 517974 h 3552439"/>
                  <a:gd name="connsiteX18" fmla="*/ 3194977 w 4186573"/>
                  <a:gd name="connsiteY18" fmla="*/ 551024 h 3552439"/>
                  <a:gd name="connsiteX19" fmla="*/ 3481416 w 4186573"/>
                  <a:gd name="connsiteY19" fmla="*/ 859496 h 3552439"/>
                  <a:gd name="connsiteX20" fmla="*/ 3580568 w 4186573"/>
                  <a:gd name="connsiteY20" fmla="*/ 1068817 h 3552439"/>
                  <a:gd name="connsiteX21" fmla="*/ 3756838 w 4186573"/>
                  <a:gd name="connsiteY21" fmla="*/ 1300171 h 3552439"/>
                  <a:gd name="connsiteX22" fmla="*/ 3911074 w 4186573"/>
                  <a:gd name="connsiteY22" fmla="*/ 1663728 h 3552439"/>
                  <a:gd name="connsiteX23" fmla="*/ 4010226 w 4186573"/>
                  <a:gd name="connsiteY23" fmla="*/ 1873048 h 3552439"/>
                  <a:gd name="connsiteX24" fmla="*/ 4109377 w 4186573"/>
                  <a:gd name="connsiteY24" fmla="*/ 2401858 h 3552439"/>
                  <a:gd name="connsiteX25" fmla="*/ 4186496 w 4186573"/>
                  <a:gd name="connsiteY25" fmla="*/ 2886600 h 3552439"/>
                  <a:gd name="connsiteX26" fmla="*/ 4120394 w 4186573"/>
                  <a:gd name="connsiteY26" fmla="*/ 3195072 h 3552439"/>
                  <a:gd name="connsiteX27" fmla="*/ 3966158 w 4186573"/>
                  <a:gd name="connsiteY27" fmla="*/ 3404393 h 3552439"/>
                  <a:gd name="connsiteX28" fmla="*/ 3624635 w 4186573"/>
                  <a:gd name="connsiteY28" fmla="*/ 3536595 h 3552439"/>
                  <a:gd name="connsiteX29" fmla="*/ 2886505 w 4186573"/>
                  <a:gd name="connsiteY29" fmla="*/ 3536595 h 3552439"/>
                  <a:gd name="connsiteX30" fmla="*/ 2511932 w 4186573"/>
                  <a:gd name="connsiteY30" fmla="*/ 3415410 h 3552439"/>
                  <a:gd name="connsiteX31" fmla="*/ 2038206 w 4186573"/>
                  <a:gd name="connsiteY31" fmla="*/ 3117954 h 3552439"/>
                  <a:gd name="connsiteX32" fmla="*/ 1696684 w 4186573"/>
                  <a:gd name="connsiteY32" fmla="*/ 3095920 h 3552439"/>
                  <a:gd name="connsiteX33" fmla="*/ 1487363 w 4186573"/>
                  <a:gd name="connsiteY33" fmla="*/ 3073887 h 3552439"/>
                  <a:gd name="connsiteX34" fmla="*/ 1222958 w 4186573"/>
                  <a:gd name="connsiteY34" fmla="*/ 3217106 h 3552439"/>
                  <a:gd name="connsiteX35" fmla="*/ 1035671 w 4186573"/>
                  <a:gd name="connsiteY35" fmla="*/ 3117954 h 3552439"/>
                  <a:gd name="connsiteX36" fmla="*/ 892452 w 4186573"/>
                  <a:gd name="connsiteY36" fmla="*/ 2633212 h 3552439"/>
                  <a:gd name="connsiteX37" fmla="*/ 925503 w 4186573"/>
                  <a:gd name="connsiteY37" fmla="*/ 2335757 h 3552439"/>
                  <a:gd name="connsiteX38" fmla="*/ 650081 w 4186573"/>
                  <a:gd name="connsiteY38" fmla="*/ 1884065 h 3552439"/>
                  <a:gd name="connsiteX39" fmla="*/ 473811 w 4186573"/>
                  <a:gd name="connsiteY39" fmla="*/ 1509492 h 3552439"/>
                  <a:gd name="connsiteX40" fmla="*/ 176356 w 4186573"/>
                  <a:gd name="connsiteY40" fmla="*/ 1123901 h 3552439"/>
                  <a:gd name="connsiteX41" fmla="*/ 55170 w 4186573"/>
                  <a:gd name="connsiteY41" fmla="*/ 826446 h 3552439"/>
                  <a:gd name="connsiteX42" fmla="*/ 86 w 4186573"/>
                  <a:gd name="connsiteY42" fmla="*/ 528990 h 3552439"/>
                  <a:gd name="connsiteX43" fmla="*/ 66187 w 4186573"/>
                  <a:gd name="connsiteY43" fmla="*/ 154417 h 3552439"/>
                  <a:gd name="connsiteX44" fmla="*/ 319575 w 4186573"/>
                  <a:gd name="connsiteY44" fmla="*/ 143400 h 35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86573" h="3552439">
                    <a:moveTo>
                      <a:pt x="319575" y="143400"/>
                    </a:moveTo>
                    <a:cubicBezTo>
                      <a:pt x="385676" y="167270"/>
                      <a:pt x="427907" y="246224"/>
                      <a:pt x="462794" y="297636"/>
                    </a:cubicBezTo>
                    <a:cubicBezTo>
                      <a:pt x="497681" y="349048"/>
                      <a:pt x="516043" y="393115"/>
                      <a:pt x="528896" y="451872"/>
                    </a:cubicBezTo>
                    <a:cubicBezTo>
                      <a:pt x="541749" y="510629"/>
                      <a:pt x="517878" y="600600"/>
                      <a:pt x="539912" y="650176"/>
                    </a:cubicBezTo>
                    <a:cubicBezTo>
                      <a:pt x="561946" y="699752"/>
                      <a:pt x="618867" y="734639"/>
                      <a:pt x="661098" y="749328"/>
                    </a:cubicBezTo>
                    <a:cubicBezTo>
                      <a:pt x="703329" y="764017"/>
                      <a:pt x="765758" y="767689"/>
                      <a:pt x="793300" y="738311"/>
                    </a:cubicBezTo>
                    <a:cubicBezTo>
                      <a:pt x="820842" y="708933"/>
                      <a:pt x="811662" y="626306"/>
                      <a:pt x="826351" y="573058"/>
                    </a:cubicBezTo>
                    <a:cubicBezTo>
                      <a:pt x="841040" y="519810"/>
                      <a:pt x="852057" y="473906"/>
                      <a:pt x="881435" y="418822"/>
                    </a:cubicBezTo>
                    <a:cubicBezTo>
                      <a:pt x="910813" y="363738"/>
                      <a:pt x="949373" y="286620"/>
                      <a:pt x="1002621" y="242552"/>
                    </a:cubicBezTo>
                    <a:cubicBezTo>
                      <a:pt x="1055869" y="198485"/>
                      <a:pt x="1125642" y="191140"/>
                      <a:pt x="1200924" y="154417"/>
                    </a:cubicBezTo>
                    <a:cubicBezTo>
                      <a:pt x="1276206" y="117694"/>
                      <a:pt x="1377194" y="47920"/>
                      <a:pt x="1454312" y="22214"/>
                    </a:cubicBezTo>
                    <a:cubicBezTo>
                      <a:pt x="1531430" y="-3492"/>
                      <a:pt x="1603040" y="181"/>
                      <a:pt x="1663633" y="181"/>
                    </a:cubicBezTo>
                    <a:cubicBezTo>
                      <a:pt x="1724226" y="181"/>
                      <a:pt x="1784818" y="2016"/>
                      <a:pt x="1817869" y="22214"/>
                    </a:cubicBezTo>
                    <a:cubicBezTo>
                      <a:pt x="1850920" y="42411"/>
                      <a:pt x="1856429" y="73626"/>
                      <a:pt x="1861937" y="121366"/>
                    </a:cubicBezTo>
                    <a:cubicBezTo>
                      <a:pt x="1867446" y="169106"/>
                      <a:pt x="1805017" y="255405"/>
                      <a:pt x="1850920" y="308653"/>
                    </a:cubicBezTo>
                    <a:cubicBezTo>
                      <a:pt x="1896823" y="361901"/>
                      <a:pt x="2023517" y="420657"/>
                      <a:pt x="2137358" y="440855"/>
                    </a:cubicBezTo>
                    <a:cubicBezTo>
                      <a:pt x="2251199" y="461053"/>
                      <a:pt x="2388910" y="416986"/>
                      <a:pt x="2533965" y="429839"/>
                    </a:cubicBezTo>
                    <a:cubicBezTo>
                      <a:pt x="2679020" y="442692"/>
                      <a:pt x="3007691" y="517974"/>
                      <a:pt x="3007691" y="517974"/>
                    </a:cubicBezTo>
                    <a:cubicBezTo>
                      <a:pt x="3117860" y="538172"/>
                      <a:pt x="3116023" y="494104"/>
                      <a:pt x="3194977" y="551024"/>
                    </a:cubicBezTo>
                    <a:cubicBezTo>
                      <a:pt x="3273931" y="607944"/>
                      <a:pt x="3417151" y="773197"/>
                      <a:pt x="3481416" y="859496"/>
                    </a:cubicBezTo>
                    <a:cubicBezTo>
                      <a:pt x="3545681" y="945795"/>
                      <a:pt x="3534664" y="995371"/>
                      <a:pt x="3580568" y="1068817"/>
                    </a:cubicBezTo>
                    <a:cubicBezTo>
                      <a:pt x="3626472" y="1142263"/>
                      <a:pt x="3701754" y="1201019"/>
                      <a:pt x="3756838" y="1300171"/>
                    </a:cubicBezTo>
                    <a:cubicBezTo>
                      <a:pt x="3811922" y="1399323"/>
                      <a:pt x="3868843" y="1568249"/>
                      <a:pt x="3911074" y="1663728"/>
                    </a:cubicBezTo>
                    <a:cubicBezTo>
                      <a:pt x="3953305" y="1759207"/>
                      <a:pt x="3977176" y="1750026"/>
                      <a:pt x="4010226" y="1873048"/>
                    </a:cubicBezTo>
                    <a:cubicBezTo>
                      <a:pt x="4043277" y="1996070"/>
                      <a:pt x="4079999" y="2232933"/>
                      <a:pt x="4109377" y="2401858"/>
                    </a:cubicBezTo>
                    <a:cubicBezTo>
                      <a:pt x="4138755" y="2570783"/>
                      <a:pt x="4184660" y="2754398"/>
                      <a:pt x="4186496" y="2886600"/>
                    </a:cubicBezTo>
                    <a:cubicBezTo>
                      <a:pt x="4188332" y="3018802"/>
                      <a:pt x="4157117" y="3108773"/>
                      <a:pt x="4120394" y="3195072"/>
                    </a:cubicBezTo>
                    <a:cubicBezTo>
                      <a:pt x="4083671" y="3281371"/>
                      <a:pt x="4048785" y="3347473"/>
                      <a:pt x="3966158" y="3404393"/>
                    </a:cubicBezTo>
                    <a:cubicBezTo>
                      <a:pt x="3883532" y="3461314"/>
                      <a:pt x="3804577" y="3514561"/>
                      <a:pt x="3624635" y="3536595"/>
                    </a:cubicBezTo>
                    <a:cubicBezTo>
                      <a:pt x="3444693" y="3558629"/>
                      <a:pt x="3071955" y="3556792"/>
                      <a:pt x="2886505" y="3536595"/>
                    </a:cubicBezTo>
                    <a:cubicBezTo>
                      <a:pt x="2701055" y="3516398"/>
                      <a:pt x="2653315" y="3485183"/>
                      <a:pt x="2511932" y="3415410"/>
                    </a:cubicBezTo>
                    <a:cubicBezTo>
                      <a:pt x="2370549" y="3345637"/>
                      <a:pt x="2174080" y="3171202"/>
                      <a:pt x="2038206" y="3117954"/>
                    </a:cubicBezTo>
                    <a:cubicBezTo>
                      <a:pt x="1902332" y="3064706"/>
                      <a:pt x="1788491" y="3103265"/>
                      <a:pt x="1696684" y="3095920"/>
                    </a:cubicBezTo>
                    <a:cubicBezTo>
                      <a:pt x="1604877" y="3088575"/>
                      <a:pt x="1566317" y="3053689"/>
                      <a:pt x="1487363" y="3073887"/>
                    </a:cubicBezTo>
                    <a:cubicBezTo>
                      <a:pt x="1408409" y="3094085"/>
                      <a:pt x="1298240" y="3209762"/>
                      <a:pt x="1222958" y="3217106"/>
                    </a:cubicBezTo>
                    <a:cubicBezTo>
                      <a:pt x="1147676" y="3224450"/>
                      <a:pt x="1090755" y="3215270"/>
                      <a:pt x="1035671" y="3117954"/>
                    </a:cubicBezTo>
                    <a:cubicBezTo>
                      <a:pt x="980587" y="3020638"/>
                      <a:pt x="910813" y="2763578"/>
                      <a:pt x="892452" y="2633212"/>
                    </a:cubicBezTo>
                    <a:cubicBezTo>
                      <a:pt x="874091" y="2502846"/>
                      <a:pt x="965898" y="2460615"/>
                      <a:pt x="925503" y="2335757"/>
                    </a:cubicBezTo>
                    <a:cubicBezTo>
                      <a:pt x="885108" y="2210899"/>
                      <a:pt x="725363" y="2021776"/>
                      <a:pt x="650081" y="1884065"/>
                    </a:cubicBezTo>
                    <a:cubicBezTo>
                      <a:pt x="574799" y="1746354"/>
                      <a:pt x="552765" y="1636186"/>
                      <a:pt x="473811" y="1509492"/>
                    </a:cubicBezTo>
                    <a:cubicBezTo>
                      <a:pt x="394857" y="1382798"/>
                      <a:pt x="246129" y="1237742"/>
                      <a:pt x="176356" y="1123901"/>
                    </a:cubicBezTo>
                    <a:cubicBezTo>
                      <a:pt x="106583" y="1010060"/>
                      <a:pt x="84548" y="925598"/>
                      <a:pt x="55170" y="826446"/>
                    </a:cubicBezTo>
                    <a:cubicBezTo>
                      <a:pt x="25792" y="727294"/>
                      <a:pt x="-1750" y="640995"/>
                      <a:pt x="86" y="528990"/>
                    </a:cubicBezTo>
                    <a:cubicBezTo>
                      <a:pt x="1922" y="416985"/>
                      <a:pt x="11103" y="213174"/>
                      <a:pt x="66187" y="154417"/>
                    </a:cubicBezTo>
                    <a:cubicBezTo>
                      <a:pt x="121271" y="95660"/>
                      <a:pt x="253474" y="119530"/>
                      <a:pt x="319575" y="143400"/>
                    </a:cubicBezTo>
                    <a:close/>
                  </a:path>
                </a:pathLst>
              </a:custGeom>
              <a:solidFill>
                <a:schemeClr val="bg1"/>
              </a:solidFill>
              <a:ln w="28575" cap="flat" cmpd="sng" algn="ctr">
                <a:solidFill>
                  <a:srgbClr val="0066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12" name="Forme libre 11"/>
              <p:cNvSpPr/>
              <p:nvPr/>
            </p:nvSpPr>
            <p:spPr bwMode="auto">
              <a:xfrm>
                <a:off x="4079768" y="2809160"/>
                <a:ext cx="799686" cy="1369300"/>
              </a:xfrm>
              <a:custGeom>
                <a:avLst/>
                <a:gdLst>
                  <a:gd name="connsiteX0" fmla="*/ 110296 w 969611"/>
                  <a:gd name="connsiteY0" fmla="*/ 2447 h 1595253"/>
                  <a:gd name="connsiteX1" fmla="*/ 297582 w 969611"/>
                  <a:gd name="connsiteY1" fmla="*/ 24481 h 1595253"/>
                  <a:gd name="connsiteX2" fmla="*/ 396734 w 969611"/>
                  <a:gd name="connsiteY2" fmla="*/ 178717 h 1595253"/>
                  <a:gd name="connsiteX3" fmla="*/ 484869 w 969611"/>
                  <a:gd name="connsiteY3" fmla="*/ 299903 h 1595253"/>
                  <a:gd name="connsiteX4" fmla="*/ 584021 w 969611"/>
                  <a:gd name="connsiteY4" fmla="*/ 399055 h 1595253"/>
                  <a:gd name="connsiteX5" fmla="*/ 705206 w 969611"/>
                  <a:gd name="connsiteY5" fmla="*/ 597358 h 1595253"/>
                  <a:gd name="connsiteX6" fmla="*/ 749274 w 969611"/>
                  <a:gd name="connsiteY6" fmla="*/ 729561 h 1595253"/>
                  <a:gd name="connsiteX7" fmla="*/ 804358 w 969611"/>
                  <a:gd name="connsiteY7" fmla="*/ 894814 h 1595253"/>
                  <a:gd name="connsiteX8" fmla="*/ 859443 w 969611"/>
                  <a:gd name="connsiteY8" fmla="*/ 1082100 h 1595253"/>
                  <a:gd name="connsiteX9" fmla="*/ 903510 w 969611"/>
                  <a:gd name="connsiteY9" fmla="*/ 1192269 h 1595253"/>
                  <a:gd name="connsiteX10" fmla="*/ 969611 w 969611"/>
                  <a:gd name="connsiteY10" fmla="*/ 1412606 h 1595253"/>
                  <a:gd name="connsiteX11" fmla="*/ 903510 w 969611"/>
                  <a:gd name="connsiteY11" fmla="*/ 1533792 h 1595253"/>
                  <a:gd name="connsiteX12" fmla="*/ 837409 w 969611"/>
                  <a:gd name="connsiteY12" fmla="*/ 1588876 h 1595253"/>
                  <a:gd name="connsiteX13" fmla="*/ 584021 w 969611"/>
                  <a:gd name="connsiteY13" fmla="*/ 1566843 h 1595253"/>
                  <a:gd name="connsiteX14" fmla="*/ 495886 w 969611"/>
                  <a:gd name="connsiteY14" fmla="*/ 1346505 h 1595253"/>
                  <a:gd name="connsiteX15" fmla="*/ 429785 w 969611"/>
                  <a:gd name="connsiteY15" fmla="*/ 1269387 h 1595253"/>
                  <a:gd name="connsiteX16" fmla="*/ 319616 w 969611"/>
                  <a:gd name="connsiteY16" fmla="*/ 1247353 h 1595253"/>
                  <a:gd name="connsiteX17" fmla="*/ 297582 w 969611"/>
                  <a:gd name="connsiteY17" fmla="*/ 1027016 h 1595253"/>
                  <a:gd name="connsiteX18" fmla="*/ 363683 w 969611"/>
                  <a:gd name="connsiteY18" fmla="*/ 806679 h 1595253"/>
                  <a:gd name="connsiteX19" fmla="*/ 253515 w 969611"/>
                  <a:gd name="connsiteY19" fmla="*/ 608375 h 1595253"/>
                  <a:gd name="connsiteX20" fmla="*/ 99279 w 969611"/>
                  <a:gd name="connsiteY20" fmla="*/ 410071 h 1595253"/>
                  <a:gd name="connsiteX21" fmla="*/ 33177 w 969611"/>
                  <a:gd name="connsiteY21" fmla="*/ 266852 h 1595253"/>
                  <a:gd name="connsiteX22" fmla="*/ 127 w 969611"/>
                  <a:gd name="connsiteY22" fmla="*/ 46515 h 1595253"/>
                  <a:gd name="connsiteX23" fmla="*/ 44194 w 969611"/>
                  <a:gd name="connsiteY23" fmla="*/ 24481 h 1595253"/>
                  <a:gd name="connsiteX24" fmla="*/ 44194 w 969611"/>
                  <a:gd name="connsiteY24" fmla="*/ 24481 h 1595253"/>
                  <a:gd name="connsiteX25" fmla="*/ 44194 w 969611"/>
                  <a:gd name="connsiteY25" fmla="*/ 24481 h 1595253"/>
                  <a:gd name="connsiteX26" fmla="*/ 44194 w 969611"/>
                  <a:gd name="connsiteY26" fmla="*/ 24481 h 1595253"/>
                  <a:gd name="connsiteX0" fmla="*/ 110296 w 969611"/>
                  <a:gd name="connsiteY0" fmla="*/ 2447 h 1595253"/>
                  <a:gd name="connsiteX1" fmla="*/ 297582 w 969611"/>
                  <a:gd name="connsiteY1" fmla="*/ 24481 h 1595253"/>
                  <a:gd name="connsiteX2" fmla="*/ 396734 w 969611"/>
                  <a:gd name="connsiteY2" fmla="*/ 178717 h 1595253"/>
                  <a:gd name="connsiteX3" fmla="*/ 484869 w 969611"/>
                  <a:gd name="connsiteY3" fmla="*/ 299903 h 1595253"/>
                  <a:gd name="connsiteX4" fmla="*/ 584021 w 969611"/>
                  <a:gd name="connsiteY4" fmla="*/ 399055 h 1595253"/>
                  <a:gd name="connsiteX5" fmla="*/ 705206 w 969611"/>
                  <a:gd name="connsiteY5" fmla="*/ 597358 h 1595253"/>
                  <a:gd name="connsiteX6" fmla="*/ 749274 w 969611"/>
                  <a:gd name="connsiteY6" fmla="*/ 729561 h 1595253"/>
                  <a:gd name="connsiteX7" fmla="*/ 804358 w 969611"/>
                  <a:gd name="connsiteY7" fmla="*/ 894814 h 1595253"/>
                  <a:gd name="connsiteX8" fmla="*/ 859443 w 969611"/>
                  <a:gd name="connsiteY8" fmla="*/ 1082100 h 1595253"/>
                  <a:gd name="connsiteX9" fmla="*/ 903510 w 969611"/>
                  <a:gd name="connsiteY9" fmla="*/ 1192269 h 1595253"/>
                  <a:gd name="connsiteX10" fmla="*/ 969611 w 969611"/>
                  <a:gd name="connsiteY10" fmla="*/ 1412606 h 1595253"/>
                  <a:gd name="connsiteX11" fmla="*/ 903510 w 969611"/>
                  <a:gd name="connsiteY11" fmla="*/ 1533792 h 1595253"/>
                  <a:gd name="connsiteX12" fmla="*/ 837409 w 969611"/>
                  <a:gd name="connsiteY12" fmla="*/ 1588876 h 1595253"/>
                  <a:gd name="connsiteX13" fmla="*/ 584021 w 969611"/>
                  <a:gd name="connsiteY13" fmla="*/ 1566843 h 1595253"/>
                  <a:gd name="connsiteX14" fmla="*/ 495886 w 969611"/>
                  <a:gd name="connsiteY14" fmla="*/ 1346505 h 1595253"/>
                  <a:gd name="connsiteX15" fmla="*/ 429785 w 969611"/>
                  <a:gd name="connsiteY15" fmla="*/ 1269387 h 1595253"/>
                  <a:gd name="connsiteX16" fmla="*/ 319616 w 969611"/>
                  <a:gd name="connsiteY16" fmla="*/ 1247353 h 1595253"/>
                  <a:gd name="connsiteX17" fmla="*/ 297582 w 969611"/>
                  <a:gd name="connsiteY17" fmla="*/ 1027016 h 1595253"/>
                  <a:gd name="connsiteX18" fmla="*/ 363683 w 969611"/>
                  <a:gd name="connsiteY18" fmla="*/ 806679 h 1595253"/>
                  <a:gd name="connsiteX19" fmla="*/ 253515 w 969611"/>
                  <a:gd name="connsiteY19" fmla="*/ 608375 h 1595253"/>
                  <a:gd name="connsiteX20" fmla="*/ 99279 w 969611"/>
                  <a:gd name="connsiteY20" fmla="*/ 410071 h 1595253"/>
                  <a:gd name="connsiteX21" fmla="*/ 33177 w 969611"/>
                  <a:gd name="connsiteY21" fmla="*/ 266852 h 1595253"/>
                  <a:gd name="connsiteX22" fmla="*/ 127 w 969611"/>
                  <a:gd name="connsiteY22" fmla="*/ 46515 h 1595253"/>
                  <a:gd name="connsiteX23" fmla="*/ 44194 w 969611"/>
                  <a:gd name="connsiteY23" fmla="*/ 24481 h 1595253"/>
                  <a:gd name="connsiteX24" fmla="*/ 44194 w 969611"/>
                  <a:gd name="connsiteY24" fmla="*/ 24481 h 1595253"/>
                  <a:gd name="connsiteX25" fmla="*/ 44194 w 969611"/>
                  <a:gd name="connsiteY25" fmla="*/ 24481 h 1595253"/>
                  <a:gd name="connsiteX26" fmla="*/ 149972 w 969611"/>
                  <a:gd name="connsiteY26" fmla="*/ 24481 h 1595253"/>
                  <a:gd name="connsiteX0" fmla="*/ 110296 w 969611"/>
                  <a:gd name="connsiteY0" fmla="*/ 6841 h 1599647"/>
                  <a:gd name="connsiteX1" fmla="*/ 297582 w 969611"/>
                  <a:gd name="connsiteY1" fmla="*/ 28875 h 1599647"/>
                  <a:gd name="connsiteX2" fmla="*/ 396734 w 969611"/>
                  <a:gd name="connsiteY2" fmla="*/ 183111 h 1599647"/>
                  <a:gd name="connsiteX3" fmla="*/ 484869 w 969611"/>
                  <a:gd name="connsiteY3" fmla="*/ 304297 h 1599647"/>
                  <a:gd name="connsiteX4" fmla="*/ 584021 w 969611"/>
                  <a:gd name="connsiteY4" fmla="*/ 403449 h 1599647"/>
                  <a:gd name="connsiteX5" fmla="*/ 705206 w 969611"/>
                  <a:gd name="connsiteY5" fmla="*/ 601752 h 1599647"/>
                  <a:gd name="connsiteX6" fmla="*/ 749274 w 969611"/>
                  <a:gd name="connsiteY6" fmla="*/ 733955 h 1599647"/>
                  <a:gd name="connsiteX7" fmla="*/ 804358 w 969611"/>
                  <a:gd name="connsiteY7" fmla="*/ 899208 h 1599647"/>
                  <a:gd name="connsiteX8" fmla="*/ 859443 w 969611"/>
                  <a:gd name="connsiteY8" fmla="*/ 1086494 h 1599647"/>
                  <a:gd name="connsiteX9" fmla="*/ 903510 w 969611"/>
                  <a:gd name="connsiteY9" fmla="*/ 1196663 h 1599647"/>
                  <a:gd name="connsiteX10" fmla="*/ 969611 w 969611"/>
                  <a:gd name="connsiteY10" fmla="*/ 1417000 h 1599647"/>
                  <a:gd name="connsiteX11" fmla="*/ 903510 w 969611"/>
                  <a:gd name="connsiteY11" fmla="*/ 1538186 h 1599647"/>
                  <a:gd name="connsiteX12" fmla="*/ 837409 w 969611"/>
                  <a:gd name="connsiteY12" fmla="*/ 1593270 h 1599647"/>
                  <a:gd name="connsiteX13" fmla="*/ 584021 w 969611"/>
                  <a:gd name="connsiteY13" fmla="*/ 1571237 h 1599647"/>
                  <a:gd name="connsiteX14" fmla="*/ 495886 w 969611"/>
                  <a:gd name="connsiteY14" fmla="*/ 1350899 h 1599647"/>
                  <a:gd name="connsiteX15" fmla="*/ 429785 w 969611"/>
                  <a:gd name="connsiteY15" fmla="*/ 1273781 h 1599647"/>
                  <a:gd name="connsiteX16" fmla="*/ 319616 w 969611"/>
                  <a:gd name="connsiteY16" fmla="*/ 1251747 h 1599647"/>
                  <a:gd name="connsiteX17" fmla="*/ 297582 w 969611"/>
                  <a:gd name="connsiteY17" fmla="*/ 1031410 h 1599647"/>
                  <a:gd name="connsiteX18" fmla="*/ 363683 w 969611"/>
                  <a:gd name="connsiteY18" fmla="*/ 811073 h 1599647"/>
                  <a:gd name="connsiteX19" fmla="*/ 253515 w 969611"/>
                  <a:gd name="connsiteY19" fmla="*/ 612769 h 1599647"/>
                  <a:gd name="connsiteX20" fmla="*/ 99279 w 969611"/>
                  <a:gd name="connsiteY20" fmla="*/ 414465 h 1599647"/>
                  <a:gd name="connsiteX21" fmla="*/ 33177 w 969611"/>
                  <a:gd name="connsiteY21" fmla="*/ 271246 h 1599647"/>
                  <a:gd name="connsiteX22" fmla="*/ 127 w 969611"/>
                  <a:gd name="connsiteY22" fmla="*/ 50909 h 1599647"/>
                  <a:gd name="connsiteX23" fmla="*/ 44194 w 969611"/>
                  <a:gd name="connsiteY23" fmla="*/ 28875 h 1599647"/>
                  <a:gd name="connsiteX24" fmla="*/ 44194 w 969611"/>
                  <a:gd name="connsiteY24" fmla="*/ 28875 h 1599647"/>
                  <a:gd name="connsiteX25" fmla="*/ 44194 w 969611"/>
                  <a:gd name="connsiteY25" fmla="*/ 28875 h 1599647"/>
                  <a:gd name="connsiteX26" fmla="*/ 109386 w 969611"/>
                  <a:gd name="connsiteY26" fmla="*/ 0 h 1599647"/>
                  <a:gd name="connsiteX0" fmla="*/ 110296 w 969611"/>
                  <a:gd name="connsiteY0" fmla="*/ 6841 h 1599647"/>
                  <a:gd name="connsiteX1" fmla="*/ 297582 w 969611"/>
                  <a:gd name="connsiteY1" fmla="*/ 28875 h 1599647"/>
                  <a:gd name="connsiteX2" fmla="*/ 396734 w 969611"/>
                  <a:gd name="connsiteY2" fmla="*/ 183111 h 1599647"/>
                  <a:gd name="connsiteX3" fmla="*/ 484869 w 969611"/>
                  <a:gd name="connsiteY3" fmla="*/ 304297 h 1599647"/>
                  <a:gd name="connsiteX4" fmla="*/ 584021 w 969611"/>
                  <a:gd name="connsiteY4" fmla="*/ 403449 h 1599647"/>
                  <a:gd name="connsiteX5" fmla="*/ 705206 w 969611"/>
                  <a:gd name="connsiteY5" fmla="*/ 601752 h 1599647"/>
                  <a:gd name="connsiteX6" fmla="*/ 749274 w 969611"/>
                  <a:gd name="connsiteY6" fmla="*/ 733955 h 1599647"/>
                  <a:gd name="connsiteX7" fmla="*/ 804358 w 969611"/>
                  <a:gd name="connsiteY7" fmla="*/ 899208 h 1599647"/>
                  <a:gd name="connsiteX8" fmla="*/ 859443 w 969611"/>
                  <a:gd name="connsiteY8" fmla="*/ 1086494 h 1599647"/>
                  <a:gd name="connsiteX9" fmla="*/ 903510 w 969611"/>
                  <a:gd name="connsiteY9" fmla="*/ 1196663 h 1599647"/>
                  <a:gd name="connsiteX10" fmla="*/ 969611 w 969611"/>
                  <a:gd name="connsiteY10" fmla="*/ 1417000 h 1599647"/>
                  <a:gd name="connsiteX11" fmla="*/ 903510 w 969611"/>
                  <a:gd name="connsiteY11" fmla="*/ 1538186 h 1599647"/>
                  <a:gd name="connsiteX12" fmla="*/ 837409 w 969611"/>
                  <a:gd name="connsiteY12" fmla="*/ 1593270 h 1599647"/>
                  <a:gd name="connsiteX13" fmla="*/ 584021 w 969611"/>
                  <a:gd name="connsiteY13" fmla="*/ 1571237 h 1599647"/>
                  <a:gd name="connsiteX14" fmla="*/ 495886 w 969611"/>
                  <a:gd name="connsiteY14" fmla="*/ 1350899 h 1599647"/>
                  <a:gd name="connsiteX15" fmla="*/ 429785 w 969611"/>
                  <a:gd name="connsiteY15" fmla="*/ 1273781 h 1599647"/>
                  <a:gd name="connsiteX16" fmla="*/ 319616 w 969611"/>
                  <a:gd name="connsiteY16" fmla="*/ 1251747 h 1599647"/>
                  <a:gd name="connsiteX17" fmla="*/ 297582 w 969611"/>
                  <a:gd name="connsiteY17" fmla="*/ 1031410 h 1599647"/>
                  <a:gd name="connsiteX18" fmla="*/ 363683 w 969611"/>
                  <a:gd name="connsiteY18" fmla="*/ 811073 h 1599647"/>
                  <a:gd name="connsiteX19" fmla="*/ 253515 w 969611"/>
                  <a:gd name="connsiteY19" fmla="*/ 612769 h 1599647"/>
                  <a:gd name="connsiteX20" fmla="*/ 99279 w 969611"/>
                  <a:gd name="connsiteY20" fmla="*/ 414465 h 1599647"/>
                  <a:gd name="connsiteX21" fmla="*/ 33177 w 969611"/>
                  <a:gd name="connsiteY21" fmla="*/ 271246 h 1599647"/>
                  <a:gd name="connsiteX22" fmla="*/ 127 w 969611"/>
                  <a:gd name="connsiteY22" fmla="*/ 50909 h 1599647"/>
                  <a:gd name="connsiteX23" fmla="*/ 44194 w 969611"/>
                  <a:gd name="connsiteY23" fmla="*/ 28875 h 1599647"/>
                  <a:gd name="connsiteX24" fmla="*/ 44194 w 969611"/>
                  <a:gd name="connsiteY24" fmla="*/ 28875 h 1599647"/>
                  <a:gd name="connsiteX25" fmla="*/ 53214 w 969611"/>
                  <a:gd name="connsiteY25" fmla="*/ 9624 h 1599647"/>
                  <a:gd name="connsiteX26" fmla="*/ 109386 w 969611"/>
                  <a:gd name="connsiteY26" fmla="*/ 0 h 159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9611" h="1599647">
                    <a:moveTo>
                      <a:pt x="110296" y="6841"/>
                    </a:moveTo>
                    <a:cubicBezTo>
                      <a:pt x="180069" y="3169"/>
                      <a:pt x="249842" y="-503"/>
                      <a:pt x="297582" y="28875"/>
                    </a:cubicBezTo>
                    <a:cubicBezTo>
                      <a:pt x="345322" y="58253"/>
                      <a:pt x="365520" y="137207"/>
                      <a:pt x="396734" y="183111"/>
                    </a:cubicBezTo>
                    <a:cubicBezTo>
                      <a:pt x="427948" y="229015"/>
                      <a:pt x="453655" y="267574"/>
                      <a:pt x="484869" y="304297"/>
                    </a:cubicBezTo>
                    <a:cubicBezTo>
                      <a:pt x="516083" y="341020"/>
                      <a:pt x="547298" y="353873"/>
                      <a:pt x="584021" y="403449"/>
                    </a:cubicBezTo>
                    <a:cubicBezTo>
                      <a:pt x="620744" y="453025"/>
                      <a:pt x="677664" y="546668"/>
                      <a:pt x="705206" y="601752"/>
                    </a:cubicBezTo>
                    <a:cubicBezTo>
                      <a:pt x="732748" y="656836"/>
                      <a:pt x="749274" y="733955"/>
                      <a:pt x="749274" y="733955"/>
                    </a:cubicBezTo>
                    <a:cubicBezTo>
                      <a:pt x="765799" y="783531"/>
                      <a:pt x="785997" y="840452"/>
                      <a:pt x="804358" y="899208"/>
                    </a:cubicBezTo>
                    <a:cubicBezTo>
                      <a:pt x="822719" y="957964"/>
                      <a:pt x="842918" y="1036918"/>
                      <a:pt x="859443" y="1086494"/>
                    </a:cubicBezTo>
                    <a:cubicBezTo>
                      <a:pt x="875968" y="1136070"/>
                      <a:pt x="885149" y="1141579"/>
                      <a:pt x="903510" y="1196663"/>
                    </a:cubicBezTo>
                    <a:cubicBezTo>
                      <a:pt x="921871" y="1251747"/>
                      <a:pt x="969611" y="1360080"/>
                      <a:pt x="969611" y="1417000"/>
                    </a:cubicBezTo>
                    <a:cubicBezTo>
                      <a:pt x="969611" y="1473920"/>
                      <a:pt x="925544" y="1508808"/>
                      <a:pt x="903510" y="1538186"/>
                    </a:cubicBezTo>
                    <a:cubicBezTo>
                      <a:pt x="881476" y="1567564"/>
                      <a:pt x="890657" y="1587762"/>
                      <a:pt x="837409" y="1593270"/>
                    </a:cubicBezTo>
                    <a:cubicBezTo>
                      <a:pt x="784161" y="1598778"/>
                      <a:pt x="640942" y="1611632"/>
                      <a:pt x="584021" y="1571237"/>
                    </a:cubicBezTo>
                    <a:cubicBezTo>
                      <a:pt x="527101" y="1530842"/>
                      <a:pt x="521592" y="1400475"/>
                      <a:pt x="495886" y="1350899"/>
                    </a:cubicBezTo>
                    <a:cubicBezTo>
                      <a:pt x="470180" y="1301323"/>
                      <a:pt x="459163" y="1290306"/>
                      <a:pt x="429785" y="1273781"/>
                    </a:cubicBezTo>
                    <a:cubicBezTo>
                      <a:pt x="400407" y="1257256"/>
                      <a:pt x="341650" y="1292142"/>
                      <a:pt x="319616" y="1251747"/>
                    </a:cubicBezTo>
                    <a:cubicBezTo>
                      <a:pt x="297582" y="1211352"/>
                      <a:pt x="290238" y="1104856"/>
                      <a:pt x="297582" y="1031410"/>
                    </a:cubicBezTo>
                    <a:cubicBezTo>
                      <a:pt x="304926" y="957964"/>
                      <a:pt x="371027" y="880846"/>
                      <a:pt x="363683" y="811073"/>
                    </a:cubicBezTo>
                    <a:cubicBezTo>
                      <a:pt x="356339" y="741300"/>
                      <a:pt x="297582" y="678870"/>
                      <a:pt x="253515" y="612769"/>
                    </a:cubicBezTo>
                    <a:cubicBezTo>
                      <a:pt x="209448" y="546668"/>
                      <a:pt x="136002" y="471385"/>
                      <a:pt x="99279" y="414465"/>
                    </a:cubicBezTo>
                    <a:cubicBezTo>
                      <a:pt x="62556" y="357545"/>
                      <a:pt x="49702" y="331839"/>
                      <a:pt x="33177" y="271246"/>
                    </a:cubicBezTo>
                    <a:cubicBezTo>
                      <a:pt x="16652" y="210653"/>
                      <a:pt x="-1709" y="91304"/>
                      <a:pt x="127" y="50909"/>
                    </a:cubicBezTo>
                    <a:cubicBezTo>
                      <a:pt x="1963" y="10514"/>
                      <a:pt x="44194" y="28875"/>
                      <a:pt x="44194" y="28875"/>
                    </a:cubicBezTo>
                    <a:lnTo>
                      <a:pt x="44194" y="28875"/>
                    </a:lnTo>
                    <a:lnTo>
                      <a:pt x="53214" y="9624"/>
                    </a:lnTo>
                    <a:lnTo>
                      <a:pt x="109386" y="0"/>
                    </a:lnTo>
                  </a:path>
                </a:pathLst>
              </a:custGeom>
              <a:solidFill>
                <a:schemeClr val="bg1"/>
              </a:solidFill>
              <a:ln w="28575" cap="flat" cmpd="sng" algn="ctr">
                <a:solidFill>
                  <a:srgbClr val="0066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grpSp>
        <p:sp>
          <p:nvSpPr>
            <p:cNvPr id="10" name="Ellipse 9"/>
            <p:cNvSpPr/>
            <p:nvPr/>
          </p:nvSpPr>
          <p:spPr bwMode="auto">
            <a:xfrm>
              <a:off x="7711371" y="5685618"/>
              <a:ext cx="152400" cy="157240"/>
            </a:xfrm>
            <a:prstGeom prst="ellips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grpSp>
      <p:sp>
        <p:nvSpPr>
          <p:cNvPr id="13" name="ZoneTexte 12"/>
          <p:cNvSpPr txBox="1"/>
          <p:nvPr/>
        </p:nvSpPr>
        <p:spPr>
          <a:xfrm>
            <a:off x="8230337" y="1261646"/>
            <a:ext cx="851631" cy="338554"/>
          </a:xfrm>
          <a:prstGeom prst="rect">
            <a:avLst/>
          </a:prstGeom>
          <a:noFill/>
        </p:spPr>
        <p:txBody>
          <a:bodyPr wrap="square" rtlCol="0">
            <a:spAutoFit/>
          </a:bodyPr>
          <a:lstStyle/>
          <a:p>
            <a:r>
              <a:rPr lang="fr-FR" sz="1600" dirty="0" smtClean="0">
                <a:latin typeface="Calibri" panose="020F0502020204030204" pitchFamily="34" charset="0"/>
              </a:rPr>
              <a:t>Point B</a:t>
            </a:r>
            <a:endParaRPr lang="en-GB" sz="1600" dirty="0">
              <a:latin typeface="Calibri" panose="020F0502020204030204" pitchFamily="34" charset="0"/>
            </a:endParaRPr>
          </a:p>
        </p:txBody>
      </p:sp>
      <p:pic>
        <p:nvPicPr>
          <p:cNvPr id="1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0"/>
            <a:ext cx="914400" cy="2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19" name="Image 18"/>
          <p:cNvPicPr>
            <a:picLocks noChangeAspect="1"/>
          </p:cNvPicPr>
          <p:nvPr/>
        </p:nvPicPr>
        <p:blipFill rotWithShape="1">
          <a:blip r:embed="rId3" cstate="print">
            <a:extLst>
              <a:ext uri="{28A0092B-C50C-407E-A947-70E740481C1C}">
                <a14:useLocalDpi xmlns:a14="http://schemas.microsoft.com/office/drawing/2010/main" val="0"/>
              </a:ext>
            </a:extLst>
          </a:blip>
          <a:srcRect l="8333" r="5834"/>
          <a:stretch/>
        </p:blipFill>
        <p:spPr>
          <a:xfrm>
            <a:off x="1253840" y="1643300"/>
            <a:ext cx="7848600" cy="2281968"/>
          </a:xfrm>
          <a:prstGeom prst="rect">
            <a:avLst/>
          </a:prstGeom>
        </p:spPr>
      </p:pic>
      <p:sp>
        <p:nvSpPr>
          <p:cNvPr id="20" name="ZoneTexte 19"/>
          <p:cNvSpPr txBox="1"/>
          <p:nvPr/>
        </p:nvSpPr>
        <p:spPr>
          <a:xfrm rot="16200000">
            <a:off x="673263" y="2651232"/>
            <a:ext cx="1042273" cy="307777"/>
          </a:xfrm>
          <a:prstGeom prst="rect">
            <a:avLst/>
          </a:prstGeom>
          <a:noFill/>
        </p:spPr>
        <p:txBody>
          <a:bodyPr wrap="none" rtlCol="0">
            <a:spAutoFit/>
          </a:bodyPr>
          <a:lstStyle/>
          <a:p>
            <a:r>
              <a:rPr lang="fr-FR" sz="1400" dirty="0" smtClean="0">
                <a:latin typeface="Calibri" panose="020F0502020204030204" pitchFamily="34" charset="0"/>
              </a:rPr>
              <a:t>Chl-a (µg/L)</a:t>
            </a:r>
            <a:endParaRPr lang="en-GB" sz="1400" dirty="0">
              <a:latin typeface="Calibri" panose="020F0502020204030204" pitchFamily="34" charset="0"/>
            </a:endParaRPr>
          </a:p>
        </p:txBody>
      </p:sp>
      <p:pic>
        <p:nvPicPr>
          <p:cNvPr id="23" name="Image 22"/>
          <p:cNvPicPr>
            <a:picLocks noChangeAspect="1"/>
          </p:cNvPicPr>
          <p:nvPr/>
        </p:nvPicPr>
        <p:blipFill rotWithShape="1">
          <a:blip r:embed="rId4" cstate="print">
            <a:extLst>
              <a:ext uri="{28A0092B-C50C-407E-A947-70E740481C1C}">
                <a14:useLocalDpi xmlns:a14="http://schemas.microsoft.com/office/drawing/2010/main" val="0"/>
              </a:ext>
            </a:extLst>
          </a:blip>
          <a:srcRect l="4583" r="5416"/>
          <a:stretch/>
        </p:blipFill>
        <p:spPr>
          <a:xfrm>
            <a:off x="914400" y="4192936"/>
            <a:ext cx="8229600" cy="2284064"/>
          </a:xfrm>
          <a:prstGeom prst="rect">
            <a:avLst/>
          </a:prstGeom>
        </p:spPr>
      </p:pic>
      <p:sp>
        <p:nvSpPr>
          <p:cNvPr id="15" name="Titre 1"/>
          <p:cNvSpPr txBox="1">
            <a:spLocks/>
          </p:cNvSpPr>
          <p:nvPr/>
        </p:nvSpPr>
        <p:spPr>
          <a:xfrm>
            <a:off x="990600" y="0"/>
            <a:ext cx="7772400" cy="914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Simulation </a:t>
            </a:r>
            <a:r>
              <a:rPr kumimoji="0" lang="en-GB" sz="3600" b="0" i="0"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écologique</a:t>
            </a:r>
            <a:r>
              <a:rPr kumimoji="0" lang="en-GB" sz="3600" b="0" i="0"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 du </a:t>
            </a:r>
            <a:r>
              <a:rPr kumimoji="0" lang="en-GB" sz="3600" b="0" i="0"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lac</a:t>
            </a:r>
            <a:r>
              <a:rPr kumimoji="0" lang="en-GB" sz="3600" b="0" i="0"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 de Champs-</a:t>
            </a:r>
            <a:r>
              <a:rPr kumimoji="0" lang="en-GB" sz="3600" b="0" i="0"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sur</a:t>
            </a:r>
            <a:r>
              <a:rPr kumimoji="0" lang="en-GB" sz="3600" b="0" i="0"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a:t>
            </a:r>
            <a:r>
              <a:rPr kumimoji="0" lang="en-GB" sz="3600" b="0" i="0"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marne</a:t>
            </a:r>
            <a:endParaRPr kumimoji="0" lang="en-GB" sz="3600" b="0" i="1" u="none" strike="noStrike" kern="1200" cap="none" spc="0" normalizeH="0" baseline="0" noProof="0" dirty="0">
              <a:ln>
                <a:noFill/>
              </a:ln>
              <a:solidFill>
                <a:srgbClr val="000042"/>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826739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A0B03591-9600-4618-9EB8-474BC9581DA3}" type="slidenum">
              <a:rPr lang="fr-FR" smtClean="0"/>
              <a:pPr>
                <a:defRPr/>
              </a:pPr>
              <a:t>22</a:t>
            </a:fld>
            <a:endParaRPr lang="fr-FR"/>
          </a:p>
        </p:txBody>
      </p:sp>
      <p:pic>
        <p:nvPicPr>
          <p:cNvPr id="46083" name="Picture 2" descr="C:\Postdoc_Leesu\Conferences\UDM2018\Presentation\Poster_SWMMD3D\Figure\Result1.tif"/>
          <p:cNvPicPr>
            <a:picLocks noChangeAspect="1" noChangeArrowheads="1"/>
          </p:cNvPicPr>
          <p:nvPr/>
        </p:nvPicPr>
        <p:blipFill>
          <a:blip r:embed="rId2" cstate="print"/>
          <a:srcRect/>
          <a:stretch>
            <a:fillRect/>
          </a:stretch>
        </p:blipFill>
        <p:spPr bwMode="auto">
          <a:xfrm>
            <a:off x="1600200" y="914400"/>
            <a:ext cx="7086600" cy="5800725"/>
          </a:xfrm>
          <a:prstGeom prst="rect">
            <a:avLst/>
          </a:prstGeom>
          <a:noFill/>
          <a:ln w="9525">
            <a:noFill/>
            <a:miter lim="800000"/>
            <a:headEnd/>
            <a:tailEnd/>
          </a:ln>
        </p:spPr>
      </p:pic>
      <p:sp>
        <p:nvSpPr>
          <p:cNvPr id="6" name="Titre 1"/>
          <p:cNvSpPr txBox="1">
            <a:spLocks/>
          </p:cNvSpPr>
          <p:nvPr/>
        </p:nvSpPr>
        <p:spPr>
          <a:xfrm>
            <a:off x="990600" y="76200"/>
            <a:ext cx="7772400" cy="914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Simulation </a:t>
            </a:r>
            <a:r>
              <a:rPr kumimoji="0" lang="en-GB" sz="3600" b="0" i="0"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d’</a:t>
            </a:r>
            <a:r>
              <a:rPr kumimoji="0" lang="en-GB" sz="3600" b="0" i="1"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E</a:t>
            </a:r>
            <a:r>
              <a:rPr kumimoji="0" lang="en-GB" sz="3600" b="0" i="1"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 coli </a:t>
            </a:r>
            <a:r>
              <a:rPr kumimoji="0" lang="en-GB" sz="3600" b="0"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à </a:t>
            </a:r>
            <a:r>
              <a:rPr kumimoji="0" lang="en-GB" sz="3600" b="0"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l’exutoire</a:t>
            </a:r>
            <a:r>
              <a:rPr kumimoji="0" lang="en-GB" sz="3600" b="0"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 du </a:t>
            </a:r>
            <a:r>
              <a:rPr kumimoji="0" lang="en-GB" sz="3600" b="0"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réseau</a:t>
            </a:r>
            <a:endParaRPr kumimoji="0" lang="en-GB" sz="3600" b="0" u="none" strike="noStrike" kern="1200" cap="none" spc="0" normalizeH="0" baseline="0" noProof="0" dirty="0">
              <a:ln>
                <a:noFill/>
              </a:ln>
              <a:solidFill>
                <a:srgbClr val="000042"/>
              </a:solidFill>
              <a:effectLst/>
              <a:uLnTx/>
              <a:uFillTx/>
              <a:latin typeface="Calibri" panose="020F0502020204030204" pitchFamily="34"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2" descr="F:\_transfer\Image1.png"/>
          <p:cNvPicPr>
            <a:picLocks noGrp="1" noChangeAspect="1" noChangeArrowheads="1"/>
          </p:cNvPicPr>
          <p:nvPr>
            <p:ph idx="1"/>
          </p:nvPr>
        </p:nvPicPr>
        <p:blipFill>
          <a:blip r:embed="rId3" cstate="print"/>
          <a:srcRect l="7175"/>
          <a:stretch>
            <a:fillRect/>
          </a:stretch>
        </p:blipFill>
        <p:spPr>
          <a:xfrm>
            <a:off x="247650" y="1089025"/>
            <a:ext cx="7451725" cy="5400675"/>
          </a:xfrm>
        </p:spPr>
      </p:pic>
      <p:pic>
        <p:nvPicPr>
          <p:cNvPr id="55301" name="Picture 3" descr="\\inra\clt-users\carrtel\fsoulignac\Bureau\800px-Colorbar_jet.svg.png"/>
          <p:cNvPicPr>
            <a:picLocks noChangeAspect="1" noChangeArrowheads="1"/>
          </p:cNvPicPr>
          <p:nvPr/>
        </p:nvPicPr>
        <p:blipFill>
          <a:blip r:embed="rId4" cstate="print"/>
          <a:srcRect/>
          <a:stretch>
            <a:fillRect/>
          </a:stretch>
        </p:blipFill>
        <p:spPr bwMode="auto">
          <a:xfrm>
            <a:off x="7267575" y="4843463"/>
            <a:ext cx="144463" cy="908050"/>
          </a:xfrm>
          <a:prstGeom prst="rect">
            <a:avLst/>
          </a:prstGeom>
          <a:noFill/>
          <a:ln w="9525">
            <a:noFill/>
            <a:miter lim="800000"/>
            <a:headEnd/>
            <a:tailEnd/>
          </a:ln>
        </p:spPr>
      </p:pic>
      <p:sp>
        <p:nvSpPr>
          <p:cNvPr id="55302" name="ZoneTexte 51"/>
          <p:cNvSpPr txBox="1">
            <a:spLocks noChangeArrowheads="1"/>
          </p:cNvSpPr>
          <p:nvPr/>
        </p:nvSpPr>
        <p:spPr bwMode="auto">
          <a:xfrm>
            <a:off x="7545388" y="5562600"/>
            <a:ext cx="555625" cy="369888"/>
          </a:xfrm>
          <a:prstGeom prst="rect">
            <a:avLst/>
          </a:prstGeom>
          <a:noFill/>
          <a:ln w="9525">
            <a:noFill/>
            <a:miter lim="800000"/>
            <a:headEnd/>
            <a:tailEnd/>
          </a:ln>
        </p:spPr>
        <p:txBody>
          <a:bodyPr wrap="none">
            <a:spAutoFit/>
          </a:bodyPr>
          <a:lstStyle/>
          <a:p>
            <a:r>
              <a:rPr lang="en-US"/>
              <a:t>5 °C</a:t>
            </a:r>
          </a:p>
        </p:txBody>
      </p:sp>
      <p:sp>
        <p:nvSpPr>
          <p:cNvPr id="55303" name="ZoneTexte 52"/>
          <p:cNvSpPr txBox="1">
            <a:spLocks noChangeArrowheads="1"/>
          </p:cNvSpPr>
          <p:nvPr/>
        </p:nvSpPr>
        <p:spPr bwMode="auto">
          <a:xfrm>
            <a:off x="7472363" y="4689475"/>
            <a:ext cx="673100" cy="369888"/>
          </a:xfrm>
          <a:prstGeom prst="rect">
            <a:avLst/>
          </a:prstGeom>
          <a:noFill/>
          <a:ln w="9525">
            <a:noFill/>
            <a:miter lim="800000"/>
            <a:headEnd/>
            <a:tailEnd/>
          </a:ln>
        </p:spPr>
        <p:txBody>
          <a:bodyPr wrap="none">
            <a:spAutoFit/>
          </a:bodyPr>
          <a:lstStyle/>
          <a:p>
            <a:r>
              <a:rPr lang="en-US"/>
              <a:t>30 °C</a:t>
            </a:r>
          </a:p>
        </p:txBody>
      </p:sp>
      <p:sp>
        <p:nvSpPr>
          <p:cNvPr id="55304" name="ZoneTexte 53"/>
          <p:cNvSpPr txBox="1">
            <a:spLocks noChangeArrowheads="1"/>
          </p:cNvSpPr>
          <p:nvPr/>
        </p:nvSpPr>
        <p:spPr bwMode="auto">
          <a:xfrm>
            <a:off x="714375" y="1520825"/>
            <a:ext cx="519113" cy="862013"/>
          </a:xfrm>
          <a:prstGeom prst="rect">
            <a:avLst/>
          </a:prstGeom>
          <a:noFill/>
          <a:ln w="9525">
            <a:noFill/>
            <a:miter lim="800000"/>
            <a:headEnd/>
            <a:tailEnd/>
          </a:ln>
        </p:spPr>
        <p:txBody>
          <a:bodyPr wrap="none">
            <a:spAutoFit/>
          </a:bodyPr>
          <a:lstStyle/>
          <a:p>
            <a:r>
              <a:rPr lang="en-US" sz="1000">
                <a:solidFill>
                  <a:srgbClr val="0000CC"/>
                </a:solidFill>
              </a:rPr>
              <a:t>-0.5 m</a:t>
            </a:r>
          </a:p>
          <a:p>
            <a:r>
              <a:rPr lang="en-US" sz="1000">
                <a:solidFill>
                  <a:srgbClr val="FF0000"/>
                </a:solidFill>
              </a:rPr>
              <a:t>-1.5 m</a:t>
            </a:r>
          </a:p>
          <a:p>
            <a:r>
              <a:rPr lang="en-US" sz="1000">
                <a:solidFill>
                  <a:srgbClr val="00FF00"/>
                </a:solidFill>
              </a:rPr>
              <a:t>-2.5 m</a:t>
            </a:r>
          </a:p>
          <a:p>
            <a:r>
              <a:rPr lang="en-US" sz="1000">
                <a:solidFill>
                  <a:srgbClr val="00FFFF"/>
                </a:solidFill>
              </a:rPr>
              <a:t>-3.5 m</a:t>
            </a:r>
          </a:p>
          <a:p>
            <a:r>
              <a:rPr lang="en-US" sz="1000">
                <a:solidFill>
                  <a:srgbClr val="FF00FF"/>
                </a:solidFill>
              </a:rPr>
              <a:t>-4.5 m</a:t>
            </a:r>
          </a:p>
        </p:txBody>
      </p:sp>
      <p:pic>
        <p:nvPicPr>
          <p:cNvPr id="55305" name="Picture 5" descr="creteil_QGIS"/>
          <p:cNvPicPr preferRelativeResize="0">
            <a:picLocks noChangeAspect="1" noChangeArrowheads="1"/>
          </p:cNvPicPr>
          <p:nvPr/>
        </p:nvPicPr>
        <p:blipFill>
          <a:blip r:embed="rId5" cstate="print">
            <a:clrChange>
              <a:clrFrom>
                <a:srgbClr val="FFFFFF"/>
              </a:clrFrom>
              <a:clrTo>
                <a:srgbClr val="FFFFFF">
                  <a:alpha val="0"/>
                </a:srgbClr>
              </a:clrTo>
            </a:clrChange>
          </a:blip>
          <a:srcRect l="26221" r="26221"/>
          <a:stretch>
            <a:fillRect/>
          </a:stretch>
        </p:blipFill>
        <p:spPr bwMode="auto">
          <a:xfrm>
            <a:off x="7664450" y="1665288"/>
            <a:ext cx="1217613" cy="1944687"/>
          </a:xfrm>
          <a:prstGeom prst="rect">
            <a:avLst/>
          </a:prstGeom>
          <a:noFill/>
          <a:ln w="9525">
            <a:noFill/>
            <a:miter lim="800000"/>
            <a:headEnd/>
            <a:tailEnd/>
          </a:ln>
        </p:spPr>
      </p:pic>
      <p:sp>
        <p:nvSpPr>
          <p:cNvPr id="55306" name="Text Box 7"/>
          <p:cNvSpPr txBox="1">
            <a:spLocks noChangeArrowheads="1"/>
          </p:cNvSpPr>
          <p:nvPr/>
        </p:nvSpPr>
        <p:spPr bwMode="auto">
          <a:xfrm>
            <a:off x="6980238" y="3395663"/>
            <a:ext cx="2087562" cy="646112"/>
          </a:xfrm>
          <a:prstGeom prst="rect">
            <a:avLst/>
          </a:prstGeom>
          <a:noFill/>
          <a:ln w="9525" algn="ctr">
            <a:noFill/>
            <a:miter lim="800000"/>
            <a:headEnd/>
            <a:tailEnd/>
          </a:ln>
        </p:spPr>
        <p:txBody>
          <a:bodyPr>
            <a:spAutoFit/>
          </a:bodyPr>
          <a:lstStyle/>
          <a:p>
            <a:pPr marL="342900" indent="-342900" algn="ctr"/>
            <a:r>
              <a:rPr lang="en-US"/>
              <a:t>Water temperature</a:t>
            </a:r>
          </a:p>
          <a:p>
            <a:pPr marL="342900" indent="-342900" algn="ctr"/>
            <a:r>
              <a:rPr lang="en-US"/>
              <a:t>at point C</a:t>
            </a:r>
          </a:p>
        </p:txBody>
      </p:sp>
      <p:sp>
        <p:nvSpPr>
          <p:cNvPr id="62" name="ZoneTexte 61"/>
          <p:cNvSpPr txBox="1">
            <a:spLocks noChangeArrowheads="1"/>
          </p:cNvSpPr>
          <p:nvPr/>
        </p:nvSpPr>
        <p:spPr bwMode="auto">
          <a:xfrm>
            <a:off x="2619375" y="6335713"/>
            <a:ext cx="903288" cy="369887"/>
          </a:xfrm>
          <a:prstGeom prst="rect">
            <a:avLst/>
          </a:prstGeom>
          <a:noFill/>
          <a:ln w="9525">
            <a:noFill/>
            <a:miter lim="800000"/>
            <a:headEnd/>
            <a:tailEnd/>
          </a:ln>
        </p:spPr>
        <p:txBody>
          <a:bodyPr wrap="none">
            <a:spAutoFit/>
          </a:bodyPr>
          <a:lstStyle/>
          <a:p>
            <a:r>
              <a:rPr lang="en-US"/>
              <a:t>20 June</a:t>
            </a:r>
          </a:p>
        </p:txBody>
      </p:sp>
      <p:sp>
        <p:nvSpPr>
          <p:cNvPr id="63" name="ZoneTexte 62"/>
          <p:cNvSpPr txBox="1">
            <a:spLocks noChangeArrowheads="1"/>
          </p:cNvSpPr>
          <p:nvPr/>
        </p:nvSpPr>
        <p:spPr bwMode="auto">
          <a:xfrm>
            <a:off x="3778250" y="6335713"/>
            <a:ext cx="825500" cy="369887"/>
          </a:xfrm>
          <a:prstGeom prst="rect">
            <a:avLst/>
          </a:prstGeom>
          <a:noFill/>
          <a:ln w="9525">
            <a:noFill/>
            <a:miter lim="800000"/>
            <a:headEnd/>
            <a:tailEnd/>
          </a:ln>
        </p:spPr>
        <p:txBody>
          <a:bodyPr wrap="none">
            <a:spAutoFit/>
          </a:bodyPr>
          <a:lstStyle/>
          <a:p>
            <a:r>
              <a:rPr lang="en-US"/>
              <a:t>27 July</a:t>
            </a:r>
          </a:p>
        </p:txBody>
      </p:sp>
      <p:sp>
        <p:nvSpPr>
          <p:cNvPr id="64" name="ZoneTexte 63"/>
          <p:cNvSpPr txBox="1">
            <a:spLocks noChangeArrowheads="1"/>
          </p:cNvSpPr>
          <p:nvPr/>
        </p:nvSpPr>
        <p:spPr bwMode="auto">
          <a:xfrm>
            <a:off x="5353050" y="6335713"/>
            <a:ext cx="2274888" cy="369887"/>
          </a:xfrm>
          <a:prstGeom prst="rect">
            <a:avLst/>
          </a:prstGeom>
          <a:noFill/>
          <a:ln w="9525">
            <a:noFill/>
            <a:miter lim="800000"/>
            <a:headEnd/>
            <a:tailEnd/>
          </a:ln>
        </p:spPr>
        <p:txBody>
          <a:bodyPr wrap="none">
            <a:spAutoFit/>
          </a:bodyPr>
          <a:lstStyle/>
          <a:p>
            <a:r>
              <a:rPr lang="en-US"/>
              <a:t>14, 15 and 17 October</a:t>
            </a:r>
          </a:p>
        </p:txBody>
      </p:sp>
      <p:cxnSp>
        <p:nvCxnSpPr>
          <p:cNvPr id="65" name="Connecteur droit avec flèche 64"/>
          <p:cNvCxnSpPr>
            <a:stCxn id="55306" idx="0"/>
          </p:cNvCxnSpPr>
          <p:nvPr/>
        </p:nvCxnSpPr>
        <p:spPr>
          <a:xfrm flipV="1">
            <a:off x="8023225" y="3105150"/>
            <a:ext cx="252413" cy="290513"/>
          </a:xfrm>
          <a:prstGeom prst="straightConnector1">
            <a:avLst/>
          </a:prstGeom>
          <a:ln>
            <a:tailEnd type="oval"/>
          </a:ln>
        </p:spPr>
        <p:style>
          <a:lnRef idx="2">
            <a:schemeClr val="dk1"/>
          </a:lnRef>
          <a:fillRef idx="0">
            <a:schemeClr val="dk1"/>
          </a:fillRef>
          <a:effectRef idx="1">
            <a:schemeClr val="dk1"/>
          </a:effectRef>
          <a:fontRef idx="minor">
            <a:schemeClr val="tx1"/>
          </a:fontRef>
        </p:style>
      </p:cxnSp>
      <p:sp>
        <p:nvSpPr>
          <p:cNvPr id="2" name="Espace réservé du numéro de diapositive 1"/>
          <p:cNvSpPr>
            <a:spLocks noGrp="1"/>
          </p:cNvSpPr>
          <p:nvPr>
            <p:ph type="sldNum" sz="quarter" idx="11"/>
          </p:nvPr>
        </p:nvSpPr>
        <p:spPr/>
        <p:txBody>
          <a:bodyPr/>
          <a:lstStyle/>
          <a:p>
            <a:pPr>
              <a:defRPr/>
            </a:pPr>
            <a:fld id="{ECDE94AD-18AC-41F2-86CE-54E5FCB2DD16}" type="slidenum">
              <a:rPr lang="fr-FR" smtClean="0"/>
              <a:pPr>
                <a:defRPr/>
              </a:pPr>
              <a:t>23</a:t>
            </a:fld>
            <a:endParaRPr lang="fr-FR" dirty="0"/>
          </a:p>
        </p:txBody>
      </p:sp>
      <p:sp>
        <p:nvSpPr>
          <p:cNvPr id="20" name="Titre 1"/>
          <p:cNvSpPr>
            <a:spLocks noGrp="1"/>
          </p:cNvSpPr>
          <p:nvPr>
            <p:ph type="title"/>
          </p:nvPr>
        </p:nvSpPr>
        <p:spPr>
          <a:xfrm>
            <a:off x="990600" y="76200"/>
            <a:ext cx="7772400" cy="914400"/>
          </a:xfrm>
        </p:spPr>
        <p:txBody>
          <a:bodyPr/>
          <a:lstStyle/>
          <a:p>
            <a:r>
              <a:rPr lang="en-GB" sz="3600" dirty="0" smtClean="0">
                <a:latin typeface="Calibri" panose="020F0502020204030204" pitchFamily="34" charset="0"/>
              </a:rPr>
              <a:t>Simulation </a:t>
            </a:r>
            <a:r>
              <a:rPr lang="en-GB" sz="3600" dirty="0" err="1" smtClean="0">
                <a:latin typeface="Calibri" panose="020F0502020204030204" pitchFamily="34" charset="0"/>
              </a:rPr>
              <a:t>hydrodynamique</a:t>
            </a:r>
            <a:r>
              <a:rPr lang="en-GB" sz="3600" dirty="0" smtClean="0">
                <a:latin typeface="Calibri" panose="020F0502020204030204" pitchFamily="34" charset="0"/>
              </a:rPr>
              <a:t> du </a:t>
            </a:r>
            <a:r>
              <a:rPr lang="en-GB" sz="3600" dirty="0" err="1" smtClean="0">
                <a:latin typeface="Calibri" panose="020F0502020204030204" pitchFamily="34" charset="0"/>
              </a:rPr>
              <a:t>lac</a:t>
            </a:r>
            <a:r>
              <a:rPr lang="en-GB" sz="3600" dirty="0" smtClean="0">
                <a:latin typeface="Calibri" panose="020F0502020204030204" pitchFamily="34" charset="0"/>
              </a:rPr>
              <a:t> de </a:t>
            </a:r>
            <a:r>
              <a:rPr lang="en-GB" sz="3600" dirty="0" err="1" smtClean="0">
                <a:latin typeface="Calibri" panose="020F0502020204030204" pitchFamily="34" charset="0"/>
              </a:rPr>
              <a:t>Créteil</a:t>
            </a:r>
            <a:endParaRPr lang="en-GB" sz="3600" i="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4FD93F94-7641-4495-89F1-6A1E398891F1}" type="slidenum">
              <a:rPr lang="fr-FR" smtClean="0"/>
              <a:pPr>
                <a:defRPr/>
              </a:pPr>
              <a:t>24</a:t>
            </a:fld>
            <a:endParaRPr lang="fr-FR"/>
          </a:p>
        </p:txBody>
      </p:sp>
      <p:pic>
        <p:nvPicPr>
          <p:cNvPr id="47107" name="Picture 3" descr="C:\Postdoc_Leesu\Conferences\UDM2018\Presentation\Poster_SWMMD3D\Figure\Result.tif"/>
          <p:cNvPicPr>
            <a:picLocks noChangeAspect="1" noChangeArrowheads="1"/>
          </p:cNvPicPr>
          <p:nvPr/>
        </p:nvPicPr>
        <p:blipFill>
          <a:blip r:embed="rId2" cstate="print"/>
          <a:srcRect/>
          <a:stretch>
            <a:fillRect/>
          </a:stretch>
        </p:blipFill>
        <p:spPr bwMode="auto">
          <a:xfrm>
            <a:off x="1219200" y="706437"/>
            <a:ext cx="7785100" cy="6151563"/>
          </a:xfrm>
          <a:prstGeom prst="rect">
            <a:avLst/>
          </a:prstGeom>
          <a:noFill/>
          <a:ln w="9525">
            <a:noFill/>
            <a:miter lim="800000"/>
            <a:headEnd/>
            <a:tailEnd/>
          </a:ln>
        </p:spPr>
      </p:pic>
      <p:sp>
        <p:nvSpPr>
          <p:cNvPr id="5" name="Titre 1"/>
          <p:cNvSpPr txBox="1">
            <a:spLocks/>
          </p:cNvSpPr>
          <p:nvPr/>
        </p:nvSpPr>
        <p:spPr>
          <a:xfrm>
            <a:off x="990600" y="76200"/>
            <a:ext cx="7772400" cy="914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Simulation </a:t>
            </a:r>
            <a:r>
              <a:rPr kumimoji="0" lang="en-GB" sz="3600" b="0" i="0"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d’</a:t>
            </a:r>
            <a:r>
              <a:rPr kumimoji="0" lang="en-GB" sz="3600" b="0" i="1"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E</a:t>
            </a:r>
            <a:r>
              <a:rPr kumimoji="0" lang="en-GB" sz="3600" b="0" i="1"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 coli</a:t>
            </a:r>
            <a:r>
              <a:rPr kumimoji="0" lang="en-GB" sz="3600" b="0" i="1" u="none" strike="noStrike" kern="1200" cap="none" spc="0" normalizeH="0" noProof="0" dirty="0" smtClean="0">
                <a:ln>
                  <a:noFill/>
                </a:ln>
                <a:solidFill>
                  <a:srgbClr val="000042"/>
                </a:solidFill>
                <a:effectLst/>
                <a:uLnTx/>
                <a:uFillTx/>
                <a:latin typeface="Calibri" panose="020F0502020204030204" pitchFamily="34" charset="0"/>
                <a:ea typeface="+mj-ea"/>
                <a:cs typeface="+mj-cs"/>
              </a:rPr>
              <a:t> </a:t>
            </a:r>
            <a:r>
              <a:rPr kumimoji="0" lang="en-GB" sz="3600" b="0" i="1" u="none" strike="noStrike" kern="1200" cap="none" spc="0" normalizeH="0" noProof="0" dirty="0" err="1" smtClean="0">
                <a:ln>
                  <a:noFill/>
                </a:ln>
                <a:solidFill>
                  <a:srgbClr val="000042"/>
                </a:solidFill>
                <a:effectLst/>
                <a:uLnTx/>
                <a:uFillTx/>
                <a:latin typeface="Calibri" panose="020F0502020204030204" pitchFamily="34" charset="0"/>
                <a:ea typeface="+mj-ea"/>
                <a:cs typeface="+mj-cs"/>
              </a:rPr>
              <a:t>dans</a:t>
            </a:r>
            <a:r>
              <a:rPr kumimoji="0" lang="en-GB" sz="3600" b="0" i="1" u="none" strike="noStrike" kern="1200" cap="none" spc="0" normalizeH="0" noProof="0" dirty="0" smtClean="0">
                <a:ln>
                  <a:noFill/>
                </a:ln>
                <a:solidFill>
                  <a:srgbClr val="000042"/>
                </a:solidFill>
                <a:effectLst/>
                <a:uLnTx/>
                <a:uFillTx/>
                <a:latin typeface="Calibri" panose="020F0502020204030204" pitchFamily="34" charset="0"/>
                <a:ea typeface="+mj-ea"/>
                <a:cs typeface="+mj-cs"/>
              </a:rPr>
              <a:t> le </a:t>
            </a:r>
            <a:r>
              <a:rPr kumimoji="0" lang="en-GB" sz="3600" b="0" i="1" u="none" strike="noStrike" kern="1200" cap="none" spc="0" normalizeH="0" noProof="0" dirty="0" err="1" smtClean="0">
                <a:ln>
                  <a:noFill/>
                </a:ln>
                <a:solidFill>
                  <a:srgbClr val="000042"/>
                </a:solidFill>
                <a:effectLst/>
                <a:uLnTx/>
                <a:uFillTx/>
                <a:latin typeface="Calibri" panose="020F0502020204030204" pitchFamily="34" charset="0"/>
                <a:ea typeface="+mj-ea"/>
                <a:cs typeface="+mj-cs"/>
              </a:rPr>
              <a:t>lac</a:t>
            </a:r>
            <a:r>
              <a:rPr kumimoji="0" lang="en-GB" sz="3600" b="0" i="1" u="none" strike="noStrike" kern="1200" cap="none" spc="0" normalizeH="0" noProof="0" dirty="0" smtClean="0">
                <a:ln>
                  <a:noFill/>
                </a:ln>
                <a:solidFill>
                  <a:srgbClr val="000042"/>
                </a:solidFill>
                <a:effectLst/>
                <a:uLnTx/>
                <a:uFillTx/>
                <a:latin typeface="Calibri" panose="020F0502020204030204" pitchFamily="34" charset="0"/>
                <a:ea typeface="+mj-ea"/>
                <a:cs typeface="+mj-cs"/>
              </a:rPr>
              <a:t> de </a:t>
            </a:r>
            <a:r>
              <a:rPr kumimoji="0" lang="en-GB" sz="3600" b="0" i="1" u="none" strike="noStrike" kern="1200" cap="none" spc="0" normalizeH="0" noProof="0" dirty="0" err="1" smtClean="0">
                <a:ln>
                  <a:noFill/>
                </a:ln>
                <a:solidFill>
                  <a:srgbClr val="000042"/>
                </a:solidFill>
                <a:effectLst/>
                <a:uLnTx/>
                <a:uFillTx/>
                <a:latin typeface="Calibri" panose="020F0502020204030204" pitchFamily="34" charset="0"/>
                <a:ea typeface="+mj-ea"/>
                <a:cs typeface="+mj-cs"/>
              </a:rPr>
              <a:t>Créteil</a:t>
            </a:r>
            <a:endParaRPr kumimoji="0" lang="en-GB" sz="3600" b="0" u="none" strike="noStrike" kern="1200" cap="none" spc="0" normalizeH="0" baseline="0" noProof="0" dirty="0">
              <a:ln>
                <a:noFill/>
              </a:ln>
              <a:solidFill>
                <a:srgbClr val="000042"/>
              </a:solidFill>
              <a:effectLst/>
              <a:uLnTx/>
              <a:uFillTx/>
              <a:latin typeface="Calibri" panose="020F0502020204030204" pitchFamily="34" charset="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5157B5B9-C47A-45CA-ADB3-8848FEB9C18E}" type="slidenum">
              <a:rPr lang="fr-FR" smtClean="0"/>
              <a:pPr>
                <a:defRPr/>
              </a:pPr>
              <a:t>25</a:t>
            </a:fld>
            <a:endParaRPr lang="fr-FR" dirty="0"/>
          </a:p>
        </p:txBody>
      </p:sp>
      <p:sp>
        <p:nvSpPr>
          <p:cNvPr id="4" name="Titolo 1"/>
          <p:cNvSpPr txBox="1">
            <a:spLocks/>
          </p:cNvSpPr>
          <p:nvPr/>
        </p:nvSpPr>
        <p:spPr>
          <a:xfrm>
            <a:off x="838200" y="228600"/>
            <a:ext cx="8126288" cy="609600"/>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smtClean="0">
                <a:ln>
                  <a:noFill/>
                </a:ln>
                <a:solidFill>
                  <a:schemeClr val="tx2"/>
                </a:solidFill>
                <a:effectLst/>
                <a:uLnTx/>
                <a:uFillTx/>
                <a:latin typeface="Gill Sans MT" pitchFamily="34" charset="0"/>
                <a:ea typeface="+mj-ea"/>
                <a:cs typeface="+mj-cs"/>
              </a:rPr>
              <a:t>Plateforme</a:t>
            </a:r>
            <a:r>
              <a:rPr kumimoji="0" lang="en-US" sz="3200" b="0" i="0" u="none" strike="noStrike" kern="1200" cap="none" spc="0" normalizeH="0" baseline="0" noProof="0" dirty="0" smtClean="0">
                <a:ln>
                  <a:noFill/>
                </a:ln>
                <a:solidFill>
                  <a:schemeClr val="tx2"/>
                </a:solidFill>
                <a:effectLst/>
                <a:uLnTx/>
                <a:uFillTx/>
                <a:latin typeface="Gill Sans MT" pitchFamily="34" charset="0"/>
                <a:ea typeface="+mj-ea"/>
                <a:cs typeface="+mj-cs"/>
              </a:rPr>
              <a:t> web</a:t>
            </a:r>
            <a:endParaRPr kumimoji="0" lang="en-US" sz="3200" b="0" i="0" u="none" strike="noStrike" kern="1200" cap="none" spc="0" normalizeH="0" baseline="0" noProof="0" dirty="0">
              <a:ln>
                <a:noFill/>
              </a:ln>
              <a:solidFill>
                <a:schemeClr val="tx2"/>
              </a:solidFill>
              <a:effectLst/>
              <a:uLnTx/>
              <a:uFillTx/>
              <a:latin typeface="Gill Sans MT" pitchFamily="34" charset="0"/>
              <a:ea typeface="+mj-ea"/>
              <a:cs typeface="+mj-cs"/>
            </a:endParaRPr>
          </a:p>
        </p:txBody>
      </p:sp>
      <p:pic>
        <p:nvPicPr>
          <p:cNvPr id="1026" name="Picture 2"/>
          <p:cNvPicPr>
            <a:picLocks noChangeAspect="1" noChangeArrowheads="1"/>
          </p:cNvPicPr>
          <p:nvPr/>
        </p:nvPicPr>
        <p:blipFill>
          <a:blip r:embed="rId2" cstate="print"/>
          <a:srcRect t="9778" b="4889"/>
          <a:stretch>
            <a:fillRect/>
          </a:stretch>
        </p:blipFill>
        <p:spPr bwMode="auto">
          <a:xfrm>
            <a:off x="838200" y="1295400"/>
            <a:ext cx="8255000" cy="4800600"/>
          </a:xfrm>
          <a:prstGeom prst="rect">
            <a:avLst/>
          </a:prstGeom>
          <a:noFill/>
          <a:ln w="9525">
            <a:noFill/>
            <a:miter lim="800000"/>
            <a:headEnd/>
            <a:tailEnd/>
          </a:ln>
        </p:spPr>
      </p:pic>
    </p:spTree>
    <p:extLst>
      <p:ext uri="{BB962C8B-B14F-4D97-AF65-F5344CB8AC3E}">
        <p14:creationId xmlns:p14="http://schemas.microsoft.com/office/powerpoint/2010/main" val="3324058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8126288" cy="838200"/>
          </a:xfrm>
        </p:spPr>
        <p:txBody>
          <a:bodyPr>
            <a:noAutofit/>
          </a:bodyPr>
          <a:lstStyle/>
          <a:p>
            <a:pPr algn="l"/>
            <a:r>
              <a:rPr lang="en-US" sz="3200" dirty="0" err="1" smtClean="0">
                <a:solidFill>
                  <a:schemeClr val="tx2"/>
                </a:solidFill>
                <a:latin typeface="Gill Sans MT" pitchFamily="34" charset="0"/>
              </a:rPr>
              <a:t>Plateforme</a:t>
            </a:r>
            <a:r>
              <a:rPr lang="en-US" sz="3200" dirty="0" smtClean="0">
                <a:solidFill>
                  <a:schemeClr val="tx2"/>
                </a:solidFill>
                <a:latin typeface="Gill Sans MT" pitchFamily="34" charset="0"/>
              </a:rPr>
              <a:t> web</a:t>
            </a:r>
            <a:endParaRPr lang="en-US" sz="3200" dirty="0">
              <a:solidFill>
                <a:schemeClr val="tx2"/>
              </a:solidFill>
              <a:latin typeface="Gill Sans MT" pitchFamily="34" charset="0"/>
            </a:endParaRPr>
          </a:p>
        </p:txBody>
      </p:sp>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fld id="{FBB3B16E-A61B-4EA2-ABA7-50CA45EADA34}" type="slidenum">
              <a:rPr lang="en-US" smtClean="0"/>
              <a:pPr/>
              <a:t>26</a:t>
            </a:fld>
            <a:endParaRPr lang="en-US"/>
          </a:p>
        </p:txBody>
      </p:sp>
      <p:pic>
        <p:nvPicPr>
          <p:cNvPr id="1027" name="Picture 3"/>
          <p:cNvPicPr>
            <a:picLocks noChangeAspect="1" noChangeArrowheads="1"/>
          </p:cNvPicPr>
          <p:nvPr/>
        </p:nvPicPr>
        <p:blipFill>
          <a:blip r:embed="rId2" cstate="print"/>
          <a:srcRect t="9778" b="4000"/>
          <a:stretch>
            <a:fillRect/>
          </a:stretch>
        </p:blipFill>
        <p:spPr bwMode="auto">
          <a:xfrm>
            <a:off x="990600" y="1143000"/>
            <a:ext cx="8153399" cy="5105400"/>
          </a:xfrm>
          <a:prstGeom prst="rect">
            <a:avLst/>
          </a:prstGeom>
          <a:noFill/>
          <a:ln w="9525">
            <a:noFill/>
            <a:miter lim="800000"/>
            <a:headEnd/>
            <a:tailEnd/>
          </a:ln>
        </p:spPr>
      </p:pic>
    </p:spTree>
    <p:extLst>
      <p:ext uri="{BB962C8B-B14F-4D97-AF65-F5344CB8AC3E}">
        <p14:creationId xmlns:p14="http://schemas.microsoft.com/office/powerpoint/2010/main" val="1795409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8126288" cy="838200"/>
          </a:xfrm>
        </p:spPr>
        <p:txBody>
          <a:bodyPr>
            <a:noAutofit/>
          </a:bodyPr>
          <a:lstStyle/>
          <a:p>
            <a:pPr algn="l"/>
            <a:r>
              <a:rPr lang="en-US" sz="3200" dirty="0" err="1" smtClean="0">
                <a:solidFill>
                  <a:schemeClr val="tx2"/>
                </a:solidFill>
                <a:latin typeface="Gill Sans MT" pitchFamily="34" charset="0"/>
              </a:rPr>
              <a:t>Plateforme</a:t>
            </a:r>
            <a:r>
              <a:rPr lang="en-US" sz="3200" dirty="0" smtClean="0">
                <a:solidFill>
                  <a:schemeClr val="tx2"/>
                </a:solidFill>
                <a:latin typeface="Gill Sans MT" pitchFamily="34" charset="0"/>
              </a:rPr>
              <a:t> web</a:t>
            </a:r>
            <a:endParaRPr lang="en-US" sz="3200" dirty="0">
              <a:solidFill>
                <a:schemeClr val="tx2"/>
              </a:solidFill>
              <a:latin typeface="Gill Sans MT" pitchFamily="34" charset="0"/>
            </a:endParaRPr>
          </a:p>
        </p:txBody>
      </p:sp>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fld id="{FBB3B16E-A61B-4EA2-ABA7-50CA45EADA34}" type="slidenum">
              <a:rPr lang="en-US" smtClean="0"/>
              <a:pPr/>
              <a:t>27</a:t>
            </a:fld>
            <a:endParaRPr lang="en-US"/>
          </a:p>
        </p:txBody>
      </p:sp>
      <p:pic>
        <p:nvPicPr>
          <p:cNvPr id="3074" name="Picture 2"/>
          <p:cNvPicPr>
            <a:picLocks noChangeAspect="1" noChangeArrowheads="1"/>
          </p:cNvPicPr>
          <p:nvPr/>
        </p:nvPicPr>
        <p:blipFill>
          <a:blip r:embed="rId2" cstate="print"/>
          <a:srcRect l="55556" t="8594" b="25000"/>
          <a:stretch>
            <a:fillRect/>
          </a:stretch>
        </p:blipFill>
        <p:spPr bwMode="auto">
          <a:xfrm>
            <a:off x="838200" y="1066800"/>
            <a:ext cx="8175811" cy="4343400"/>
          </a:xfrm>
          <a:prstGeom prst="rect">
            <a:avLst/>
          </a:prstGeom>
          <a:noFill/>
          <a:ln w="9525">
            <a:noFill/>
            <a:miter lim="800000"/>
            <a:headEnd/>
            <a:tailEnd/>
          </a:ln>
        </p:spPr>
      </p:pic>
      <p:sp>
        <p:nvSpPr>
          <p:cNvPr id="7" name="Rectangle 6"/>
          <p:cNvSpPr/>
          <p:nvPr/>
        </p:nvSpPr>
        <p:spPr>
          <a:xfrm>
            <a:off x="1143000" y="5867400"/>
            <a:ext cx="4572000" cy="369332"/>
          </a:xfrm>
          <a:prstGeom prst="rect">
            <a:avLst/>
          </a:prstGeom>
        </p:spPr>
        <p:txBody>
          <a:bodyPr>
            <a:spAutoFit/>
          </a:bodyPr>
          <a:lstStyle/>
          <a:p>
            <a:r>
              <a:rPr lang="fr-FR" dirty="0" smtClean="0">
                <a:hlinkClick r:id="rId3"/>
              </a:rPr>
              <a:t>https://balneau-leesu-rec.enpc.fr/</a:t>
            </a:r>
            <a:endParaRPr lang="fr-FR" dirty="0"/>
          </a:p>
        </p:txBody>
      </p:sp>
    </p:spTree>
    <p:extLst>
      <p:ext uri="{BB962C8B-B14F-4D97-AF65-F5344CB8AC3E}">
        <p14:creationId xmlns:p14="http://schemas.microsoft.com/office/powerpoint/2010/main" val="3945517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re 2"/>
          <p:cNvSpPr>
            <a:spLocks noGrp="1"/>
          </p:cNvSpPr>
          <p:nvPr>
            <p:ph type="title"/>
          </p:nvPr>
        </p:nvSpPr>
        <p:spPr>
          <a:xfrm>
            <a:off x="609600" y="228600"/>
            <a:ext cx="8229600" cy="487363"/>
          </a:xfrm>
        </p:spPr>
        <p:txBody>
          <a:bodyPr>
            <a:normAutofit fontScale="90000"/>
          </a:bodyPr>
          <a:lstStyle/>
          <a:p>
            <a:r>
              <a:rPr lang="en-GB" altLang="en-US" dirty="0" smtClean="0"/>
              <a:t>Conclusion et Perspectives</a:t>
            </a:r>
          </a:p>
        </p:txBody>
      </p:sp>
      <p:sp>
        <p:nvSpPr>
          <p:cNvPr id="19460" name="Espace réservé du texte 4"/>
          <p:cNvSpPr>
            <a:spLocks noGrp="1"/>
          </p:cNvSpPr>
          <p:nvPr>
            <p:ph type="body" sz="half" idx="1"/>
          </p:nvPr>
        </p:nvSpPr>
        <p:spPr>
          <a:xfrm>
            <a:off x="914400" y="1066800"/>
            <a:ext cx="8156028" cy="5334000"/>
          </a:xfrm>
        </p:spPr>
        <p:txBody>
          <a:bodyPr/>
          <a:lstStyle/>
          <a:p>
            <a:pPr>
              <a:defRPr/>
            </a:pPr>
            <a:r>
              <a:rPr lang="en-GB" altLang="en-US" sz="2300" dirty="0" err="1" smtClean="0"/>
              <a:t>Développement</a:t>
            </a:r>
            <a:r>
              <a:rPr lang="en-GB" altLang="en-US" sz="2300" dirty="0" smtClean="0"/>
              <a:t> d’un </a:t>
            </a:r>
            <a:r>
              <a:rPr lang="en-GB" altLang="en-US" sz="2300" dirty="0" err="1" smtClean="0"/>
              <a:t>système</a:t>
            </a:r>
            <a:r>
              <a:rPr lang="en-GB" altLang="en-US" sz="2300" dirty="0" smtClean="0"/>
              <a:t> de surveillance et </a:t>
            </a:r>
            <a:r>
              <a:rPr lang="en-GB" altLang="en-US" sz="2300" dirty="0" err="1" smtClean="0"/>
              <a:t>prévision</a:t>
            </a:r>
            <a:r>
              <a:rPr lang="en-GB" altLang="en-US" sz="2300" dirty="0" smtClean="0"/>
              <a:t> </a:t>
            </a:r>
            <a:r>
              <a:rPr lang="en-GB" altLang="en-US" sz="2300" dirty="0" err="1" smtClean="0"/>
              <a:t>automatique</a:t>
            </a:r>
            <a:r>
              <a:rPr lang="en-GB" altLang="en-US" sz="2300" dirty="0" smtClean="0"/>
              <a:t>; </a:t>
            </a:r>
          </a:p>
          <a:p>
            <a:pPr>
              <a:defRPr/>
            </a:pPr>
            <a:r>
              <a:rPr lang="en-GB" altLang="en-US" sz="2300" dirty="0" err="1" smtClean="0"/>
              <a:t>Modélisation</a:t>
            </a:r>
            <a:r>
              <a:rPr lang="en-GB" altLang="en-US" sz="2300" dirty="0" smtClean="0"/>
              <a:t> en temps </a:t>
            </a:r>
            <a:r>
              <a:rPr lang="en-GB" altLang="en-US" sz="2300" dirty="0" err="1" smtClean="0"/>
              <a:t>réel</a:t>
            </a:r>
            <a:r>
              <a:rPr lang="en-GB" altLang="en-US" sz="2300" dirty="0" smtClean="0"/>
              <a:t> de la </a:t>
            </a:r>
            <a:r>
              <a:rPr lang="en-GB" altLang="en-US" sz="2300" dirty="0" err="1" smtClean="0"/>
              <a:t>prolifération</a:t>
            </a:r>
            <a:r>
              <a:rPr lang="en-GB" altLang="en-US" sz="2300" dirty="0" smtClean="0"/>
              <a:t> des </a:t>
            </a:r>
            <a:r>
              <a:rPr lang="en-GB" altLang="en-US" sz="2300" dirty="0" err="1" smtClean="0"/>
              <a:t>cyanobactéries</a:t>
            </a:r>
            <a:r>
              <a:rPr lang="en-GB" altLang="en-US" sz="2300" dirty="0" smtClean="0"/>
              <a:t>;</a:t>
            </a:r>
          </a:p>
          <a:p>
            <a:pPr>
              <a:defRPr/>
            </a:pPr>
            <a:r>
              <a:rPr lang="en-GB" altLang="en-US" sz="2300" dirty="0" err="1" smtClean="0"/>
              <a:t>Modélisation</a:t>
            </a:r>
            <a:r>
              <a:rPr lang="en-GB" altLang="en-US" sz="2300" dirty="0" smtClean="0"/>
              <a:t> </a:t>
            </a:r>
            <a:r>
              <a:rPr lang="en-GB" altLang="en-US" sz="2300" dirty="0" err="1" smtClean="0"/>
              <a:t>intégrée</a:t>
            </a:r>
            <a:r>
              <a:rPr lang="en-GB" altLang="en-US" sz="2300" dirty="0" smtClean="0"/>
              <a:t> des impacts des </a:t>
            </a:r>
            <a:r>
              <a:rPr lang="en-GB" altLang="en-US" sz="2300" dirty="0" err="1" smtClean="0"/>
              <a:t>rejets</a:t>
            </a:r>
            <a:r>
              <a:rPr lang="en-GB" altLang="en-US" sz="2300" dirty="0" smtClean="0"/>
              <a:t> </a:t>
            </a:r>
            <a:r>
              <a:rPr lang="en-GB" altLang="en-US" sz="2300" dirty="0" err="1" smtClean="0"/>
              <a:t>pluviaux</a:t>
            </a:r>
            <a:r>
              <a:rPr lang="en-GB" altLang="en-US" sz="2300" dirty="0" smtClean="0"/>
              <a:t> </a:t>
            </a:r>
            <a:r>
              <a:rPr lang="en-GB" altLang="en-US" sz="2300" dirty="0" err="1" smtClean="0"/>
              <a:t>sur</a:t>
            </a:r>
            <a:r>
              <a:rPr lang="en-GB" altLang="en-US" sz="2300" dirty="0" smtClean="0"/>
              <a:t> la distribution </a:t>
            </a:r>
            <a:r>
              <a:rPr lang="en-GB" altLang="en-US" sz="2300" dirty="0" err="1" smtClean="0"/>
              <a:t>temporelle</a:t>
            </a:r>
            <a:r>
              <a:rPr lang="en-GB" altLang="en-US" sz="2300" dirty="0" smtClean="0"/>
              <a:t>/</a:t>
            </a:r>
            <a:r>
              <a:rPr lang="en-GB" altLang="en-US" sz="2300" dirty="0" err="1" smtClean="0"/>
              <a:t>spatiale</a:t>
            </a:r>
            <a:r>
              <a:rPr lang="en-GB" altLang="en-US" sz="2300" dirty="0" smtClean="0"/>
              <a:t> </a:t>
            </a:r>
            <a:r>
              <a:rPr lang="en-GB" altLang="en-US" sz="2300" dirty="0" err="1" smtClean="0"/>
              <a:t>d’E.coli</a:t>
            </a:r>
            <a:r>
              <a:rPr lang="en-GB" altLang="en-US" sz="2300" dirty="0" smtClean="0"/>
              <a:t> </a:t>
            </a:r>
            <a:r>
              <a:rPr lang="en-GB" altLang="en-US" sz="2300" dirty="0" err="1" smtClean="0"/>
              <a:t>dans</a:t>
            </a:r>
            <a:r>
              <a:rPr lang="en-GB" altLang="en-US" sz="2300" dirty="0" smtClean="0"/>
              <a:t> le milieu </a:t>
            </a:r>
            <a:r>
              <a:rPr lang="en-GB" altLang="en-US" sz="2300" dirty="0" err="1" smtClean="0"/>
              <a:t>récepteur</a:t>
            </a:r>
            <a:r>
              <a:rPr lang="en-GB" altLang="en-US" sz="2300" dirty="0" smtClean="0"/>
              <a:t>;</a:t>
            </a:r>
          </a:p>
          <a:p>
            <a:pPr>
              <a:defRPr/>
            </a:pPr>
            <a:r>
              <a:rPr lang="en-GB" altLang="en-US" sz="2300" dirty="0" err="1" smtClean="0"/>
              <a:t>Plateforme</a:t>
            </a:r>
            <a:r>
              <a:rPr lang="en-GB" altLang="en-US" sz="2300" dirty="0" smtClean="0"/>
              <a:t> web </a:t>
            </a:r>
            <a:r>
              <a:rPr lang="en-GB" altLang="en-US" sz="2300" dirty="0" err="1" smtClean="0"/>
              <a:t>pouvant</a:t>
            </a:r>
            <a:r>
              <a:rPr lang="en-GB" altLang="en-US" sz="2300" dirty="0" smtClean="0"/>
              <a:t> </a:t>
            </a:r>
            <a:r>
              <a:rPr lang="en-GB" altLang="en-US" sz="2300" dirty="0" err="1" smtClean="0"/>
              <a:t>être</a:t>
            </a:r>
            <a:r>
              <a:rPr lang="en-GB" altLang="en-US" sz="2300" dirty="0" smtClean="0"/>
              <a:t> </a:t>
            </a:r>
            <a:r>
              <a:rPr lang="en-GB" altLang="en-US" sz="2300" dirty="0" err="1" smtClean="0"/>
              <a:t>utilisée</a:t>
            </a:r>
            <a:r>
              <a:rPr lang="en-GB" altLang="en-US" sz="2300" dirty="0" smtClean="0"/>
              <a:t> </a:t>
            </a:r>
            <a:r>
              <a:rPr lang="en-GB" altLang="en-US" sz="2300" dirty="0" err="1" smtClean="0"/>
              <a:t>afin</a:t>
            </a:r>
            <a:r>
              <a:rPr lang="en-GB" altLang="en-US" sz="2300" dirty="0" smtClean="0"/>
              <a:t> de </a:t>
            </a:r>
            <a:r>
              <a:rPr lang="en-GB" altLang="en-US" sz="2300" dirty="0" err="1" smtClean="0"/>
              <a:t>faciliter</a:t>
            </a:r>
            <a:r>
              <a:rPr lang="en-GB" altLang="en-US" sz="2300" dirty="0" smtClean="0"/>
              <a:t> la prise de </a:t>
            </a:r>
            <a:r>
              <a:rPr lang="en-GB" altLang="en-US" sz="2300" dirty="0" err="1" smtClean="0"/>
              <a:t>décision</a:t>
            </a:r>
            <a:r>
              <a:rPr lang="en-GB" altLang="en-US" sz="2300" dirty="0" smtClean="0"/>
              <a:t> </a:t>
            </a:r>
            <a:r>
              <a:rPr lang="en-GB" altLang="en-US" sz="2300" dirty="0" err="1" smtClean="0"/>
              <a:t>d’autorisation</a:t>
            </a:r>
            <a:r>
              <a:rPr lang="en-GB" altLang="en-US" sz="2300" dirty="0" smtClean="0"/>
              <a:t> </a:t>
            </a:r>
            <a:r>
              <a:rPr lang="en-GB" altLang="en-US" sz="2300" dirty="0" err="1" smtClean="0"/>
              <a:t>ou</a:t>
            </a:r>
            <a:r>
              <a:rPr lang="en-GB" altLang="en-US" sz="2300" dirty="0" smtClean="0"/>
              <a:t> </a:t>
            </a:r>
            <a:r>
              <a:rPr lang="en-GB" altLang="en-US" sz="2300" dirty="0" err="1" smtClean="0"/>
              <a:t>d’interdiction</a:t>
            </a:r>
            <a:r>
              <a:rPr lang="en-GB" altLang="en-US" sz="2300" dirty="0" smtClean="0"/>
              <a:t> de la </a:t>
            </a:r>
            <a:r>
              <a:rPr lang="en-GB" altLang="en-US" sz="2300" dirty="0" err="1" smtClean="0"/>
              <a:t>baignade</a:t>
            </a:r>
            <a:r>
              <a:rPr lang="en-GB" altLang="en-US" sz="2300" dirty="0" smtClean="0"/>
              <a:t>;</a:t>
            </a:r>
          </a:p>
          <a:p>
            <a:pPr>
              <a:defRPr/>
            </a:pPr>
            <a:endParaRPr lang="en-GB" altLang="en-US" sz="2300" dirty="0" smtClean="0"/>
          </a:p>
          <a:p>
            <a:pPr>
              <a:defRPr/>
            </a:pPr>
            <a:r>
              <a:rPr lang="en-GB" altLang="en-US" sz="2300" dirty="0" err="1" smtClean="0"/>
              <a:t>Mettre</a:t>
            </a:r>
            <a:r>
              <a:rPr lang="en-GB" altLang="en-US" sz="2300" dirty="0" smtClean="0"/>
              <a:t> en </a:t>
            </a:r>
            <a:r>
              <a:rPr lang="en-GB" altLang="en-US" sz="2300" dirty="0" err="1" smtClean="0"/>
              <a:t>ligne</a:t>
            </a:r>
            <a:r>
              <a:rPr lang="en-GB" altLang="en-US" sz="2300" dirty="0" smtClean="0"/>
              <a:t> la </a:t>
            </a:r>
            <a:r>
              <a:rPr lang="en-GB" altLang="en-US" sz="2300" dirty="0" err="1" smtClean="0"/>
              <a:t>prévision</a:t>
            </a:r>
            <a:r>
              <a:rPr lang="en-GB" altLang="en-US" sz="2300" dirty="0" smtClean="0"/>
              <a:t> </a:t>
            </a:r>
            <a:r>
              <a:rPr lang="en-GB" altLang="en-US" sz="2300" dirty="0" err="1" smtClean="0"/>
              <a:t>d’</a:t>
            </a:r>
            <a:r>
              <a:rPr lang="en-GB" altLang="en-US" sz="2300" i="1" dirty="0" err="1" smtClean="0"/>
              <a:t>E</a:t>
            </a:r>
            <a:r>
              <a:rPr lang="en-GB" altLang="en-US" sz="2300" i="1" dirty="0" smtClean="0"/>
              <a:t>. coli</a:t>
            </a:r>
            <a:r>
              <a:rPr lang="en-GB" altLang="en-US" sz="2300" dirty="0" smtClean="0"/>
              <a:t>;</a:t>
            </a:r>
          </a:p>
          <a:p>
            <a:pPr>
              <a:defRPr/>
            </a:pPr>
            <a:r>
              <a:rPr lang="en-GB" altLang="en-US" sz="2300" dirty="0" smtClean="0"/>
              <a:t>Analyse de </a:t>
            </a:r>
            <a:r>
              <a:rPr lang="en-GB" altLang="en-US" sz="2300" dirty="0" err="1" smtClean="0"/>
              <a:t>sensibilité</a:t>
            </a:r>
            <a:r>
              <a:rPr lang="en-GB" altLang="en-US" sz="2300" dirty="0" smtClean="0"/>
              <a:t> et calibration </a:t>
            </a:r>
            <a:r>
              <a:rPr lang="en-GB" altLang="en-US" sz="2300" dirty="0" err="1" smtClean="0"/>
              <a:t>automatique</a:t>
            </a:r>
            <a:r>
              <a:rPr lang="en-GB" altLang="en-US" sz="2300" dirty="0" smtClean="0"/>
              <a:t>;</a:t>
            </a:r>
          </a:p>
          <a:p>
            <a:pPr>
              <a:defRPr/>
            </a:pPr>
            <a:r>
              <a:rPr lang="en-GB" altLang="en-US" sz="2300" dirty="0" err="1" smtClean="0"/>
              <a:t>Modélisation</a:t>
            </a:r>
            <a:r>
              <a:rPr lang="en-GB" altLang="en-US" sz="2300" dirty="0" smtClean="0"/>
              <a:t> </a:t>
            </a:r>
            <a:r>
              <a:rPr lang="en-GB" altLang="en-US" sz="2300" dirty="0" err="1" smtClean="0"/>
              <a:t>intégrée</a:t>
            </a:r>
            <a:r>
              <a:rPr lang="en-GB" altLang="en-US" sz="2300" dirty="0" smtClean="0"/>
              <a:t> des impacts socio-</a:t>
            </a:r>
            <a:r>
              <a:rPr lang="en-GB" altLang="en-US" sz="2300" dirty="0" err="1" smtClean="0"/>
              <a:t>économique</a:t>
            </a:r>
            <a:r>
              <a:rPr lang="en-GB" altLang="en-US" sz="2300" dirty="0" smtClean="0"/>
              <a:t> des </a:t>
            </a:r>
            <a:r>
              <a:rPr lang="en-GB" altLang="en-US" sz="2300" dirty="0" err="1" smtClean="0"/>
              <a:t>risques</a:t>
            </a:r>
            <a:r>
              <a:rPr lang="en-GB" altLang="en-US" sz="2300" dirty="0" smtClean="0"/>
              <a:t> </a:t>
            </a:r>
            <a:r>
              <a:rPr lang="en-GB" altLang="en-US" sz="2300" dirty="0" err="1" smtClean="0"/>
              <a:t>sanitaires</a:t>
            </a:r>
            <a:endParaRPr lang="en-GB" altLang="en-US" sz="2300" dirty="0" smtClean="0"/>
          </a:p>
          <a:p>
            <a:pPr>
              <a:defRPr/>
            </a:pPr>
            <a:endParaRPr lang="en-GB" altLang="en-US" sz="2300" dirty="0" smtClean="0"/>
          </a:p>
          <a:p>
            <a:pPr marL="0" indent="0">
              <a:buFontTx/>
              <a:buNone/>
              <a:defRPr/>
            </a:pPr>
            <a:endParaRPr lang="en-GB" altLang="en-US" sz="2300" dirty="0"/>
          </a:p>
        </p:txBody>
      </p:sp>
      <p:sp>
        <p:nvSpPr>
          <p:cNvPr id="20486" name="Espace réservé du numéro de diapositive 5"/>
          <p:cNvSpPr>
            <a:spLocks noGrp="1"/>
          </p:cNvSpPr>
          <p:nvPr>
            <p:ph type="sldNum" sz="quarter" idx="4294967295"/>
          </p:nvPr>
        </p:nvSpPr>
        <p:spPr>
          <a:xfrm>
            <a:off x="8534400" y="6600825"/>
            <a:ext cx="609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rgbClr val="000042"/>
                </a:solidFill>
                <a:latin typeface="Calibri" panose="020F0502020204030204" pitchFamily="34" charset="0"/>
              </a:defRPr>
            </a:lvl1pPr>
            <a:lvl2pPr marL="742950" indent="-285750">
              <a:spcBef>
                <a:spcPct val="20000"/>
              </a:spcBef>
              <a:buClr>
                <a:srgbClr val="FF0000"/>
              </a:buClr>
              <a:buChar char="–"/>
              <a:defRPr sz="2800">
                <a:solidFill>
                  <a:srgbClr val="000042"/>
                </a:solidFill>
                <a:latin typeface="Calibri" panose="020F0502020204030204" pitchFamily="34" charset="0"/>
              </a:defRPr>
            </a:lvl2pPr>
            <a:lvl3pPr marL="1143000" indent="-228600">
              <a:spcBef>
                <a:spcPct val="20000"/>
              </a:spcBef>
              <a:buClr>
                <a:srgbClr val="FF0000"/>
              </a:buClr>
              <a:buChar char="•"/>
              <a:defRPr sz="2400">
                <a:solidFill>
                  <a:srgbClr val="000042"/>
                </a:solidFill>
                <a:latin typeface="Calibri" panose="020F0502020204030204" pitchFamily="34" charset="0"/>
              </a:defRPr>
            </a:lvl3pPr>
            <a:lvl4pPr marL="1600200" indent="-228600">
              <a:spcBef>
                <a:spcPct val="20000"/>
              </a:spcBef>
              <a:buClr>
                <a:srgbClr val="FF0000"/>
              </a:buClr>
              <a:buChar char="–"/>
              <a:defRPr sz="2000">
                <a:solidFill>
                  <a:srgbClr val="000042"/>
                </a:solidFill>
                <a:latin typeface="Calibri" panose="020F0502020204030204" pitchFamily="34" charset="0"/>
              </a:defRPr>
            </a:lvl4pPr>
            <a:lvl5pPr marL="2057400" indent="-228600">
              <a:spcBef>
                <a:spcPct val="20000"/>
              </a:spcBef>
              <a:buClr>
                <a:srgbClr val="FF0000"/>
              </a:buClr>
              <a:buChar char="»"/>
              <a:defRPr sz="2000">
                <a:solidFill>
                  <a:srgbClr val="000042"/>
                </a:solidFill>
                <a:latin typeface="Calibri" panose="020F0502020204030204" pitchFamily="34" charset="0"/>
              </a:defRPr>
            </a:lvl5pPr>
            <a:lvl6pPr marL="2514600" indent="-228600" eaLnBrk="0" fontAlgn="base" hangingPunct="0">
              <a:spcBef>
                <a:spcPct val="20000"/>
              </a:spcBef>
              <a:spcAft>
                <a:spcPct val="0"/>
              </a:spcAft>
              <a:buClr>
                <a:srgbClr val="FF0000"/>
              </a:buClr>
              <a:buChar char="»"/>
              <a:defRPr sz="2000">
                <a:solidFill>
                  <a:srgbClr val="000042"/>
                </a:solidFill>
                <a:latin typeface="Calibri" panose="020F0502020204030204" pitchFamily="34" charset="0"/>
              </a:defRPr>
            </a:lvl6pPr>
            <a:lvl7pPr marL="2971800" indent="-228600" eaLnBrk="0" fontAlgn="base" hangingPunct="0">
              <a:spcBef>
                <a:spcPct val="20000"/>
              </a:spcBef>
              <a:spcAft>
                <a:spcPct val="0"/>
              </a:spcAft>
              <a:buClr>
                <a:srgbClr val="FF0000"/>
              </a:buClr>
              <a:buChar char="»"/>
              <a:defRPr sz="2000">
                <a:solidFill>
                  <a:srgbClr val="000042"/>
                </a:solidFill>
                <a:latin typeface="Calibri" panose="020F0502020204030204" pitchFamily="34" charset="0"/>
              </a:defRPr>
            </a:lvl7pPr>
            <a:lvl8pPr marL="3429000" indent="-228600" eaLnBrk="0" fontAlgn="base" hangingPunct="0">
              <a:spcBef>
                <a:spcPct val="20000"/>
              </a:spcBef>
              <a:spcAft>
                <a:spcPct val="0"/>
              </a:spcAft>
              <a:buClr>
                <a:srgbClr val="FF0000"/>
              </a:buClr>
              <a:buChar char="»"/>
              <a:defRPr sz="2000">
                <a:solidFill>
                  <a:srgbClr val="000042"/>
                </a:solidFill>
                <a:latin typeface="Calibri" panose="020F0502020204030204" pitchFamily="34" charset="0"/>
              </a:defRPr>
            </a:lvl8pPr>
            <a:lvl9pPr marL="3886200" indent="-228600" eaLnBrk="0" fontAlgn="base" hangingPunct="0">
              <a:spcBef>
                <a:spcPct val="20000"/>
              </a:spcBef>
              <a:spcAft>
                <a:spcPct val="0"/>
              </a:spcAft>
              <a:buClr>
                <a:srgbClr val="FF0000"/>
              </a:buClr>
              <a:buChar char="»"/>
              <a:defRPr sz="2000">
                <a:solidFill>
                  <a:srgbClr val="000042"/>
                </a:solidFill>
                <a:latin typeface="Calibri" panose="020F0502020204030204" pitchFamily="34" charset="0"/>
              </a:defRPr>
            </a:lvl9pPr>
          </a:lstStyle>
          <a:p>
            <a:pPr>
              <a:spcBef>
                <a:spcPct val="0"/>
              </a:spcBef>
              <a:buClrTx/>
              <a:buFontTx/>
              <a:buNone/>
            </a:pPr>
            <a:fld id="{689165FE-B855-45E3-A1C9-207601B4DADF}" type="slidenum">
              <a:rPr lang="en-GB" altLang="fr-FR" sz="1400" smtClean="0"/>
              <a:pPr>
                <a:spcBef>
                  <a:spcPct val="0"/>
                </a:spcBef>
                <a:buClrTx/>
                <a:buFontTx/>
                <a:buNone/>
              </a:pPr>
              <a:t>28</a:t>
            </a:fld>
            <a:endParaRPr lang="en-GB" altLang="fr-FR" sz="1400" dirty="0" smtClean="0"/>
          </a:p>
        </p:txBody>
      </p:sp>
    </p:spTree>
    <p:extLst>
      <p:ext uri="{BB962C8B-B14F-4D97-AF65-F5344CB8AC3E}">
        <p14:creationId xmlns:p14="http://schemas.microsoft.com/office/powerpoint/2010/main" val="921247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a:picLocks noChangeAspect="1"/>
          </p:cNvPicPr>
          <p:nvPr/>
        </p:nvPicPr>
        <p:blipFill rotWithShape="1">
          <a:blip r:embed="rId2" cstate="print"/>
          <a:srcRect l="4808" r="22462" b="18918"/>
          <a:stretch/>
        </p:blipFill>
        <p:spPr>
          <a:xfrm>
            <a:off x="-76201" y="0"/>
            <a:ext cx="9220201" cy="6858000"/>
          </a:xfrm>
          <a:prstGeom prst="rect">
            <a:avLst/>
          </a:prstGeom>
        </p:spPr>
      </p:pic>
      <p:sp>
        <p:nvSpPr>
          <p:cNvPr id="2" name="Titolo 1"/>
          <p:cNvSpPr>
            <a:spLocks noGrp="1"/>
          </p:cNvSpPr>
          <p:nvPr>
            <p:ph type="title"/>
          </p:nvPr>
        </p:nvSpPr>
        <p:spPr>
          <a:xfrm>
            <a:off x="1097280" y="685800"/>
            <a:ext cx="6751320" cy="1143000"/>
          </a:xfrm>
        </p:spPr>
        <p:txBody>
          <a:bodyPr>
            <a:normAutofit/>
          </a:bodyPr>
          <a:lstStyle/>
          <a:p>
            <a:r>
              <a:rPr lang="en-US" dirty="0" smtClean="0">
                <a:solidFill>
                  <a:schemeClr val="bg1"/>
                </a:solidFill>
                <a:latin typeface="Gill Sans MT" pitchFamily="34" charset="0"/>
              </a:rPr>
              <a:t>MERCI !</a:t>
            </a:r>
            <a:endParaRPr lang="en-US" dirty="0">
              <a:solidFill>
                <a:schemeClr val="bg1"/>
              </a:solidFill>
              <a:latin typeface="Gill Sans MT" pitchFamily="34" charset="0"/>
            </a:endParaRPr>
          </a:p>
        </p:txBody>
      </p:sp>
      <p:sp>
        <p:nvSpPr>
          <p:cNvPr id="3" name="Espace réservé du numéro de diapositive 2"/>
          <p:cNvSpPr>
            <a:spLocks noGrp="1"/>
          </p:cNvSpPr>
          <p:nvPr>
            <p:ph type="sldNum" sz="quarter" idx="11"/>
          </p:nvPr>
        </p:nvSpPr>
        <p:spPr/>
        <p:txBody>
          <a:bodyPr/>
          <a:lstStyle/>
          <a:p>
            <a:pPr>
              <a:defRPr/>
            </a:pPr>
            <a:fld id="{ECDE94AD-18AC-41F2-86CE-54E5FCB2DD16}" type="slidenum">
              <a:rPr lang="fr-FR" smtClean="0"/>
              <a:pPr>
                <a:defRPr/>
              </a:pPr>
              <a:t>29</a:t>
            </a:fld>
            <a:endParaRPr lang="fr-FR" dirty="0"/>
          </a:p>
        </p:txBody>
      </p:sp>
    </p:spTree>
    <p:extLst>
      <p:ext uri="{BB962C8B-B14F-4D97-AF65-F5344CB8AC3E}">
        <p14:creationId xmlns:p14="http://schemas.microsoft.com/office/powerpoint/2010/main" val="412590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274638"/>
            <a:ext cx="7620000" cy="563562"/>
          </a:xfrm>
        </p:spPr>
        <p:txBody>
          <a:bodyPr/>
          <a:lstStyle/>
          <a:p>
            <a:r>
              <a:rPr lang="en-US" dirty="0" err="1" smtClean="0">
                <a:solidFill>
                  <a:schemeClr val="tx2"/>
                </a:solidFill>
              </a:rPr>
              <a:t>Objectifs</a:t>
            </a:r>
            <a:endParaRPr lang="en-GB" dirty="0"/>
          </a:p>
        </p:txBody>
      </p:sp>
      <p:sp>
        <p:nvSpPr>
          <p:cNvPr id="5" name="Espace réservé de la date 4"/>
          <p:cNvSpPr>
            <a:spLocks noGrp="1"/>
          </p:cNvSpPr>
          <p:nvPr>
            <p:ph type="dt" sz="half" idx="10"/>
          </p:nvPr>
        </p:nvSpPr>
        <p:spPr/>
        <p:txBody>
          <a:bodyPr/>
          <a:lstStyle/>
          <a:p>
            <a:r>
              <a:rPr lang="en-US" smtClean="0"/>
              <a:t>22/10/2018</a:t>
            </a:r>
            <a:endParaRPr lang="fr-FR" dirty="0"/>
          </a:p>
        </p:txBody>
      </p:sp>
      <p:sp>
        <p:nvSpPr>
          <p:cNvPr id="4" name="Espace réservé du numéro de diapositive 3"/>
          <p:cNvSpPr>
            <a:spLocks noGrp="1"/>
          </p:cNvSpPr>
          <p:nvPr>
            <p:ph type="sldNum" sz="quarter" idx="11"/>
          </p:nvPr>
        </p:nvSpPr>
        <p:spPr/>
        <p:txBody>
          <a:bodyPr/>
          <a:lstStyle/>
          <a:p>
            <a:pPr>
              <a:defRPr/>
            </a:pPr>
            <a:fld id="{ECDE94AD-18AC-41F2-86CE-54E5FCB2DD16}" type="slidenum">
              <a:rPr lang="fr-FR" smtClean="0"/>
              <a:pPr>
                <a:defRPr/>
              </a:pPr>
              <a:t>3</a:t>
            </a:fld>
            <a:endParaRPr lang="fr-FR" dirty="0"/>
          </a:p>
        </p:txBody>
      </p:sp>
      <p:sp>
        <p:nvSpPr>
          <p:cNvPr id="18" name="Espace réservé du contenu 5"/>
          <p:cNvSpPr txBox="1">
            <a:spLocks/>
          </p:cNvSpPr>
          <p:nvPr/>
        </p:nvSpPr>
        <p:spPr>
          <a:xfrm>
            <a:off x="927446" y="1143000"/>
            <a:ext cx="8064154" cy="5562600"/>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kumimoji="0" lang="fr-FR" sz="2400" b="0" i="0" u="none" strike="noStrike" kern="1200" cap="none" spc="0" normalizeH="0" baseline="0" noProof="0" dirty="0" smtClean="0">
                <a:ln>
                  <a:noFill/>
                </a:ln>
                <a:solidFill>
                  <a:srgbClr val="000042"/>
                </a:solidFill>
                <a:effectLst/>
                <a:uLnTx/>
                <a:uFillTx/>
                <a:latin typeface="+mn-lt"/>
                <a:ea typeface="+mn-ea"/>
                <a:cs typeface="+mn-cs"/>
              </a:rPr>
              <a:t>Prévenir les</a:t>
            </a:r>
            <a:r>
              <a:rPr kumimoji="0" lang="fr-FR" sz="2400" b="0" i="0" u="none" strike="noStrike" kern="1200" cap="none" spc="0" normalizeH="0" noProof="0" dirty="0" smtClean="0">
                <a:ln>
                  <a:noFill/>
                </a:ln>
                <a:solidFill>
                  <a:srgbClr val="000042"/>
                </a:solidFill>
                <a:effectLst/>
                <a:uLnTx/>
                <a:uFillTx/>
                <a:latin typeface="+mn-lt"/>
                <a:ea typeface="+mn-ea"/>
                <a:cs typeface="+mn-cs"/>
              </a:rPr>
              <a:t> proliférations  de cyanobactéries;</a:t>
            </a:r>
          </a:p>
          <a:p>
            <a:pPr marL="342900" marR="0" lvl="0" indent="-342900" algn="l" defTabSz="914400" rtl="0" eaLnBrk="0" fontAlgn="base" latinLnBrk="0" hangingPunct="0">
              <a:lnSpc>
                <a:spcPct val="100000"/>
              </a:lnSpc>
              <a:spcBef>
                <a:spcPct val="20000"/>
              </a:spcBef>
              <a:spcAft>
                <a:spcPct val="0"/>
              </a:spcAft>
              <a:buClr>
                <a:srgbClr val="FF0000"/>
              </a:buClr>
              <a:buSzTx/>
              <a:tabLst/>
              <a:defRPr/>
            </a:pPr>
            <a:endParaRPr kumimoji="0" lang="fr-FR" sz="2400" b="0" i="0" u="none" strike="noStrike" kern="1200" cap="none" spc="0" normalizeH="0" noProof="0" dirty="0" smtClean="0">
              <a:ln>
                <a:noFill/>
              </a:ln>
              <a:solidFill>
                <a:srgbClr val="00004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fr-FR" sz="2400" noProof="0" dirty="0" smtClean="0">
                <a:solidFill>
                  <a:srgbClr val="000042"/>
                </a:solidFill>
                <a:latin typeface="+mn-lt"/>
                <a:cs typeface="+mn-cs"/>
              </a:rPr>
              <a:t>Evaluer les impacts des rejets d’eau pluviale sur la distribution d’</a:t>
            </a:r>
            <a:r>
              <a:rPr lang="fr-FR" sz="2400" i="1" noProof="0" dirty="0" err="1" smtClean="0">
                <a:solidFill>
                  <a:srgbClr val="000042"/>
                </a:solidFill>
                <a:latin typeface="+mn-lt"/>
                <a:cs typeface="+mn-cs"/>
              </a:rPr>
              <a:t>Escheriachia</a:t>
            </a:r>
            <a:r>
              <a:rPr lang="fr-FR" sz="2400" i="1" noProof="0" dirty="0" smtClean="0">
                <a:solidFill>
                  <a:srgbClr val="000042"/>
                </a:solidFill>
                <a:latin typeface="+mn-lt"/>
                <a:cs typeface="+mn-cs"/>
              </a:rPr>
              <a:t> coli</a:t>
            </a:r>
            <a:r>
              <a:rPr lang="fr-FR" sz="2400" noProof="0" dirty="0" smtClean="0">
                <a:solidFill>
                  <a:srgbClr val="000042"/>
                </a:solidFill>
                <a:latin typeface="+mn-lt"/>
                <a:cs typeface="+mn-cs"/>
              </a:rPr>
              <a:t> (</a:t>
            </a:r>
            <a:r>
              <a:rPr lang="fr-FR" sz="2400" i="1" noProof="0" dirty="0" err="1" smtClean="0">
                <a:solidFill>
                  <a:srgbClr val="000042"/>
                </a:solidFill>
                <a:latin typeface="+mn-lt"/>
                <a:cs typeface="+mn-cs"/>
              </a:rPr>
              <a:t>E.coli</a:t>
            </a:r>
            <a:r>
              <a:rPr lang="fr-FR" sz="2400" noProof="0" dirty="0" smtClean="0">
                <a:solidFill>
                  <a:srgbClr val="000042"/>
                </a:solidFill>
                <a:latin typeface="+mn-lt"/>
                <a:cs typeface="+mn-cs"/>
              </a:rPr>
              <a:t>) dans </a:t>
            </a:r>
            <a:r>
              <a:rPr lang="fr-FR" sz="2400" dirty="0" smtClean="0">
                <a:solidFill>
                  <a:srgbClr val="000042"/>
                </a:solidFill>
                <a:latin typeface="+mn-lt"/>
                <a:cs typeface="+mn-cs"/>
              </a:rPr>
              <a:t>les milieux récepteurs urbains;</a:t>
            </a: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endParaRPr kumimoji="0" lang="fr-FR" sz="2400" b="0" i="0" u="none" strike="noStrike" kern="1200" cap="none" spc="0" normalizeH="0" baseline="0" noProof="0" dirty="0" smtClean="0">
              <a:ln>
                <a:noFill/>
              </a:ln>
              <a:solidFill>
                <a:srgbClr val="00004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kumimoji="0" lang="fr-FR" sz="2400" b="0" i="0" u="none" strike="noStrike" kern="1200" cap="none" spc="0" normalizeH="0" baseline="0" noProof="0" dirty="0" smtClean="0">
                <a:ln>
                  <a:noFill/>
                </a:ln>
                <a:solidFill>
                  <a:srgbClr val="000042"/>
                </a:solidFill>
                <a:effectLst/>
                <a:uLnTx/>
                <a:uFillTx/>
                <a:latin typeface="+mn-lt"/>
                <a:ea typeface="+mn-ea"/>
                <a:cs typeface="+mn-cs"/>
              </a:rPr>
              <a:t>Automatiser la chaîne</a:t>
            </a:r>
            <a:r>
              <a:rPr kumimoji="0" lang="fr-FR" sz="2400" b="0" i="0" u="none" strike="noStrike" kern="1200" cap="none" spc="0" normalizeH="0" noProof="0" dirty="0" smtClean="0">
                <a:ln>
                  <a:noFill/>
                </a:ln>
                <a:solidFill>
                  <a:srgbClr val="000042"/>
                </a:solidFill>
                <a:effectLst/>
                <a:uLnTx/>
                <a:uFillTx/>
                <a:latin typeface="+mn-lt"/>
                <a:ea typeface="+mn-ea"/>
                <a:cs typeface="+mn-cs"/>
              </a:rPr>
              <a:t> d’opérations allant des </a:t>
            </a:r>
            <a:r>
              <a:rPr lang="fr-FR" sz="2400" dirty="0" smtClean="0">
                <a:solidFill>
                  <a:srgbClr val="000042"/>
                </a:solidFill>
                <a:latin typeface="+mn-lt"/>
                <a:cs typeface="+mn-cs"/>
              </a:rPr>
              <a:t>mesures de terrain jusqu’au post-traitement des résultats de prévision</a:t>
            </a:r>
            <a:r>
              <a:rPr kumimoji="0" lang="fr-FR" sz="2400" b="0" i="0" u="none" strike="noStrike" kern="1200" cap="none" spc="0" normalizeH="0" noProof="0" dirty="0" smtClean="0">
                <a:ln>
                  <a:noFill/>
                </a:ln>
                <a:solidFill>
                  <a:srgbClr val="000042"/>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endParaRPr kumimoji="0" lang="fr-FR" sz="2400" b="0" i="0" u="none" strike="noStrike" kern="1200" cap="none" spc="0" normalizeH="0" noProof="0" dirty="0" smtClean="0">
              <a:ln>
                <a:noFill/>
              </a:ln>
              <a:solidFill>
                <a:srgbClr val="00004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fr-FR" sz="2400" baseline="0" dirty="0" smtClean="0">
                <a:solidFill>
                  <a:srgbClr val="000042"/>
                </a:solidFill>
                <a:latin typeface="+mn-lt"/>
                <a:cs typeface="+mn-cs"/>
              </a:rPr>
              <a:t>Mettre en pratique le système de surveillance</a:t>
            </a:r>
            <a:r>
              <a:rPr lang="fr-FR" sz="2400" dirty="0" smtClean="0">
                <a:solidFill>
                  <a:srgbClr val="000042"/>
                </a:solidFill>
                <a:latin typeface="+mn-lt"/>
                <a:cs typeface="+mn-cs"/>
              </a:rPr>
              <a:t> et prévision;</a:t>
            </a: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endParaRPr kumimoji="0" lang="fr-FR" sz="2400" b="0" i="0" u="none" strike="noStrike" kern="1200" cap="none" spc="0" normalizeH="0" baseline="0" noProof="0" dirty="0" smtClean="0">
              <a:ln>
                <a:noFill/>
              </a:ln>
              <a:solidFill>
                <a:srgbClr val="00004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fr-FR" sz="2400" dirty="0" smtClean="0">
                <a:solidFill>
                  <a:srgbClr val="000042"/>
                </a:solidFill>
                <a:latin typeface="+mn-lt"/>
                <a:cs typeface="+mn-cs"/>
              </a:rPr>
              <a:t>Concevoir une plateforme web afin que les gestionnaires et le public puissent consulter les informations</a:t>
            </a:r>
            <a:endParaRPr kumimoji="0" lang="fr-FR" sz="2400" b="0" i="0" u="none" strike="noStrike" kern="1200" cap="none" spc="0" normalizeH="0" baseline="0" noProof="0" dirty="0" smtClean="0">
              <a:ln>
                <a:noFill/>
              </a:ln>
              <a:solidFill>
                <a:srgbClr val="000042"/>
              </a:solidFill>
              <a:effectLst/>
              <a:uLnTx/>
              <a:uFillTx/>
              <a:latin typeface="+mn-lt"/>
              <a:ea typeface="+mn-ea"/>
              <a:cs typeface="+mn-cs"/>
            </a:endParaRPr>
          </a:p>
        </p:txBody>
      </p:sp>
    </p:spTree>
    <p:extLst>
      <p:ext uri="{BB962C8B-B14F-4D97-AF65-F5344CB8AC3E}">
        <p14:creationId xmlns:p14="http://schemas.microsoft.com/office/powerpoint/2010/main" val="845408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5157B5B9-C47A-45CA-ADB3-8848FEB9C18E}" type="slidenum">
              <a:rPr lang="fr-FR" smtClean="0"/>
              <a:pPr>
                <a:defRPr/>
              </a:pPr>
              <a:t>30</a:t>
            </a:fld>
            <a:endParaRPr lang="fr-FR" dirty="0"/>
          </a:p>
        </p:txBody>
      </p:sp>
      <p:pic>
        <p:nvPicPr>
          <p:cNvPr id="8" name="Image 7"/>
          <p:cNvPicPr>
            <a:picLocks noChangeAspect="1"/>
          </p:cNvPicPr>
          <p:nvPr/>
        </p:nvPicPr>
        <p:blipFill>
          <a:blip r:embed="rId2" cstate="print"/>
          <a:stretch>
            <a:fillRect/>
          </a:stretch>
        </p:blipFill>
        <p:spPr>
          <a:xfrm>
            <a:off x="2419925" y="1219201"/>
            <a:ext cx="4666675" cy="2525028"/>
          </a:xfrm>
          <a:prstGeom prst="rect">
            <a:avLst/>
          </a:prstGeom>
        </p:spPr>
      </p:pic>
      <p:pic>
        <p:nvPicPr>
          <p:cNvPr id="9" name="Image 8"/>
          <p:cNvPicPr>
            <a:picLocks noChangeAspect="1"/>
          </p:cNvPicPr>
          <p:nvPr/>
        </p:nvPicPr>
        <p:blipFill>
          <a:blip r:embed="rId3" cstate="print"/>
          <a:stretch>
            <a:fillRect/>
          </a:stretch>
        </p:blipFill>
        <p:spPr>
          <a:xfrm>
            <a:off x="2419925" y="3810000"/>
            <a:ext cx="4687021" cy="2536037"/>
          </a:xfrm>
          <a:prstGeom prst="rect">
            <a:avLst/>
          </a:prstGeom>
        </p:spPr>
      </p:pic>
    </p:spTree>
    <p:extLst>
      <p:ext uri="{BB962C8B-B14F-4D97-AF65-F5344CB8AC3E}">
        <p14:creationId xmlns:p14="http://schemas.microsoft.com/office/powerpoint/2010/main" val="3594915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15962"/>
          </a:xfrm>
        </p:spPr>
        <p:txBody>
          <a:bodyPr/>
          <a:lstStyle/>
          <a:p>
            <a:r>
              <a:rPr lang="fr-FR" dirty="0" smtClean="0"/>
              <a:t>Coefficients calibrés de SWMM</a:t>
            </a:r>
            <a:endParaRPr lang="fr-FR" dirty="0"/>
          </a:p>
        </p:txBody>
      </p:sp>
      <p:sp>
        <p:nvSpPr>
          <p:cNvPr id="3" name="Espace réservé du contenu 2"/>
          <p:cNvSpPr>
            <a:spLocks noGrp="1"/>
          </p:cNvSpPr>
          <p:nvPr>
            <p:ph idx="1"/>
          </p:nvPr>
        </p:nvSpPr>
        <p:spPr>
          <a:xfrm>
            <a:off x="990600" y="1143000"/>
            <a:ext cx="7696200" cy="5486400"/>
          </a:xfrm>
        </p:spPr>
        <p:txBody>
          <a:bodyPr/>
          <a:lstStyle/>
          <a:p>
            <a:r>
              <a:rPr lang="fr-FR" sz="2400" b="1" dirty="0" smtClean="0"/>
              <a:t>Sous-BV:</a:t>
            </a:r>
          </a:p>
          <a:p>
            <a:pPr lvl="1"/>
            <a:r>
              <a:rPr lang="fr-FR" sz="2000" b="1" dirty="0" smtClean="0"/>
              <a:t>N-</a:t>
            </a:r>
            <a:r>
              <a:rPr lang="fr-FR" sz="2000" b="1" dirty="0" err="1" smtClean="0"/>
              <a:t>Impermeable</a:t>
            </a:r>
            <a:r>
              <a:rPr lang="fr-FR" sz="2000" b="1" dirty="0" smtClean="0"/>
              <a:t>: 0.015;</a:t>
            </a:r>
          </a:p>
          <a:p>
            <a:pPr lvl="1"/>
            <a:r>
              <a:rPr lang="fr-FR" sz="2000" b="1" dirty="0" smtClean="0"/>
              <a:t>N-</a:t>
            </a:r>
            <a:r>
              <a:rPr lang="fr-FR" sz="2000" b="1" dirty="0" err="1" smtClean="0"/>
              <a:t>Permeable</a:t>
            </a:r>
            <a:r>
              <a:rPr lang="fr-FR" sz="2000" b="1" dirty="0" smtClean="0"/>
              <a:t>: 0.15;</a:t>
            </a:r>
          </a:p>
          <a:p>
            <a:pPr lvl="1"/>
            <a:r>
              <a:rPr lang="fr-FR" sz="2000" b="1" dirty="0" smtClean="0"/>
              <a:t>S-</a:t>
            </a:r>
            <a:r>
              <a:rPr lang="fr-FR" sz="2000" b="1" dirty="0" err="1" smtClean="0"/>
              <a:t>Impermeable</a:t>
            </a:r>
            <a:r>
              <a:rPr lang="fr-FR" sz="2000" b="1" dirty="0" smtClean="0"/>
              <a:t>: 0.5 cm;</a:t>
            </a:r>
          </a:p>
          <a:p>
            <a:pPr lvl="1"/>
            <a:r>
              <a:rPr lang="fr-FR" sz="2000" b="1" dirty="0" smtClean="0"/>
              <a:t>S-</a:t>
            </a:r>
            <a:r>
              <a:rPr lang="fr-FR" sz="2000" b="1" dirty="0" err="1" smtClean="0"/>
              <a:t>Permeable</a:t>
            </a:r>
            <a:r>
              <a:rPr lang="fr-FR" sz="2000" b="1" dirty="0" smtClean="0"/>
              <a:t>: 2 cm;</a:t>
            </a:r>
          </a:p>
          <a:p>
            <a:pPr lvl="1"/>
            <a:r>
              <a:rPr lang="fr-FR" sz="2000" b="1" dirty="0" smtClean="0"/>
              <a:t>Infiltration Green&amp;</a:t>
            </a:r>
            <a:r>
              <a:rPr lang="fr-FR" sz="2000" b="1" dirty="0" err="1" smtClean="0"/>
              <a:t>Ampt</a:t>
            </a:r>
            <a:r>
              <a:rPr lang="fr-FR" sz="2000" b="1" dirty="0" smtClean="0"/>
              <a:t>;</a:t>
            </a:r>
          </a:p>
          <a:p>
            <a:r>
              <a:rPr lang="fr-FR" sz="2400" b="1" dirty="0" smtClean="0"/>
              <a:t>Manning des réseaux: 0.012;</a:t>
            </a:r>
          </a:p>
          <a:p>
            <a:r>
              <a:rPr lang="fr-FR" sz="2400" b="1" dirty="0" err="1" smtClean="0"/>
              <a:t>Build</a:t>
            </a:r>
            <a:r>
              <a:rPr lang="fr-FR" sz="2400" b="1" dirty="0" smtClean="0"/>
              <a:t>-up:</a:t>
            </a:r>
          </a:p>
          <a:p>
            <a:pPr lvl="1"/>
            <a:r>
              <a:rPr lang="fr-FR" sz="2000" b="1" dirty="0" err="1" smtClean="0"/>
              <a:t>Coeff</a:t>
            </a:r>
            <a:r>
              <a:rPr lang="fr-FR" sz="2000" b="1" dirty="0" smtClean="0"/>
              <a:t> 1: 1</a:t>
            </a:r>
            <a:r>
              <a:rPr lang="fr-FR" sz="2000" b="1" baseline="30000" dirty="0" smtClean="0"/>
              <a:t>E</a:t>
            </a:r>
            <a:r>
              <a:rPr lang="fr-FR" sz="2000" b="1" dirty="0" smtClean="0"/>
              <a:t>+14; </a:t>
            </a:r>
          </a:p>
          <a:p>
            <a:pPr lvl="1"/>
            <a:r>
              <a:rPr lang="fr-FR" sz="2000" b="1" dirty="0" err="1" smtClean="0"/>
              <a:t>Coeff</a:t>
            </a:r>
            <a:r>
              <a:rPr lang="fr-FR" sz="2000" b="1" dirty="0" smtClean="0"/>
              <a:t> 2:1.2;</a:t>
            </a:r>
          </a:p>
          <a:p>
            <a:r>
              <a:rPr lang="fr-FR" sz="2400" b="1" dirty="0" smtClean="0"/>
              <a:t>Wash-off:</a:t>
            </a:r>
          </a:p>
          <a:p>
            <a:pPr lvl="1"/>
            <a:r>
              <a:rPr lang="fr-FR" sz="2000" b="1" dirty="0" err="1" smtClean="0"/>
              <a:t>Coeff</a:t>
            </a:r>
            <a:r>
              <a:rPr lang="fr-FR" sz="2000" b="1" dirty="0" smtClean="0"/>
              <a:t> 1: 2;</a:t>
            </a:r>
          </a:p>
          <a:p>
            <a:pPr lvl="1"/>
            <a:r>
              <a:rPr lang="fr-FR" sz="2000" b="1" dirty="0" err="1" smtClean="0"/>
              <a:t>Coeff</a:t>
            </a:r>
            <a:r>
              <a:rPr lang="fr-FR" sz="2000" b="1" dirty="0" smtClean="0"/>
              <a:t> 2: 1.1;</a:t>
            </a:r>
          </a:p>
          <a:p>
            <a:endParaRPr lang="fr-FR" sz="2400" b="1" dirty="0" smtClean="0"/>
          </a:p>
          <a:p>
            <a:endParaRPr lang="fr-FR" sz="2400" b="1" dirty="0"/>
          </a:p>
        </p:txBody>
      </p:sp>
      <p:sp>
        <p:nvSpPr>
          <p:cNvPr id="4" name="Espace réservé du numéro de diapositive 3"/>
          <p:cNvSpPr>
            <a:spLocks noGrp="1"/>
          </p:cNvSpPr>
          <p:nvPr>
            <p:ph type="sldNum" sz="quarter" idx="11"/>
          </p:nvPr>
        </p:nvSpPr>
        <p:spPr/>
        <p:txBody>
          <a:bodyPr/>
          <a:lstStyle/>
          <a:p>
            <a:pPr>
              <a:defRPr/>
            </a:pPr>
            <a:fld id="{ECDE94AD-18AC-41F2-86CE-54E5FCB2DD16}" type="slidenum">
              <a:rPr lang="fr-FR" smtClean="0"/>
              <a:pPr>
                <a:defRPr/>
              </a:pPr>
              <a:t>31</a:t>
            </a:fld>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6300" y="166615"/>
            <a:ext cx="7886700" cy="747785"/>
          </a:xfrm>
        </p:spPr>
        <p:txBody>
          <a:bodyPr/>
          <a:lstStyle/>
          <a:p>
            <a:pPr algn="l"/>
            <a:r>
              <a:rPr lang="en-US" sz="3600" dirty="0" err="1" smtClean="0">
                <a:solidFill>
                  <a:schemeClr val="tx2"/>
                </a:solidFill>
                <a:latin typeface="Calibri" panose="020F0502020204030204" pitchFamily="34" charset="0"/>
              </a:rPr>
              <a:t>Système</a:t>
            </a:r>
            <a:r>
              <a:rPr lang="en-US" sz="3600" dirty="0" smtClean="0">
                <a:solidFill>
                  <a:schemeClr val="tx2"/>
                </a:solidFill>
                <a:latin typeface="Calibri" panose="020F0502020204030204" pitchFamily="34" charset="0"/>
              </a:rPr>
              <a:t> </a:t>
            </a:r>
            <a:r>
              <a:rPr lang="en-US" sz="3600" dirty="0" err="1" smtClean="0">
                <a:solidFill>
                  <a:schemeClr val="tx2"/>
                </a:solidFill>
                <a:latin typeface="Calibri" panose="020F0502020204030204" pitchFamily="34" charset="0"/>
              </a:rPr>
              <a:t>d’une</a:t>
            </a:r>
            <a:r>
              <a:rPr lang="en-US" sz="3600" dirty="0" smtClean="0">
                <a:solidFill>
                  <a:schemeClr val="tx2"/>
                </a:solidFill>
                <a:latin typeface="Calibri" panose="020F0502020204030204" pitchFamily="34" charset="0"/>
              </a:rPr>
              <a:t> </a:t>
            </a:r>
            <a:r>
              <a:rPr lang="en-US" sz="3600" dirty="0" err="1" smtClean="0">
                <a:solidFill>
                  <a:schemeClr val="tx2"/>
                </a:solidFill>
                <a:latin typeface="Calibri" panose="020F0502020204030204" pitchFamily="34" charset="0"/>
              </a:rPr>
              <a:t>chaine</a:t>
            </a:r>
            <a:r>
              <a:rPr lang="en-US" sz="3600" dirty="0" smtClean="0">
                <a:solidFill>
                  <a:schemeClr val="tx2"/>
                </a:solidFill>
                <a:latin typeface="Calibri" panose="020F0502020204030204" pitchFamily="34" charset="0"/>
              </a:rPr>
              <a:t> de </a:t>
            </a:r>
            <a:r>
              <a:rPr lang="en-US" sz="3600" dirty="0" err="1" smtClean="0">
                <a:solidFill>
                  <a:schemeClr val="tx2"/>
                </a:solidFill>
                <a:latin typeface="Calibri" panose="020F0502020204030204" pitchFamily="34" charset="0"/>
              </a:rPr>
              <a:t>sondes</a:t>
            </a:r>
            <a:endParaRPr lang="en-US" sz="3600" dirty="0">
              <a:solidFill>
                <a:schemeClr val="tx2"/>
              </a:solidFill>
              <a:latin typeface="Calibri" panose="020F0502020204030204" pitchFamily="34" charset="0"/>
            </a:endParaRPr>
          </a:p>
        </p:txBody>
      </p:sp>
      <p:sp>
        <p:nvSpPr>
          <p:cNvPr id="40" name="Segnaposto numero diapositiva 39"/>
          <p:cNvSpPr>
            <a:spLocks noGrp="1"/>
          </p:cNvSpPr>
          <p:nvPr>
            <p:ph type="sldNum" sz="quarter" idx="12"/>
          </p:nvPr>
        </p:nvSpPr>
        <p:spPr/>
        <p:txBody>
          <a:bodyPr/>
          <a:lstStyle/>
          <a:p>
            <a:fld id="{FBB3B16E-A61B-4EA2-ABA7-50CA45EADA34}" type="slidenum">
              <a:rPr lang="en-US" smtClean="0"/>
              <a:pPr/>
              <a:t>32</a:t>
            </a:fld>
            <a:endParaRPr lang="en-US"/>
          </a:p>
        </p:txBody>
      </p:sp>
      <p:grpSp>
        <p:nvGrpSpPr>
          <p:cNvPr id="47" name="Groupe 46"/>
          <p:cNvGrpSpPr/>
          <p:nvPr/>
        </p:nvGrpSpPr>
        <p:grpSpPr>
          <a:xfrm>
            <a:off x="990600" y="-609600"/>
            <a:ext cx="6019800" cy="6705600"/>
            <a:chOff x="2634186" y="760473"/>
            <a:chExt cx="5665189" cy="6003342"/>
          </a:xfrm>
        </p:grpSpPr>
        <p:sp>
          <p:nvSpPr>
            <p:cNvPr id="5" name="Arc 10"/>
            <p:cNvSpPr/>
            <p:nvPr/>
          </p:nvSpPr>
          <p:spPr>
            <a:xfrm rot="10800000">
              <a:off x="3276601" y="760473"/>
              <a:ext cx="5022774" cy="5629307"/>
            </a:xfrm>
            <a:prstGeom prst="arc">
              <a:avLst>
                <a:gd name="adj1" fmla="val 16199412"/>
                <a:gd name="adj2" fmla="val 34414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Calibri" panose="020F0502020204030204" pitchFamily="34" charset="0"/>
              </a:endParaRPr>
            </a:p>
          </p:txBody>
        </p:sp>
        <p:grpSp>
          <p:nvGrpSpPr>
            <p:cNvPr id="46" name="Groupe 45"/>
            <p:cNvGrpSpPr/>
            <p:nvPr/>
          </p:nvGrpSpPr>
          <p:grpSpPr>
            <a:xfrm>
              <a:off x="2634186" y="2133600"/>
              <a:ext cx="4681014" cy="4630215"/>
              <a:chOff x="1643586" y="2215080"/>
              <a:chExt cx="4834269" cy="4548735"/>
            </a:xfrm>
          </p:grpSpPr>
          <p:pic>
            <p:nvPicPr>
              <p:cNvPr id="44" name="Image 43"/>
              <p:cNvPicPr>
                <a:picLocks noChangeAspect="1"/>
              </p:cNvPicPr>
              <p:nvPr/>
            </p:nvPicPr>
            <p:blipFill>
              <a:blip r:embed="rId2" cstate="print"/>
              <a:stretch>
                <a:fillRect/>
              </a:stretch>
            </p:blipFill>
            <p:spPr>
              <a:xfrm>
                <a:off x="3897217" y="2391694"/>
                <a:ext cx="416689" cy="416689"/>
              </a:xfrm>
              <a:prstGeom prst="rect">
                <a:avLst/>
              </a:prstGeom>
            </p:spPr>
          </p:pic>
          <p:sp>
            <p:nvSpPr>
              <p:cNvPr id="6" name="Rectangle 6"/>
              <p:cNvSpPr/>
              <p:nvPr/>
            </p:nvSpPr>
            <p:spPr>
              <a:xfrm>
                <a:off x="1643586" y="3080460"/>
                <a:ext cx="4755139" cy="3683355"/>
              </a:xfrm>
              <a:prstGeom prst="rect">
                <a:avLst/>
              </a:prstGeom>
              <a:gradFill flip="none" rotWithShape="1">
                <a:gsLst>
                  <a:gs pos="0">
                    <a:srgbClr val="99CCFF">
                      <a:shade val="30000"/>
                      <a:satMod val="115000"/>
                      <a:alpha val="76000"/>
                      <a:lumMod val="95000"/>
                      <a:lumOff val="5000"/>
                    </a:srgbClr>
                  </a:gs>
                  <a:gs pos="50000">
                    <a:srgbClr val="99CCFF">
                      <a:shade val="67500"/>
                      <a:satMod val="115000"/>
                      <a:lumMod val="81000"/>
                      <a:lumOff val="19000"/>
                      <a:alpha val="92000"/>
                    </a:srgbClr>
                  </a:gs>
                  <a:gs pos="100000">
                    <a:srgbClr val="99CCFF">
                      <a:shade val="100000"/>
                      <a:satMod val="115000"/>
                      <a:lumMod val="79000"/>
                      <a:lumOff val="21000"/>
                      <a:alpha val="78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sp>
            <p:nvSpPr>
              <p:cNvPr id="7" name="TextBox 4"/>
              <p:cNvSpPr txBox="1"/>
              <p:nvPr/>
            </p:nvSpPr>
            <p:spPr>
              <a:xfrm>
                <a:off x="1643586" y="2215080"/>
                <a:ext cx="4755139" cy="404333"/>
              </a:xfrm>
              <a:prstGeom prst="rect">
                <a:avLst/>
              </a:prstGeom>
              <a:noFill/>
              <a:ln>
                <a:noFill/>
              </a:ln>
            </p:spPr>
            <p:txBody>
              <a:bodyPr wrap="square" rtlCol="0">
                <a:spAutoFit/>
              </a:bodyPr>
              <a:lstStyle/>
              <a:p>
                <a:endParaRPr lang="fr-FR">
                  <a:latin typeface="Calibri" panose="020F0502020204030204" pitchFamily="34" charset="0"/>
                </a:endParaRPr>
              </a:p>
            </p:txBody>
          </p:sp>
          <p:sp>
            <p:nvSpPr>
              <p:cNvPr id="8" name="Oval 7"/>
              <p:cNvSpPr/>
              <p:nvPr/>
            </p:nvSpPr>
            <p:spPr>
              <a:xfrm>
                <a:off x="2149642" y="2921849"/>
                <a:ext cx="444744" cy="430951"/>
              </a:xfrm>
              <a:prstGeom prst="ellipse">
                <a:avLst/>
              </a:prstGeom>
              <a:solidFill>
                <a:srgbClr val="FF0000"/>
              </a:solidFill>
              <a:ln>
                <a:solidFill>
                  <a:srgbClr val="FA74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sp>
            <p:nvSpPr>
              <p:cNvPr id="9" name="Oval 8"/>
              <p:cNvSpPr/>
              <p:nvPr/>
            </p:nvSpPr>
            <p:spPr>
              <a:xfrm>
                <a:off x="3810000" y="2778024"/>
                <a:ext cx="572771" cy="562662"/>
              </a:xfrm>
              <a:prstGeom prst="ellipse">
                <a:avLst/>
              </a:prstGeom>
              <a:solidFill>
                <a:srgbClr val="FF0000"/>
              </a:solidFill>
              <a:ln>
                <a:solidFill>
                  <a:srgbClr val="FA74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sp>
            <p:nvSpPr>
              <p:cNvPr id="10" name="Rounded Rectangle 11"/>
              <p:cNvSpPr/>
              <p:nvPr/>
            </p:nvSpPr>
            <p:spPr>
              <a:xfrm>
                <a:off x="4522389" y="6386581"/>
                <a:ext cx="506812" cy="178201"/>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sp>
            <p:nvSpPr>
              <p:cNvPr id="11" name="Oval 13"/>
              <p:cNvSpPr/>
              <p:nvPr/>
            </p:nvSpPr>
            <p:spPr>
              <a:xfrm>
                <a:off x="4724400" y="6309790"/>
                <a:ext cx="104150" cy="10202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sp>
            <p:nvSpPr>
              <p:cNvPr id="12" name="Oval 14"/>
              <p:cNvSpPr/>
              <p:nvPr/>
            </p:nvSpPr>
            <p:spPr>
              <a:xfrm>
                <a:off x="4239250" y="6222573"/>
                <a:ext cx="104150" cy="102027"/>
              </a:xfrm>
              <a:prstGeom prst="ellipse">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cxnSp>
            <p:nvCxnSpPr>
              <p:cNvPr id="13" name="Straight Connector 16"/>
              <p:cNvCxnSpPr/>
              <p:nvPr/>
            </p:nvCxnSpPr>
            <p:spPr>
              <a:xfrm>
                <a:off x="4106771" y="3367146"/>
                <a:ext cx="0" cy="2517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7"/>
              <p:cNvSpPr/>
              <p:nvPr/>
            </p:nvSpPr>
            <p:spPr>
              <a:xfrm rot="706657">
                <a:off x="4012401" y="5596086"/>
                <a:ext cx="354738" cy="865468"/>
              </a:xfrm>
              <a:custGeom>
                <a:avLst/>
                <a:gdLst>
                  <a:gd name="connsiteX0" fmla="*/ 0 w 676656"/>
                  <a:gd name="connsiteY0" fmla="*/ 0 h 952860"/>
                  <a:gd name="connsiteX1" fmla="*/ 320040 w 676656"/>
                  <a:gd name="connsiteY1" fmla="*/ 923544 h 952860"/>
                  <a:gd name="connsiteX2" fmla="*/ 676656 w 676656"/>
                  <a:gd name="connsiteY2" fmla="*/ 740664 h 952860"/>
                </a:gdLst>
                <a:ahLst/>
                <a:cxnLst>
                  <a:cxn ang="0">
                    <a:pos x="connsiteX0" y="connsiteY0"/>
                  </a:cxn>
                  <a:cxn ang="0">
                    <a:pos x="connsiteX1" y="connsiteY1"/>
                  </a:cxn>
                  <a:cxn ang="0">
                    <a:pos x="connsiteX2" y="connsiteY2"/>
                  </a:cxn>
                </a:cxnLst>
                <a:rect l="l" t="t" r="r" b="b"/>
                <a:pathLst>
                  <a:path w="676656" h="952860">
                    <a:moveTo>
                      <a:pt x="0" y="0"/>
                    </a:moveTo>
                    <a:cubicBezTo>
                      <a:pt x="103632" y="400050"/>
                      <a:pt x="207264" y="800100"/>
                      <a:pt x="320040" y="923544"/>
                    </a:cubicBezTo>
                    <a:cubicBezTo>
                      <a:pt x="432816" y="1046988"/>
                      <a:pt x="676656" y="740664"/>
                      <a:pt x="676656" y="74066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sp>
            <p:nvSpPr>
              <p:cNvPr id="15" name="Can 18"/>
              <p:cNvSpPr/>
              <p:nvPr/>
            </p:nvSpPr>
            <p:spPr>
              <a:xfrm>
                <a:off x="4112471" y="3544330"/>
                <a:ext cx="149927" cy="276591"/>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sp>
            <p:nvSpPr>
              <p:cNvPr id="16" name="Can 19"/>
              <p:cNvSpPr/>
              <p:nvPr/>
            </p:nvSpPr>
            <p:spPr>
              <a:xfrm>
                <a:off x="4121956" y="4269263"/>
                <a:ext cx="280884" cy="451438"/>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sp>
            <p:nvSpPr>
              <p:cNvPr id="17" name="Can 20"/>
              <p:cNvSpPr/>
              <p:nvPr/>
            </p:nvSpPr>
            <p:spPr>
              <a:xfrm>
                <a:off x="4118796" y="5185009"/>
                <a:ext cx="149927" cy="276591"/>
              </a:xfrm>
              <a:prstGeom prst="ca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sp>
            <p:nvSpPr>
              <p:cNvPr id="18" name="Rectangle 21"/>
              <p:cNvSpPr/>
              <p:nvPr/>
            </p:nvSpPr>
            <p:spPr>
              <a:xfrm>
                <a:off x="1643586" y="6559202"/>
                <a:ext cx="4755139" cy="19796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sp>
            <p:nvSpPr>
              <p:cNvPr id="22" name="Oval 28"/>
              <p:cNvSpPr/>
              <p:nvPr/>
            </p:nvSpPr>
            <p:spPr>
              <a:xfrm>
                <a:off x="4042450" y="5632362"/>
                <a:ext cx="115499" cy="269695"/>
              </a:xfrm>
              <a:prstGeom prst="ellipse">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panose="020F0502020204030204" pitchFamily="34" charset="0"/>
                </a:endParaRPr>
              </a:p>
            </p:txBody>
          </p:sp>
          <p:cxnSp>
            <p:nvCxnSpPr>
              <p:cNvPr id="26" name="Straight Connector 35"/>
              <p:cNvCxnSpPr/>
              <p:nvPr/>
            </p:nvCxnSpPr>
            <p:spPr>
              <a:xfrm>
                <a:off x="6089196" y="3682625"/>
                <a:ext cx="309528" cy="1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37"/>
              <p:cNvCxnSpPr/>
              <p:nvPr/>
            </p:nvCxnSpPr>
            <p:spPr>
              <a:xfrm>
                <a:off x="6089196" y="4494809"/>
                <a:ext cx="309528" cy="1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38"/>
              <p:cNvCxnSpPr/>
              <p:nvPr/>
            </p:nvCxnSpPr>
            <p:spPr>
              <a:xfrm>
                <a:off x="6089196" y="5323305"/>
                <a:ext cx="309528" cy="1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39"/>
              <p:cNvSpPr txBox="1"/>
              <p:nvPr/>
            </p:nvSpPr>
            <p:spPr>
              <a:xfrm>
                <a:off x="5957945" y="3436969"/>
                <a:ext cx="519910" cy="505417"/>
              </a:xfrm>
              <a:prstGeom prst="rect">
                <a:avLst/>
              </a:prstGeom>
              <a:noFill/>
            </p:spPr>
            <p:txBody>
              <a:bodyPr wrap="square" rtlCol="0">
                <a:spAutoFit/>
              </a:bodyPr>
              <a:lstStyle/>
              <a:p>
                <a:r>
                  <a:rPr lang="fr-FR" sz="1200" smtClean="0">
                    <a:latin typeface="Calibri" panose="020F0502020204030204" pitchFamily="34" charset="0"/>
                  </a:rPr>
                  <a:t>0.5m</a:t>
                </a:r>
                <a:endParaRPr lang="fr-FR" sz="1200" dirty="0">
                  <a:latin typeface="Calibri" panose="020F0502020204030204" pitchFamily="34" charset="0"/>
                </a:endParaRPr>
              </a:p>
            </p:txBody>
          </p:sp>
          <p:sp>
            <p:nvSpPr>
              <p:cNvPr id="30" name="TextBox 40"/>
              <p:cNvSpPr txBox="1"/>
              <p:nvPr/>
            </p:nvSpPr>
            <p:spPr>
              <a:xfrm>
                <a:off x="5957945" y="4246534"/>
                <a:ext cx="519910" cy="505417"/>
              </a:xfrm>
              <a:prstGeom prst="rect">
                <a:avLst/>
              </a:prstGeom>
              <a:noFill/>
            </p:spPr>
            <p:txBody>
              <a:bodyPr wrap="square" rtlCol="0">
                <a:spAutoFit/>
              </a:bodyPr>
              <a:lstStyle/>
              <a:p>
                <a:r>
                  <a:rPr lang="fr-FR" sz="1200" dirty="0" smtClean="0">
                    <a:latin typeface="Calibri" panose="020F0502020204030204" pitchFamily="34" charset="0"/>
                  </a:rPr>
                  <a:t>1.5m</a:t>
                </a:r>
                <a:endParaRPr lang="fr-FR" sz="1200" dirty="0">
                  <a:latin typeface="Calibri" panose="020F0502020204030204" pitchFamily="34" charset="0"/>
                </a:endParaRPr>
              </a:p>
            </p:txBody>
          </p:sp>
          <p:sp>
            <p:nvSpPr>
              <p:cNvPr id="31" name="TextBox 41"/>
              <p:cNvSpPr txBox="1"/>
              <p:nvPr/>
            </p:nvSpPr>
            <p:spPr>
              <a:xfrm>
                <a:off x="5957945" y="5081306"/>
                <a:ext cx="519910" cy="505417"/>
              </a:xfrm>
              <a:prstGeom prst="rect">
                <a:avLst/>
              </a:prstGeom>
              <a:noFill/>
            </p:spPr>
            <p:txBody>
              <a:bodyPr wrap="square" rtlCol="0">
                <a:spAutoFit/>
              </a:bodyPr>
              <a:lstStyle/>
              <a:p>
                <a:r>
                  <a:rPr lang="fr-FR" sz="1200" dirty="0">
                    <a:latin typeface="Calibri" panose="020F0502020204030204" pitchFamily="34" charset="0"/>
                  </a:rPr>
                  <a:t>2</a:t>
                </a:r>
                <a:r>
                  <a:rPr lang="fr-FR" sz="1200" dirty="0" smtClean="0">
                    <a:latin typeface="Calibri" panose="020F0502020204030204" pitchFamily="34" charset="0"/>
                  </a:rPr>
                  <a:t>.5m</a:t>
                </a:r>
                <a:endParaRPr lang="fr-FR" sz="1200" dirty="0">
                  <a:latin typeface="Calibri" panose="020F0502020204030204" pitchFamily="34" charset="0"/>
                </a:endParaRPr>
              </a:p>
            </p:txBody>
          </p:sp>
          <p:sp>
            <p:nvSpPr>
              <p:cNvPr id="32" name="TextBox 42"/>
              <p:cNvSpPr txBox="1"/>
              <p:nvPr/>
            </p:nvSpPr>
            <p:spPr>
              <a:xfrm>
                <a:off x="4635775" y="3532526"/>
                <a:ext cx="1322168" cy="257161"/>
              </a:xfrm>
              <a:prstGeom prst="rect">
                <a:avLst/>
              </a:prstGeom>
              <a:noFill/>
              <a:ln>
                <a:solidFill>
                  <a:srgbClr val="002060"/>
                </a:solidFill>
              </a:ln>
            </p:spPr>
            <p:txBody>
              <a:bodyPr wrap="square" rtlCol="0">
                <a:spAutoFit/>
              </a:bodyPr>
              <a:lstStyle/>
              <a:p>
                <a:r>
                  <a:rPr lang="en-US" sz="1300" dirty="0" err="1" smtClean="0">
                    <a:solidFill>
                      <a:srgbClr val="FF6600"/>
                    </a:solidFill>
                    <a:latin typeface="Calibri" panose="020F0502020204030204" pitchFamily="34" charset="0"/>
                  </a:rPr>
                  <a:t>Température</a:t>
                </a:r>
                <a:endParaRPr lang="en-US" sz="1300" dirty="0">
                  <a:solidFill>
                    <a:srgbClr val="FF6600"/>
                  </a:solidFill>
                  <a:latin typeface="Calibri" panose="020F0502020204030204" pitchFamily="34" charset="0"/>
                </a:endParaRPr>
              </a:p>
            </p:txBody>
          </p:sp>
          <p:sp>
            <p:nvSpPr>
              <p:cNvPr id="33" name="TextBox 43"/>
              <p:cNvSpPr txBox="1"/>
              <p:nvPr/>
            </p:nvSpPr>
            <p:spPr>
              <a:xfrm>
                <a:off x="4626374" y="5243253"/>
                <a:ext cx="1331569" cy="257161"/>
              </a:xfrm>
              <a:prstGeom prst="rect">
                <a:avLst/>
              </a:prstGeom>
              <a:noFill/>
              <a:ln>
                <a:solidFill>
                  <a:srgbClr val="002060"/>
                </a:solidFill>
              </a:ln>
            </p:spPr>
            <p:txBody>
              <a:bodyPr wrap="square" rtlCol="0">
                <a:spAutoFit/>
              </a:bodyPr>
              <a:lstStyle/>
              <a:p>
                <a:r>
                  <a:rPr lang="en-US" sz="1300" dirty="0" err="1" smtClean="0">
                    <a:solidFill>
                      <a:srgbClr val="FF6600"/>
                    </a:solidFill>
                    <a:latin typeface="Calibri" panose="020F0502020204030204" pitchFamily="34" charset="0"/>
                  </a:rPr>
                  <a:t>Température</a:t>
                </a:r>
                <a:endParaRPr lang="en-US" sz="1300" dirty="0">
                  <a:solidFill>
                    <a:srgbClr val="FF6600"/>
                  </a:solidFill>
                  <a:latin typeface="Calibri" panose="020F0502020204030204" pitchFamily="34" charset="0"/>
                </a:endParaRPr>
              </a:p>
            </p:txBody>
          </p:sp>
          <p:sp>
            <p:nvSpPr>
              <p:cNvPr id="34" name="TextBox 44"/>
              <p:cNvSpPr txBox="1"/>
              <p:nvPr/>
            </p:nvSpPr>
            <p:spPr>
              <a:xfrm>
                <a:off x="4596768" y="3909372"/>
                <a:ext cx="1442533" cy="960968"/>
              </a:xfrm>
              <a:prstGeom prst="rect">
                <a:avLst/>
              </a:prstGeom>
              <a:noFill/>
              <a:ln>
                <a:solidFill>
                  <a:srgbClr val="002060"/>
                </a:solidFill>
              </a:ln>
            </p:spPr>
            <p:txBody>
              <a:bodyPr wrap="square" rtlCol="0">
                <a:spAutoFit/>
              </a:bodyPr>
              <a:lstStyle/>
              <a:p>
                <a:r>
                  <a:rPr lang="en-US" sz="1300" dirty="0" err="1" smtClean="0">
                    <a:solidFill>
                      <a:srgbClr val="FF6600"/>
                    </a:solidFill>
                    <a:latin typeface="Calibri" panose="020F0502020204030204" pitchFamily="34" charset="0"/>
                  </a:rPr>
                  <a:t>Température</a:t>
                </a:r>
                <a:endParaRPr lang="en-US" sz="1300" dirty="0" smtClean="0">
                  <a:solidFill>
                    <a:srgbClr val="FF6600"/>
                  </a:solidFill>
                  <a:latin typeface="Calibri" panose="020F0502020204030204" pitchFamily="34" charset="0"/>
                </a:endParaRPr>
              </a:p>
              <a:p>
                <a:r>
                  <a:rPr lang="en-US" sz="1300" dirty="0" smtClean="0">
                    <a:solidFill>
                      <a:srgbClr val="7030A0"/>
                    </a:solidFill>
                    <a:latin typeface="Calibri" panose="020F0502020204030204" pitchFamily="34" charset="0"/>
                  </a:rPr>
                  <a:t>O2 ,  pH</a:t>
                </a:r>
              </a:p>
              <a:p>
                <a:r>
                  <a:rPr lang="en-US" sz="1300" dirty="0" err="1" smtClean="0">
                    <a:solidFill>
                      <a:srgbClr val="7030A0"/>
                    </a:solidFill>
                    <a:latin typeface="Calibri" panose="020F0502020204030204" pitchFamily="34" charset="0"/>
                  </a:rPr>
                  <a:t>Conductivité</a:t>
                </a:r>
                <a:endParaRPr lang="en-US" sz="1300" dirty="0" smtClean="0">
                  <a:solidFill>
                    <a:srgbClr val="7030A0"/>
                  </a:solidFill>
                  <a:latin typeface="Calibri" panose="020F0502020204030204" pitchFamily="34" charset="0"/>
                </a:endParaRPr>
              </a:p>
              <a:p>
                <a:r>
                  <a:rPr lang="en-US" sz="1300" dirty="0" smtClean="0">
                    <a:solidFill>
                      <a:srgbClr val="00B050"/>
                    </a:solidFill>
                    <a:latin typeface="Calibri" panose="020F0502020204030204" pitchFamily="34" charset="0"/>
                  </a:rPr>
                  <a:t>Chlorophyll-a</a:t>
                </a:r>
              </a:p>
              <a:p>
                <a:r>
                  <a:rPr lang="en-US" sz="1300" dirty="0" err="1" smtClean="0">
                    <a:solidFill>
                      <a:schemeClr val="tx2">
                        <a:lumMod val="90000"/>
                        <a:lumOff val="10000"/>
                      </a:schemeClr>
                    </a:solidFill>
                    <a:latin typeface="Calibri" panose="020F0502020204030204" pitchFamily="34" charset="0"/>
                  </a:rPr>
                  <a:t>Phycocyanine</a:t>
                </a:r>
                <a:endParaRPr lang="en-US" sz="1300" dirty="0">
                  <a:solidFill>
                    <a:schemeClr val="tx2">
                      <a:lumMod val="90000"/>
                      <a:lumOff val="10000"/>
                    </a:schemeClr>
                  </a:solidFill>
                  <a:latin typeface="Calibri" panose="020F0502020204030204" pitchFamily="34" charset="0"/>
                </a:endParaRPr>
              </a:p>
            </p:txBody>
          </p:sp>
          <p:cxnSp>
            <p:nvCxnSpPr>
              <p:cNvPr id="35" name="Straight Connector 45"/>
              <p:cNvCxnSpPr/>
              <p:nvPr/>
            </p:nvCxnSpPr>
            <p:spPr>
              <a:xfrm>
                <a:off x="4315416" y="3682624"/>
                <a:ext cx="310959"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48"/>
              <p:cNvCxnSpPr/>
              <p:nvPr/>
            </p:nvCxnSpPr>
            <p:spPr>
              <a:xfrm flipV="1">
                <a:off x="4346209" y="5341963"/>
                <a:ext cx="280167"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49"/>
              <p:cNvCxnSpPr/>
              <p:nvPr/>
            </p:nvCxnSpPr>
            <p:spPr>
              <a:xfrm>
                <a:off x="4431174" y="4494808"/>
                <a:ext cx="1655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9" name="Segnaposto contenuto 49"/>
          <p:cNvSpPr>
            <a:spLocks noGrp="1"/>
          </p:cNvSpPr>
          <p:nvPr>
            <p:ph sz="half" idx="2"/>
          </p:nvPr>
        </p:nvSpPr>
        <p:spPr>
          <a:xfrm>
            <a:off x="6106896" y="3746593"/>
            <a:ext cx="2895600" cy="2806607"/>
          </a:xfrm>
        </p:spPr>
        <p:txBody>
          <a:bodyPr>
            <a:noAutofit/>
          </a:bodyPr>
          <a:lstStyle/>
          <a:p>
            <a:pPr marL="0" indent="0">
              <a:buNone/>
            </a:pPr>
            <a:r>
              <a:rPr lang="en-US" sz="2400" b="1" dirty="0" smtClean="0">
                <a:latin typeface="Calibri" panose="020F0502020204030204" pitchFamily="34" charset="0"/>
              </a:rPr>
              <a:t>SAMBAT</a:t>
            </a:r>
            <a:r>
              <a:rPr lang="en-US" sz="2400" dirty="0" smtClean="0">
                <a:latin typeface="Calibri" panose="020F0502020204030204" pitchFamily="34" charset="0"/>
              </a:rPr>
              <a:t> </a:t>
            </a:r>
          </a:p>
          <a:p>
            <a:pPr>
              <a:buFont typeface="Arial" panose="020B0604020202020204" pitchFamily="34" charset="0"/>
              <a:buChar char="•"/>
            </a:pPr>
            <a:r>
              <a:rPr lang="en-US" sz="2400" dirty="0" err="1" smtClean="0">
                <a:latin typeface="Calibri" panose="020F0502020204030204" pitchFamily="34" charset="0"/>
              </a:rPr>
              <a:t>Mesures</a:t>
            </a:r>
            <a:r>
              <a:rPr lang="en-US" sz="2400" dirty="0" smtClean="0">
                <a:latin typeface="Calibri" panose="020F0502020204030204" pitchFamily="34" charset="0"/>
              </a:rPr>
              <a:t> de fluorescence de Chl-a et </a:t>
            </a:r>
            <a:r>
              <a:rPr lang="en-US" sz="2400" dirty="0" err="1" smtClean="0">
                <a:latin typeface="Calibri" panose="020F0502020204030204" pitchFamily="34" charset="0"/>
              </a:rPr>
              <a:t>phycocyanine</a:t>
            </a:r>
            <a:endParaRPr lang="en-US" sz="2400" dirty="0" smtClean="0">
              <a:solidFill>
                <a:srgbClr val="FF0000"/>
              </a:solidFill>
              <a:latin typeface="Calibri" panose="020F0502020204030204" pitchFamily="34" charset="0"/>
            </a:endParaRPr>
          </a:p>
          <a:p>
            <a:pPr>
              <a:buFont typeface="Arial" panose="020B0604020202020204" pitchFamily="34" charset="0"/>
              <a:buChar char="•"/>
            </a:pPr>
            <a:r>
              <a:rPr lang="fr-FR" sz="2400" dirty="0" smtClean="0">
                <a:latin typeface="Calibri" panose="020F0502020204030204" pitchFamily="34" charset="0"/>
              </a:rPr>
              <a:t>Transmission des données par GPRS</a:t>
            </a:r>
            <a:endParaRPr lang="en-US" sz="2400" dirty="0" smtClean="0">
              <a:latin typeface="Calibri" panose="020F0502020204030204" pitchFamily="34" charset="0"/>
            </a:endParaRPr>
          </a:p>
        </p:txBody>
      </p:sp>
      <p:pic>
        <p:nvPicPr>
          <p:cNvPr id="51" name="Picture 2" descr="Risultati immagini per nk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804" y="3600391"/>
            <a:ext cx="1141405" cy="700529"/>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e 54"/>
          <p:cNvGrpSpPr/>
          <p:nvPr/>
        </p:nvGrpSpPr>
        <p:grpSpPr>
          <a:xfrm>
            <a:off x="6971804" y="1576824"/>
            <a:ext cx="1332000" cy="1138124"/>
            <a:chOff x="7010400" y="4844064"/>
            <a:chExt cx="1332000" cy="1251936"/>
          </a:xfrm>
        </p:grpSpPr>
        <p:grpSp>
          <p:nvGrpSpPr>
            <p:cNvPr id="52" name="Groupe 51"/>
            <p:cNvGrpSpPr>
              <a:grpSpLocks noChangeAspect="1"/>
            </p:cNvGrpSpPr>
            <p:nvPr/>
          </p:nvGrpSpPr>
          <p:grpSpPr>
            <a:xfrm>
              <a:off x="7010400" y="4844064"/>
              <a:ext cx="1332000" cy="1251936"/>
              <a:chOff x="2555829" y="2362200"/>
              <a:chExt cx="3235372" cy="3040892"/>
            </a:xfrm>
          </p:grpSpPr>
          <p:sp>
            <p:nvSpPr>
              <p:cNvPr id="53" name="Forme libre 52"/>
              <p:cNvSpPr/>
              <p:nvPr/>
            </p:nvSpPr>
            <p:spPr bwMode="auto">
              <a:xfrm>
                <a:off x="2555829" y="2362200"/>
                <a:ext cx="3235372" cy="3040892"/>
              </a:xfrm>
              <a:custGeom>
                <a:avLst/>
                <a:gdLst>
                  <a:gd name="connsiteX0" fmla="*/ 319575 w 4186573"/>
                  <a:gd name="connsiteY0" fmla="*/ 143400 h 3552439"/>
                  <a:gd name="connsiteX1" fmla="*/ 462794 w 4186573"/>
                  <a:gd name="connsiteY1" fmla="*/ 297636 h 3552439"/>
                  <a:gd name="connsiteX2" fmla="*/ 528896 w 4186573"/>
                  <a:gd name="connsiteY2" fmla="*/ 451872 h 3552439"/>
                  <a:gd name="connsiteX3" fmla="*/ 539912 w 4186573"/>
                  <a:gd name="connsiteY3" fmla="*/ 650176 h 3552439"/>
                  <a:gd name="connsiteX4" fmla="*/ 661098 w 4186573"/>
                  <a:gd name="connsiteY4" fmla="*/ 749328 h 3552439"/>
                  <a:gd name="connsiteX5" fmla="*/ 793300 w 4186573"/>
                  <a:gd name="connsiteY5" fmla="*/ 738311 h 3552439"/>
                  <a:gd name="connsiteX6" fmla="*/ 826351 w 4186573"/>
                  <a:gd name="connsiteY6" fmla="*/ 573058 h 3552439"/>
                  <a:gd name="connsiteX7" fmla="*/ 881435 w 4186573"/>
                  <a:gd name="connsiteY7" fmla="*/ 418822 h 3552439"/>
                  <a:gd name="connsiteX8" fmla="*/ 1002621 w 4186573"/>
                  <a:gd name="connsiteY8" fmla="*/ 242552 h 3552439"/>
                  <a:gd name="connsiteX9" fmla="*/ 1200924 w 4186573"/>
                  <a:gd name="connsiteY9" fmla="*/ 154417 h 3552439"/>
                  <a:gd name="connsiteX10" fmla="*/ 1454312 w 4186573"/>
                  <a:gd name="connsiteY10" fmla="*/ 22214 h 3552439"/>
                  <a:gd name="connsiteX11" fmla="*/ 1663633 w 4186573"/>
                  <a:gd name="connsiteY11" fmla="*/ 181 h 3552439"/>
                  <a:gd name="connsiteX12" fmla="*/ 1817869 w 4186573"/>
                  <a:gd name="connsiteY12" fmla="*/ 22214 h 3552439"/>
                  <a:gd name="connsiteX13" fmla="*/ 1861937 w 4186573"/>
                  <a:gd name="connsiteY13" fmla="*/ 121366 h 3552439"/>
                  <a:gd name="connsiteX14" fmla="*/ 1850920 w 4186573"/>
                  <a:gd name="connsiteY14" fmla="*/ 308653 h 3552439"/>
                  <a:gd name="connsiteX15" fmla="*/ 2137358 w 4186573"/>
                  <a:gd name="connsiteY15" fmla="*/ 440855 h 3552439"/>
                  <a:gd name="connsiteX16" fmla="*/ 2533965 w 4186573"/>
                  <a:gd name="connsiteY16" fmla="*/ 429839 h 3552439"/>
                  <a:gd name="connsiteX17" fmla="*/ 3007691 w 4186573"/>
                  <a:gd name="connsiteY17" fmla="*/ 517974 h 3552439"/>
                  <a:gd name="connsiteX18" fmla="*/ 3194977 w 4186573"/>
                  <a:gd name="connsiteY18" fmla="*/ 551024 h 3552439"/>
                  <a:gd name="connsiteX19" fmla="*/ 3481416 w 4186573"/>
                  <a:gd name="connsiteY19" fmla="*/ 859496 h 3552439"/>
                  <a:gd name="connsiteX20" fmla="*/ 3580568 w 4186573"/>
                  <a:gd name="connsiteY20" fmla="*/ 1068817 h 3552439"/>
                  <a:gd name="connsiteX21" fmla="*/ 3756838 w 4186573"/>
                  <a:gd name="connsiteY21" fmla="*/ 1300171 h 3552439"/>
                  <a:gd name="connsiteX22" fmla="*/ 3911074 w 4186573"/>
                  <a:gd name="connsiteY22" fmla="*/ 1663728 h 3552439"/>
                  <a:gd name="connsiteX23" fmla="*/ 4010226 w 4186573"/>
                  <a:gd name="connsiteY23" fmla="*/ 1873048 h 3552439"/>
                  <a:gd name="connsiteX24" fmla="*/ 4109377 w 4186573"/>
                  <a:gd name="connsiteY24" fmla="*/ 2401858 h 3552439"/>
                  <a:gd name="connsiteX25" fmla="*/ 4186496 w 4186573"/>
                  <a:gd name="connsiteY25" fmla="*/ 2886600 h 3552439"/>
                  <a:gd name="connsiteX26" fmla="*/ 4120394 w 4186573"/>
                  <a:gd name="connsiteY26" fmla="*/ 3195072 h 3552439"/>
                  <a:gd name="connsiteX27" fmla="*/ 3966158 w 4186573"/>
                  <a:gd name="connsiteY27" fmla="*/ 3404393 h 3552439"/>
                  <a:gd name="connsiteX28" fmla="*/ 3624635 w 4186573"/>
                  <a:gd name="connsiteY28" fmla="*/ 3536595 h 3552439"/>
                  <a:gd name="connsiteX29" fmla="*/ 2886505 w 4186573"/>
                  <a:gd name="connsiteY29" fmla="*/ 3536595 h 3552439"/>
                  <a:gd name="connsiteX30" fmla="*/ 2511932 w 4186573"/>
                  <a:gd name="connsiteY30" fmla="*/ 3415410 h 3552439"/>
                  <a:gd name="connsiteX31" fmla="*/ 2038206 w 4186573"/>
                  <a:gd name="connsiteY31" fmla="*/ 3117954 h 3552439"/>
                  <a:gd name="connsiteX32" fmla="*/ 1696684 w 4186573"/>
                  <a:gd name="connsiteY32" fmla="*/ 3095920 h 3552439"/>
                  <a:gd name="connsiteX33" fmla="*/ 1487363 w 4186573"/>
                  <a:gd name="connsiteY33" fmla="*/ 3073887 h 3552439"/>
                  <a:gd name="connsiteX34" fmla="*/ 1222958 w 4186573"/>
                  <a:gd name="connsiteY34" fmla="*/ 3217106 h 3552439"/>
                  <a:gd name="connsiteX35" fmla="*/ 1035671 w 4186573"/>
                  <a:gd name="connsiteY35" fmla="*/ 3117954 h 3552439"/>
                  <a:gd name="connsiteX36" fmla="*/ 892452 w 4186573"/>
                  <a:gd name="connsiteY36" fmla="*/ 2633212 h 3552439"/>
                  <a:gd name="connsiteX37" fmla="*/ 925503 w 4186573"/>
                  <a:gd name="connsiteY37" fmla="*/ 2335757 h 3552439"/>
                  <a:gd name="connsiteX38" fmla="*/ 650081 w 4186573"/>
                  <a:gd name="connsiteY38" fmla="*/ 1884065 h 3552439"/>
                  <a:gd name="connsiteX39" fmla="*/ 473811 w 4186573"/>
                  <a:gd name="connsiteY39" fmla="*/ 1509492 h 3552439"/>
                  <a:gd name="connsiteX40" fmla="*/ 176356 w 4186573"/>
                  <a:gd name="connsiteY40" fmla="*/ 1123901 h 3552439"/>
                  <a:gd name="connsiteX41" fmla="*/ 55170 w 4186573"/>
                  <a:gd name="connsiteY41" fmla="*/ 826446 h 3552439"/>
                  <a:gd name="connsiteX42" fmla="*/ 86 w 4186573"/>
                  <a:gd name="connsiteY42" fmla="*/ 528990 h 3552439"/>
                  <a:gd name="connsiteX43" fmla="*/ 66187 w 4186573"/>
                  <a:gd name="connsiteY43" fmla="*/ 154417 h 3552439"/>
                  <a:gd name="connsiteX44" fmla="*/ 319575 w 4186573"/>
                  <a:gd name="connsiteY44" fmla="*/ 143400 h 35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86573" h="3552439">
                    <a:moveTo>
                      <a:pt x="319575" y="143400"/>
                    </a:moveTo>
                    <a:cubicBezTo>
                      <a:pt x="385676" y="167270"/>
                      <a:pt x="427907" y="246224"/>
                      <a:pt x="462794" y="297636"/>
                    </a:cubicBezTo>
                    <a:cubicBezTo>
                      <a:pt x="497681" y="349048"/>
                      <a:pt x="516043" y="393115"/>
                      <a:pt x="528896" y="451872"/>
                    </a:cubicBezTo>
                    <a:cubicBezTo>
                      <a:pt x="541749" y="510629"/>
                      <a:pt x="517878" y="600600"/>
                      <a:pt x="539912" y="650176"/>
                    </a:cubicBezTo>
                    <a:cubicBezTo>
                      <a:pt x="561946" y="699752"/>
                      <a:pt x="618867" y="734639"/>
                      <a:pt x="661098" y="749328"/>
                    </a:cubicBezTo>
                    <a:cubicBezTo>
                      <a:pt x="703329" y="764017"/>
                      <a:pt x="765758" y="767689"/>
                      <a:pt x="793300" y="738311"/>
                    </a:cubicBezTo>
                    <a:cubicBezTo>
                      <a:pt x="820842" y="708933"/>
                      <a:pt x="811662" y="626306"/>
                      <a:pt x="826351" y="573058"/>
                    </a:cubicBezTo>
                    <a:cubicBezTo>
                      <a:pt x="841040" y="519810"/>
                      <a:pt x="852057" y="473906"/>
                      <a:pt x="881435" y="418822"/>
                    </a:cubicBezTo>
                    <a:cubicBezTo>
                      <a:pt x="910813" y="363738"/>
                      <a:pt x="949373" y="286620"/>
                      <a:pt x="1002621" y="242552"/>
                    </a:cubicBezTo>
                    <a:cubicBezTo>
                      <a:pt x="1055869" y="198485"/>
                      <a:pt x="1125642" y="191140"/>
                      <a:pt x="1200924" y="154417"/>
                    </a:cubicBezTo>
                    <a:cubicBezTo>
                      <a:pt x="1276206" y="117694"/>
                      <a:pt x="1377194" y="47920"/>
                      <a:pt x="1454312" y="22214"/>
                    </a:cubicBezTo>
                    <a:cubicBezTo>
                      <a:pt x="1531430" y="-3492"/>
                      <a:pt x="1603040" y="181"/>
                      <a:pt x="1663633" y="181"/>
                    </a:cubicBezTo>
                    <a:cubicBezTo>
                      <a:pt x="1724226" y="181"/>
                      <a:pt x="1784818" y="2016"/>
                      <a:pt x="1817869" y="22214"/>
                    </a:cubicBezTo>
                    <a:cubicBezTo>
                      <a:pt x="1850920" y="42411"/>
                      <a:pt x="1856429" y="73626"/>
                      <a:pt x="1861937" y="121366"/>
                    </a:cubicBezTo>
                    <a:cubicBezTo>
                      <a:pt x="1867446" y="169106"/>
                      <a:pt x="1805017" y="255405"/>
                      <a:pt x="1850920" y="308653"/>
                    </a:cubicBezTo>
                    <a:cubicBezTo>
                      <a:pt x="1896823" y="361901"/>
                      <a:pt x="2023517" y="420657"/>
                      <a:pt x="2137358" y="440855"/>
                    </a:cubicBezTo>
                    <a:cubicBezTo>
                      <a:pt x="2251199" y="461053"/>
                      <a:pt x="2388910" y="416986"/>
                      <a:pt x="2533965" y="429839"/>
                    </a:cubicBezTo>
                    <a:cubicBezTo>
                      <a:pt x="2679020" y="442692"/>
                      <a:pt x="3007691" y="517974"/>
                      <a:pt x="3007691" y="517974"/>
                    </a:cubicBezTo>
                    <a:cubicBezTo>
                      <a:pt x="3117860" y="538172"/>
                      <a:pt x="3116023" y="494104"/>
                      <a:pt x="3194977" y="551024"/>
                    </a:cubicBezTo>
                    <a:cubicBezTo>
                      <a:pt x="3273931" y="607944"/>
                      <a:pt x="3417151" y="773197"/>
                      <a:pt x="3481416" y="859496"/>
                    </a:cubicBezTo>
                    <a:cubicBezTo>
                      <a:pt x="3545681" y="945795"/>
                      <a:pt x="3534664" y="995371"/>
                      <a:pt x="3580568" y="1068817"/>
                    </a:cubicBezTo>
                    <a:cubicBezTo>
                      <a:pt x="3626472" y="1142263"/>
                      <a:pt x="3701754" y="1201019"/>
                      <a:pt x="3756838" y="1300171"/>
                    </a:cubicBezTo>
                    <a:cubicBezTo>
                      <a:pt x="3811922" y="1399323"/>
                      <a:pt x="3868843" y="1568249"/>
                      <a:pt x="3911074" y="1663728"/>
                    </a:cubicBezTo>
                    <a:cubicBezTo>
                      <a:pt x="3953305" y="1759207"/>
                      <a:pt x="3977176" y="1750026"/>
                      <a:pt x="4010226" y="1873048"/>
                    </a:cubicBezTo>
                    <a:cubicBezTo>
                      <a:pt x="4043277" y="1996070"/>
                      <a:pt x="4079999" y="2232933"/>
                      <a:pt x="4109377" y="2401858"/>
                    </a:cubicBezTo>
                    <a:cubicBezTo>
                      <a:pt x="4138755" y="2570783"/>
                      <a:pt x="4184660" y="2754398"/>
                      <a:pt x="4186496" y="2886600"/>
                    </a:cubicBezTo>
                    <a:cubicBezTo>
                      <a:pt x="4188332" y="3018802"/>
                      <a:pt x="4157117" y="3108773"/>
                      <a:pt x="4120394" y="3195072"/>
                    </a:cubicBezTo>
                    <a:cubicBezTo>
                      <a:pt x="4083671" y="3281371"/>
                      <a:pt x="4048785" y="3347473"/>
                      <a:pt x="3966158" y="3404393"/>
                    </a:cubicBezTo>
                    <a:cubicBezTo>
                      <a:pt x="3883532" y="3461314"/>
                      <a:pt x="3804577" y="3514561"/>
                      <a:pt x="3624635" y="3536595"/>
                    </a:cubicBezTo>
                    <a:cubicBezTo>
                      <a:pt x="3444693" y="3558629"/>
                      <a:pt x="3071955" y="3556792"/>
                      <a:pt x="2886505" y="3536595"/>
                    </a:cubicBezTo>
                    <a:cubicBezTo>
                      <a:pt x="2701055" y="3516398"/>
                      <a:pt x="2653315" y="3485183"/>
                      <a:pt x="2511932" y="3415410"/>
                    </a:cubicBezTo>
                    <a:cubicBezTo>
                      <a:pt x="2370549" y="3345637"/>
                      <a:pt x="2174080" y="3171202"/>
                      <a:pt x="2038206" y="3117954"/>
                    </a:cubicBezTo>
                    <a:cubicBezTo>
                      <a:pt x="1902332" y="3064706"/>
                      <a:pt x="1788491" y="3103265"/>
                      <a:pt x="1696684" y="3095920"/>
                    </a:cubicBezTo>
                    <a:cubicBezTo>
                      <a:pt x="1604877" y="3088575"/>
                      <a:pt x="1566317" y="3053689"/>
                      <a:pt x="1487363" y="3073887"/>
                    </a:cubicBezTo>
                    <a:cubicBezTo>
                      <a:pt x="1408409" y="3094085"/>
                      <a:pt x="1298240" y="3209762"/>
                      <a:pt x="1222958" y="3217106"/>
                    </a:cubicBezTo>
                    <a:cubicBezTo>
                      <a:pt x="1147676" y="3224450"/>
                      <a:pt x="1090755" y="3215270"/>
                      <a:pt x="1035671" y="3117954"/>
                    </a:cubicBezTo>
                    <a:cubicBezTo>
                      <a:pt x="980587" y="3020638"/>
                      <a:pt x="910813" y="2763578"/>
                      <a:pt x="892452" y="2633212"/>
                    </a:cubicBezTo>
                    <a:cubicBezTo>
                      <a:pt x="874091" y="2502846"/>
                      <a:pt x="965898" y="2460615"/>
                      <a:pt x="925503" y="2335757"/>
                    </a:cubicBezTo>
                    <a:cubicBezTo>
                      <a:pt x="885108" y="2210899"/>
                      <a:pt x="725363" y="2021776"/>
                      <a:pt x="650081" y="1884065"/>
                    </a:cubicBezTo>
                    <a:cubicBezTo>
                      <a:pt x="574799" y="1746354"/>
                      <a:pt x="552765" y="1636186"/>
                      <a:pt x="473811" y="1509492"/>
                    </a:cubicBezTo>
                    <a:cubicBezTo>
                      <a:pt x="394857" y="1382798"/>
                      <a:pt x="246129" y="1237742"/>
                      <a:pt x="176356" y="1123901"/>
                    </a:cubicBezTo>
                    <a:cubicBezTo>
                      <a:pt x="106583" y="1010060"/>
                      <a:pt x="84548" y="925598"/>
                      <a:pt x="55170" y="826446"/>
                    </a:cubicBezTo>
                    <a:cubicBezTo>
                      <a:pt x="25792" y="727294"/>
                      <a:pt x="-1750" y="640995"/>
                      <a:pt x="86" y="528990"/>
                    </a:cubicBezTo>
                    <a:cubicBezTo>
                      <a:pt x="1922" y="416985"/>
                      <a:pt x="11103" y="213174"/>
                      <a:pt x="66187" y="154417"/>
                    </a:cubicBezTo>
                    <a:cubicBezTo>
                      <a:pt x="121271" y="95660"/>
                      <a:pt x="253474" y="119530"/>
                      <a:pt x="319575" y="143400"/>
                    </a:cubicBezTo>
                    <a:close/>
                  </a:path>
                </a:pathLst>
              </a:custGeom>
              <a:solidFill>
                <a:schemeClr val="bg1"/>
              </a:solidFill>
              <a:ln w="28575" cap="flat" cmpd="sng" algn="ctr">
                <a:solidFill>
                  <a:srgbClr val="0066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54" name="Forme libre 53"/>
              <p:cNvSpPr/>
              <p:nvPr/>
            </p:nvSpPr>
            <p:spPr bwMode="auto">
              <a:xfrm>
                <a:off x="4079768" y="2809160"/>
                <a:ext cx="799686" cy="1369300"/>
              </a:xfrm>
              <a:custGeom>
                <a:avLst/>
                <a:gdLst>
                  <a:gd name="connsiteX0" fmla="*/ 110296 w 969611"/>
                  <a:gd name="connsiteY0" fmla="*/ 2447 h 1595253"/>
                  <a:gd name="connsiteX1" fmla="*/ 297582 w 969611"/>
                  <a:gd name="connsiteY1" fmla="*/ 24481 h 1595253"/>
                  <a:gd name="connsiteX2" fmla="*/ 396734 w 969611"/>
                  <a:gd name="connsiteY2" fmla="*/ 178717 h 1595253"/>
                  <a:gd name="connsiteX3" fmla="*/ 484869 w 969611"/>
                  <a:gd name="connsiteY3" fmla="*/ 299903 h 1595253"/>
                  <a:gd name="connsiteX4" fmla="*/ 584021 w 969611"/>
                  <a:gd name="connsiteY4" fmla="*/ 399055 h 1595253"/>
                  <a:gd name="connsiteX5" fmla="*/ 705206 w 969611"/>
                  <a:gd name="connsiteY5" fmla="*/ 597358 h 1595253"/>
                  <a:gd name="connsiteX6" fmla="*/ 749274 w 969611"/>
                  <a:gd name="connsiteY6" fmla="*/ 729561 h 1595253"/>
                  <a:gd name="connsiteX7" fmla="*/ 804358 w 969611"/>
                  <a:gd name="connsiteY7" fmla="*/ 894814 h 1595253"/>
                  <a:gd name="connsiteX8" fmla="*/ 859443 w 969611"/>
                  <a:gd name="connsiteY8" fmla="*/ 1082100 h 1595253"/>
                  <a:gd name="connsiteX9" fmla="*/ 903510 w 969611"/>
                  <a:gd name="connsiteY9" fmla="*/ 1192269 h 1595253"/>
                  <a:gd name="connsiteX10" fmla="*/ 969611 w 969611"/>
                  <a:gd name="connsiteY10" fmla="*/ 1412606 h 1595253"/>
                  <a:gd name="connsiteX11" fmla="*/ 903510 w 969611"/>
                  <a:gd name="connsiteY11" fmla="*/ 1533792 h 1595253"/>
                  <a:gd name="connsiteX12" fmla="*/ 837409 w 969611"/>
                  <a:gd name="connsiteY12" fmla="*/ 1588876 h 1595253"/>
                  <a:gd name="connsiteX13" fmla="*/ 584021 w 969611"/>
                  <a:gd name="connsiteY13" fmla="*/ 1566843 h 1595253"/>
                  <a:gd name="connsiteX14" fmla="*/ 495886 w 969611"/>
                  <a:gd name="connsiteY14" fmla="*/ 1346505 h 1595253"/>
                  <a:gd name="connsiteX15" fmla="*/ 429785 w 969611"/>
                  <a:gd name="connsiteY15" fmla="*/ 1269387 h 1595253"/>
                  <a:gd name="connsiteX16" fmla="*/ 319616 w 969611"/>
                  <a:gd name="connsiteY16" fmla="*/ 1247353 h 1595253"/>
                  <a:gd name="connsiteX17" fmla="*/ 297582 w 969611"/>
                  <a:gd name="connsiteY17" fmla="*/ 1027016 h 1595253"/>
                  <a:gd name="connsiteX18" fmla="*/ 363683 w 969611"/>
                  <a:gd name="connsiteY18" fmla="*/ 806679 h 1595253"/>
                  <a:gd name="connsiteX19" fmla="*/ 253515 w 969611"/>
                  <a:gd name="connsiteY19" fmla="*/ 608375 h 1595253"/>
                  <a:gd name="connsiteX20" fmla="*/ 99279 w 969611"/>
                  <a:gd name="connsiteY20" fmla="*/ 410071 h 1595253"/>
                  <a:gd name="connsiteX21" fmla="*/ 33177 w 969611"/>
                  <a:gd name="connsiteY21" fmla="*/ 266852 h 1595253"/>
                  <a:gd name="connsiteX22" fmla="*/ 127 w 969611"/>
                  <a:gd name="connsiteY22" fmla="*/ 46515 h 1595253"/>
                  <a:gd name="connsiteX23" fmla="*/ 44194 w 969611"/>
                  <a:gd name="connsiteY23" fmla="*/ 24481 h 1595253"/>
                  <a:gd name="connsiteX24" fmla="*/ 44194 w 969611"/>
                  <a:gd name="connsiteY24" fmla="*/ 24481 h 1595253"/>
                  <a:gd name="connsiteX25" fmla="*/ 44194 w 969611"/>
                  <a:gd name="connsiteY25" fmla="*/ 24481 h 1595253"/>
                  <a:gd name="connsiteX26" fmla="*/ 44194 w 969611"/>
                  <a:gd name="connsiteY26" fmla="*/ 24481 h 1595253"/>
                  <a:gd name="connsiteX0" fmla="*/ 110296 w 969611"/>
                  <a:gd name="connsiteY0" fmla="*/ 2447 h 1595253"/>
                  <a:gd name="connsiteX1" fmla="*/ 297582 w 969611"/>
                  <a:gd name="connsiteY1" fmla="*/ 24481 h 1595253"/>
                  <a:gd name="connsiteX2" fmla="*/ 396734 w 969611"/>
                  <a:gd name="connsiteY2" fmla="*/ 178717 h 1595253"/>
                  <a:gd name="connsiteX3" fmla="*/ 484869 w 969611"/>
                  <a:gd name="connsiteY3" fmla="*/ 299903 h 1595253"/>
                  <a:gd name="connsiteX4" fmla="*/ 584021 w 969611"/>
                  <a:gd name="connsiteY4" fmla="*/ 399055 h 1595253"/>
                  <a:gd name="connsiteX5" fmla="*/ 705206 w 969611"/>
                  <a:gd name="connsiteY5" fmla="*/ 597358 h 1595253"/>
                  <a:gd name="connsiteX6" fmla="*/ 749274 w 969611"/>
                  <a:gd name="connsiteY6" fmla="*/ 729561 h 1595253"/>
                  <a:gd name="connsiteX7" fmla="*/ 804358 w 969611"/>
                  <a:gd name="connsiteY7" fmla="*/ 894814 h 1595253"/>
                  <a:gd name="connsiteX8" fmla="*/ 859443 w 969611"/>
                  <a:gd name="connsiteY8" fmla="*/ 1082100 h 1595253"/>
                  <a:gd name="connsiteX9" fmla="*/ 903510 w 969611"/>
                  <a:gd name="connsiteY9" fmla="*/ 1192269 h 1595253"/>
                  <a:gd name="connsiteX10" fmla="*/ 969611 w 969611"/>
                  <a:gd name="connsiteY10" fmla="*/ 1412606 h 1595253"/>
                  <a:gd name="connsiteX11" fmla="*/ 903510 w 969611"/>
                  <a:gd name="connsiteY11" fmla="*/ 1533792 h 1595253"/>
                  <a:gd name="connsiteX12" fmla="*/ 837409 w 969611"/>
                  <a:gd name="connsiteY12" fmla="*/ 1588876 h 1595253"/>
                  <a:gd name="connsiteX13" fmla="*/ 584021 w 969611"/>
                  <a:gd name="connsiteY13" fmla="*/ 1566843 h 1595253"/>
                  <a:gd name="connsiteX14" fmla="*/ 495886 w 969611"/>
                  <a:gd name="connsiteY14" fmla="*/ 1346505 h 1595253"/>
                  <a:gd name="connsiteX15" fmla="*/ 429785 w 969611"/>
                  <a:gd name="connsiteY15" fmla="*/ 1269387 h 1595253"/>
                  <a:gd name="connsiteX16" fmla="*/ 319616 w 969611"/>
                  <a:gd name="connsiteY16" fmla="*/ 1247353 h 1595253"/>
                  <a:gd name="connsiteX17" fmla="*/ 297582 w 969611"/>
                  <a:gd name="connsiteY17" fmla="*/ 1027016 h 1595253"/>
                  <a:gd name="connsiteX18" fmla="*/ 363683 w 969611"/>
                  <a:gd name="connsiteY18" fmla="*/ 806679 h 1595253"/>
                  <a:gd name="connsiteX19" fmla="*/ 253515 w 969611"/>
                  <a:gd name="connsiteY19" fmla="*/ 608375 h 1595253"/>
                  <a:gd name="connsiteX20" fmla="*/ 99279 w 969611"/>
                  <a:gd name="connsiteY20" fmla="*/ 410071 h 1595253"/>
                  <a:gd name="connsiteX21" fmla="*/ 33177 w 969611"/>
                  <a:gd name="connsiteY21" fmla="*/ 266852 h 1595253"/>
                  <a:gd name="connsiteX22" fmla="*/ 127 w 969611"/>
                  <a:gd name="connsiteY22" fmla="*/ 46515 h 1595253"/>
                  <a:gd name="connsiteX23" fmla="*/ 44194 w 969611"/>
                  <a:gd name="connsiteY23" fmla="*/ 24481 h 1595253"/>
                  <a:gd name="connsiteX24" fmla="*/ 44194 w 969611"/>
                  <a:gd name="connsiteY24" fmla="*/ 24481 h 1595253"/>
                  <a:gd name="connsiteX25" fmla="*/ 44194 w 969611"/>
                  <a:gd name="connsiteY25" fmla="*/ 24481 h 1595253"/>
                  <a:gd name="connsiteX26" fmla="*/ 149972 w 969611"/>
                  <a:gd name="connsiteY26" fmla="*/ 24481 h 1595253"/>
                  <a:gd name="connsiteX0" fmla="*/ 110296 w 969611"/>
                  <a:gd name="connsiteY0" fmla="*/ 6841 h 1599647"/>
                  <a:gd name="connsiteX1" fmla="*/ 297582 w 969611"/>
                  <a:gd name="connsiteY1" fmla="*/ 28875 h 1599647"/>
                  <a:gd name="connsiteX2" fmla="*/ 396734 w 969611"/>
                  <a:gd name="connsiteY2" fmla="*/ 183111 h 1599647"/>
                  <a:gd name="connsiteX3" fmla="*/ 484869 w 969611"/>
                  <a:gd name="connsiteY3" fmla="*/ 304297 h 1599647"/>
                  <a:gd name="connsiteX4" fmla="*/ 584021 w 969611"/>
                  <a:gd name="connsiteY4" fmla="*/ 403449 h 1599647"/>
                  <a:gd name="connsiteX5" fmla="*/ 705206 w 969611"/>
                  <a:gd name="connsiteY5" fmla="*/ 601752 h 1599647"/>
                  <a:gd name="connsiteX6" fmla="*/ 749274 w 969611"/>
                  <a:gd name="connsiteY6" fmla="*/ 733955 h 1599647"/>
                  <a:gd name="connsiteX7" fmla="*/ 804358 w 969611"/>
                  <a:gd name="connsiteY7" fmla="*/ 899208 h 1599647"/>
                  <a:gd name="connsiteX8" fmla="*/ 859443 w 969611"/>
                  <a:gd name="connsiteY8" fmla="*/ 1086494 h 1599647"/>
                  <a:gd name="connsiteX9" fmla="*/ 903510 w 969611"/>
                  <a:gd name="connsiteY9" fmla="*/ 1196663 h 1599647"/>
                  <a:gd name="connsiteX10" fmla="*/ 969611 w 969611"/>
                  <a:gd name="connsiteY10" fmla="*/ 1417000 h 1599647"/>
                  <a:gd name="connsiteX11" fmla="*/ 903510 w 969611"/>
                  <a:gd name="connsiteY11" fmla="*/ 1538186 h 1599647"/>
                  <a:gd name="connsiteX12" fmla="*/ 837409 w 969611"/>
                  <a:gd name="connsiteY12" fmla="*/ 1593270 h 1599647"/>
                  <a:gd name="connsiteX13" fmla="*/ 584021 w 969611"/>
                  <a:gd name="connsiteY13" fmla="*/ 1571237 h 1599647"/>
                  <a:gd name="connsiteX14" fmla="*/ 495886 w 969611"/>
                  <a:gd name="connsiteY14" fmla="*/ 1350899 h 1599647"/>
                  <a:gd name="connsiteX15" fmla="*/ 429785 w 969611"/>
                  <a:gd name="connsiteY15" fmla="*/ 1273781 h 1599647"/>
                  <a:gd name="connsiteX16" fmla="*/ 319616 w 969611"/>
                  <a:gd name="connsiteY16" fmla="*/ 1251747 h 1599647"/>
                  <a:gd name="connsiteX17" fmla="*/ 297582 w 969611"/>
                  <a:gd name="connsiteY17" fmla="*/ 1031410 h 1599647"/>
                  <a:gd name="connsiteX18" fmla="*/ 363683 w 969611"/>
                  <a:gd name="connsiteY18" fmla="*/ 811073 h 1599647"/>
                  <a:gd name="connsiteX19" fmla="*/ 253515 w 969611"/>
                  <a:gd name="connsiteY19" fmla="*/ 612769 h 1599647"/>
                  <a:gd name="connsiteX20" fmla="*/ 99279 w 969611"/>
                  <a:gd name="connsiteY20" fmla="*/ 414465 h 1599647"/>
                  <a:gd name="connsiteX21" fmla="*/ 33177 w 969611"/>
                  <a:gd name="connsiteY21" fmla="*/ 271246 h 1599647"/>
                  <a:gd name="connsiteX22" fmla="*/ 127 w 969611"/>
                  <a:gd name="connsiteY22" fmla="*/ 50909 h 1599647"/>
                  <a:gd name="connsiteX23" fmla="*/ 44194 w 969611"/>
                  <a:gd name="connsiteY23" fmla="*/ 28875 h 1599647"/>
                  <a:gd name="connsiteX24" fmla="*/ 44194 w 969611"/>
                  <a:gd name="connsiteY24" fmla="*/ 28875 h 1599647"/>
                  <a:gd name="connsiteX25" fmla="*/ 44194 w 969611"/>
                  <a:gd name="connsiteY25" fmla="*/ 28875 h 1599647"/>
                  <a:gd name="connsiteX26" fmla="*/ 109386 w 969611"/>
                  <a:gd name="connsiteY26" fmla="*/ 0 h 1599647"/>
                  <a:gd name="connsiteX0" fmla="*/ 110296 w 969611"/>
                  <a:gd name="connsiteY0" fmla="*/ 6841 h 1599647"/>
                  <a:gd name="connsiteX1" fmla="*/ 297582 w 969611"/>
                  <a:gd name="connsiteY1" fmla="*/ 28875 h 1599647"/>
                  <a:gd name="connsiteX2" fmla="*/ 396734 w 969611"/>
                  <a:gd name="connsiteY2" fmla="*/ 183111 h 1599647"/>
                  <a:gd name="connsiteX3" fmla="*/ 484869 w 969611"/>
                  <a:gd name="connsiteY3" fmla="*/ 304297 h 1599647"/>
                  <a:gd name="connsiteX4" fmla="*/ 584021 w 969611"/>
                  <a:gd name="connsiteY4" fmla="*/ 403449 h 1599647"/>
                  <a:gd name="connsiteX5" fmla="*/ 705206 w 969611"/>
                  <a:gd name="connsiteY5" fmla="*/ 601752 h 1599647"/>
                  <a:gd name="connsiteX6" fmla="*/ 749274 w 969611"/>
                  <a:gd name="connsiteY6" fmla="*/ 733955 h 1599647"/>
                  <a:gd name="connsiteX7" fmla="*/ 804358 w 969611"/>
                  <a:gd name="connsiteY7" fmla="*/ 899208 h 1599647"/>
                  <a:gd name="connsiteX8" fmla="*/ 859443 w 969611"/>
                  <a:gd name="connsiteY8" fmla="*/ 1086494 h 1599647"/>
                  <a:gd name="connsiteX9" fmla="*/ 903510 w 969611"/>
                  <a:gd name="connsiteY9" fmla="*/ 1196663 h 1599647"/>
                  <a:gd name="connsiteX10" fmla="*/ 969611 w 969611"/>
                  <a:gd name="connsiteY10" fmla="*/ 1417000 h 1599647"/>
                  <a:gd name="connsiteX11" fmla="*/ 903510 w 969611"/>
                  <a:gd name="connsiteY11" fmla="*/ 1538186 h 1599647"/>
                  <a:gd name="connsiteX12" fmla="*/ 837409 w 969611"/>
                  <a:gd name="connsiteY12" fmla="*/ 1593270 h 1599647"/>
                  <a:gd name="connsiteX13" fmla="*/ 584021 w 969611"/>
                  <a:gd name="connsiteY13" fmla="*/ 1571237 h 1599647"/>
                  <a:gd name="connsiteX14" fmla="*/ 495886 w 969611"/>
                  <a:gd name="connsiteY14" fmla="*/ 1350899 h 1599647"/>
                  <a:gd name="connsiteX15" fmla="*/ 429785 w 969611"/>
                  <a:gd name="connsiteY15" fmla="*/ 1273781 h 1599647"/>
                  <a:gd name="connsiteX16" fmla="*/ 319616 w 969611"/>
                  <a:gd name="connsiteY16" fmla="*/ 1251747 h 1599647"/>
                  <a:gd name="connsiteX17" fmla="*/ 297582 w 969611"/>
                  <a:gd name="connsiteY17" fmla="*/ 1031410 h 1599647"/>
                  <a:gd name="connsiteX18" fmla="*/ 363683 w 969611"/>
                  <a:gd name="connsiteY18" fmla="*/ 811073 h 1599647"/>
                  <a:gd name="connsiteX19" fmla="*/ 253515 w 969611"/>
                  <a:gd name="connsiteY19" fmla="*/ 612769 h 1599647"/>
                  <a:gd name="connsiteX20" fmla="*/ 99279 w 969611"/>
                  <a:gd name="connsiteY20" fmla="*/ 414465 h 1599647"/>
                  <a:gd name="connsiteX21" fmla="*/ 33177 w 969611"/>
                  <a:gd name="connsiteY21" fmla="*/ 271246 h 1599647"/>
                  <a:gd name="connsiteX22" fmla="*/ 127 w 969611"/>
                  <a:gd name="connsiteY22" fmla="*/ 50909 h 1599647"/>
                  <a:gd name="connsiteX23" fmla="*/ 44194 w 969611"/>
                  <a:gd name="connsiteY23" fmla="*/ 28875 h 1599647"/>
                  <a:gd name="connsiteX24" fmla="*/ 44194 w 969611"/>
                  <a:gd name="connsiteY24" fmla="*/ 28875 h 1599647"/>
                  <a:gd name="connsiteX25" fmla="*/ 53214 w 969611"/>
                  <a:gd name="connsiteY25" fmla="*/ 9624 h 1599647"/>
                  <a:gd name="connsiteX26" fmla="*/ 109386 w 969611"/>
                  <a:gd name="connsiteY26" fmla="*/ 0 h 159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9611" h="1599647">
                    <a:moveTo>
                      <a:pt x="110296" y="6841"/>
                    </a:moveTo>
                    <a:cubicBezTo>
                      <a:pt x="180069" y="3169"/>
                      <a:pt x="249842" y="-503"/>
                      <a:pt x="297582" y="28875"/>
                    </a:cubicBezTo>
                    <a:cubicBezTo>
                      <a:pt x="345322" y="58253"/>
                      <a:pt x="365520" y="137207"/>
                      <a:pt x="396734" y="183111"/>
                    </a:cubicBezTo>
                    <a:cubicBezTo>
                      <a:pt x="427948" y="229015"/>
                      <a:pt x="453655" y="267574"/>
                      <a:pt x="484869" y="304297"/>
                    </a:cubicBezTo>
                    <a:cubicBezTo>
                      <a:pt x="516083" y="341020"/>
                      <a:pt x="547298" y="353873"/>
                      <a:pt x="584021" y="403449"/>
                    </a:cubicBezTo>
                    <a:cubicBezTo>
                      <a:pt x="620744" y="453025"/>
                      <a:pt x="677664" y="546668"/>
                      <a:pt x="705206" y="601752"/>
                    </a:cubicBezTo>
                    <a:cubicBezTo>
                      <a:pt x="732748" y="656836"/>
                      <a:pt x="749274" y="733955"/>
                      <a:pt x="749274" y="733955"/>
                    </a:cubicBezTo>
                    <a:cubicBezTo>
                      <a:pt x="765799" y="783531"/>
                      <a:pt x="785997" y="840452"/>
                      <a:pt x="804358" y="899208"/>
                    </a:cubicBezTo>
                    <a:cubicBezTo>
                      <a:pt x="822719" y="957964"/>
                      <a:pt x="842918" y="1036918"/>
                      <a:pt x="859443" y="1086494"/>
                    </a:cubicBezTo>
                    <a:cubicBezTo>
                      <a:pt x="875968" y="1136070"/>
                      <a:pt x="885149" y="1141579"/>
                      <a:pt x="903510" y="1196663"/>
                    </a:cubicBezTo>
                    <a:cubicBezTo>
                      <a:pt x="921871" y="1251747"/>
                      <a:pt x="969611" y="1360080"/>
                      <a:pt x="969611" y="1417000"/>
                    </a:cubicBezTo>
                    <a:cubicBezTo>
                      <a:pt x="969611" y="1473920"/>
                      <a:pt x="925544" y="1508808"/>
                      <a:pt x="903510" y="1538186"/>
                    </a:cubicBezTo>
                    <a:cubicBezTo>
                      <a:pt x="881476" y="1567564"/>
                      <a:pt x="890657" y="1587762"/>
                      <a:pt x="837409" y="1593270"/>
                    </a:cubicBezTo>
                    <a:cubicBezTo>
                      <a:pt x="784161" y="1598778"/>
                      <a:pt x="640942" y="1611632"/>
                      <a:pt x="584021" y="1571237"/>
                    </a:cubicBezTo>
                    <a:cubicBezTo>
                      <a:pt x="527101" y="1530842"/>
                      <a:pt x="521592" y="1400475"/>
                      <a:pt x="495886" y="1350899"/>
                    </a:cubicBezTo>
                    <a:cubicBezTo>
                      <a:pt x="470180" y="1301323"/>
                      <a:pt x="459163" y="1290306"/>
                      <a:pt x="429785" y="1273781"/>
                    </a:cubicBezTo>
                    <a:cubicBezTo>
                      <a:pt x="400407" y="1257256"/>
                      <a:pt x="341650" y="1292142"/>
                      <a:pt x="319616" y="1251747"/>
                    </a:cubicBezTo>
                    <a:cubicBezTo>
                      <a:pt x="297582" y="1211352"/>
                      <a:pt x="290238" y="1104856"/>
                      <a:pt x="297582" y="1031410"/>
                    </a:cubicBezTo>
                    <a:cubicBezTo>
                      <a:pt x="304926" y="957964"/>
                      <a:pt x="371027" y="880846"/>
                      <a:pt x="363683" y="811073"/>
                    </a:cubicBezTo>
                    <a:cubicBezTo>
                      <a:pt x="356339" y="741300"/>
                      <a:pt x="297582" y="678870"/>
                      <a:pt x="253515" y="612769"/>
                    </a:cubicBezTo>
                    <a:cubicBezTo>
                      <a:pt x="209448" y="546668"/>
                      <a:pt x="136002" y="471385"/>
                      <a:pt x="99279" y="414465"/>
                    </a:cubicBezTo>
                    <a:cubicBezTo>
                      <a:pt x="62556" y="357545"/>
                      <a:pt x="49702" y="331839"/>
                      <a:pt x="33177" y="271246"/>
                    </a:cubicBezTo>
                    <a:cubicBezTo>
                      <a:pt x="16652" y="210653"/>
                      <a:pt x="-1709" y="91304"/>
                      <a:pt x="127" y="50909"/>
                    </a:cubicBezTo>
                    <a:cubicBezTo>
                      <a:pt x="1963" y="10514"/>
                      <a:pt x="44194" y="28875"/>
                      <a:pt x="44194" y="28875"/>
                    </a:cubicBezTo>
                    <a:lnTo>
                      <a:pt x="44194" y="28875"/>
                    </a:lnTo>
                    <a:lnTo>
                      <a:pt x="53214" y="9624"/>
                    </a:lnTo>
                    <a:lnTo>
                      <a:pt x="109386" y="0"/>
                    </a:lnTo>
                  </a:path>
                </a:pathLst>
              </a:custGeom>
              <a:solidFill>
                <a:schemeClr val="bg1"/>
              </a:solidFill>
              <a:ln w="28575" cap="flat" cmpd="sng" algn="ctr">
                <a:solidFill>
                  <a:srgbClr val="0066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grpSp>
        <p:sp>
          <p:nvSpPr>
            <p:cNvPr id="48" name="Ellipse 47"/>
            <p:cNvSpPr/>
            <p:nvPr/>
          </p:nvSpPr>
          <p:spPr bwMode="auto">
            <a:xfrm>
              <a:off x="7711371" y="5685618"/>
              <a:ext cx="152400" cy="157240"/>
            </a:xfrm>
            <a:prstGeom prst="ellips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grpSp>
      <p:sp>
        <p:nvSpPr>
          <p:cNvPr id="56" name="ZoneTexte 55"/>
          <p:cNvSpPr txBox="1"/>
          <p:nvPr/>
        </p:nvSpPr>
        <p:spPr>
          <a:xfrm>
            <a:off x="7010400" y="2819400"/>
            <a:ext cx="1066895" cy="461665"/>
          </a:xfrm>
          <a:prstGeom prst="rect">
            <a:avLst/>
          </a:prstGeom>
          <a:noFill/>
        </p:spPr>
        <p:txBody>
          <a:bodyPr wrap="none" rtlCol="0">
            <a:spAutoFit/>
          </a:bodyPr>
          <a:lstStyle/>
          <a:p>
            <a:r>
              <a:rPr lang="fr-FR" sz="2400" dirty="0" smtClean="0">
                <a:latin typeface="Calibri" panose="020F0502020204030204" pitchFamily="34" charset="0"/>
              </a:rPr>
              <a:t>Point B</a:t>
            </a:r>
            <a:endParaRPr lang="en-GB" sz="2400" dirty="0">
              <a:latin typeface="Calibri" panose="020F0502020204030204" pitchFamily="34" charset="0"/>
            </a:endParaRPr>
          </a:p>
        </p:txBody>
      </p:sp>
    </p:spTree>
    <p:extLst>
      <p:ext uri="{BB962C8B-B14F-4D97-AF65-F5344CB8AC3E}">
        <p14:creationId xmlns:p14="http://schemas.microsoft.com/office/powerpoint/2010/main" val="1567963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595048CB-E67F-4526-9945-6E86AB62E5B5}" type="slidenum">
              <a:rPr lang="en-US"/>
              <a:pPr>
                <a:defRPr/>
              </a:pPr>
              <a:t>4</a:t>
            </a:fld>
            <a:endParaRPr lang="en-US" dirty="0"/>
          </a:p>
        </p:txBody>
      </p:sp>
      <p:sp>
        <p:nvSpPr>
          <p:cNvPr id="10" name="Titolo 1"/>
          <p:cNvSpPr txBox="1">
            <a:spLocks/>
          </p:cNvSpPr>
          <p:nvPr/>
        </p:nvSpPr>
        <p:spPr>
          <a:xfrm>
            <a:off x="1143000" y="228600"/>
            <a:ext cx="7454677" cy="654668"/>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Site </a:t>
            </a:r>
            <a:r>
              <a:rPr kumimoji="0" lang="en-US" sz="3600" b="0"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d’étude</a:t>
            </a:r>
            <a:r>
              <a:rPr kumimoji="0" lang="en-US" sz="3600" b="0"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 </a:t>
            </a:r>
            <a:r>
              <a:rPr kumimoji="0" lang="en-US" sz="3600" b="0" i="0"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Lac Champs-</a:t>
            </a:r>
            <a:r>
              <a:rPr kumimoji="0" lang="en-US" sz="3600" b="0" i="0" u="none" strike="noStrike" kern="1200" cap="none" spc="0" normalizeH="0" baseline="0" noProof="0" dirty="0" err="1" smtClean="0">
                <a:ln>
                  <a:noFill/>
                </a:ln>
                <a:solidFill>
                  <a:srgbClr val="000042"/>
                </a:solidFill>
                <a:effectLst/>
                <a:uLnTx/>
                <a:uFillTx/>
                <a:latin typeface="Calibri" panose="020F0502020204030204" pitchFamily="34" charset="0"/>
                <a:ea typeface="+mj-ea"/>
                <a:cs typeface="+mj-cs"/>
              </a:rPr>
              <a:t>sur</a:t>
            </a:r>
            <a:r>
              <a:rPr kumimoji="0" lang="en-US" sz="3600" b="0" i="0" u="none" strike="noStrike" kern="1200" cap="none" spc="0" normalizeH="0" baseline="0" noProof="0" dirty="0" smtClean="0">
                <a:ln>
                  <a:noFill/>
                </a:ln>
                <a:solidFill>
                  <a:srgbClr val="000042"/>
                </a:solidFill>
                <a:effectLst/>
                <a:uLnTx/>
                <a:uFillTx/>
                <a:latin typeface="Calibri" panose="020F0502020204030204" pitchFamily="34" charset="0"/>
                <a:ea typeface="+mj-ea"/>
                <a:cs typeface="+mj-cs"/>
              </a:rPr>
              <a:t>-Marne</a:t>
            </a:r>
            <a:endParaRPr kumimoji="0" lang="en-US" sz="3600" b="0" i="0" u="none" strike="noStrike" kern="1200" cap="none" spc="0" normalizeH="0" baseline="0" noProof="0" dirty="0">
              <a:ln>
                <a:noFill/>
              </a:ln>
              <a:solidFill>
                <a:schemeClr val="tx2"/>
              </a:solidFill>
              <a:effectLst/>
              <a:uLnTx/>
              <a:uFillTx/>
              <a:latin typeface="Calibri" panose="020F0502020204030204" pitchFamily="34" charset="0"/>
              <a:ea typeface="+mj-ea"/>
              <a:cs typeface="+mj-cs"/>
            </a:endParaRPr>
          </a:p>
        </p:txBody>
      </p:sp>
      <p:sp>
        <p:nvSpPr>
          <p:cNvPr id="6" name="Espace réservé du contenu 5"/>
          <p:cNvSpPr txBox="1">
            <a:spLocks/>
          </p:cNvSpPr>
          <p:nvPr/>
        </p:nvSpPr>
        <p:spPr>
          <a:xfrm>
            <a:off x="927446" y="4589846"/>
            <a:ext cx="8064154" cy="2039554"/>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fr-FR" sz="2400" dirty="0" smtClean="0">
                <a:solidFill>
                  <a:srgbClr val="000042"/>
                </a:solidFill>
                <a:latin typeface="+mn-lt"/>
                <a:cs typeface="+mn-cs"/>
              </a:rPr>
              <a:t>Base de loisir du CG93;</a:t>
            </a: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fr-FR" sz="2400" dirty="0" smtClean="0">
                <a:solidFill>
                  <a:srgbClr val="000042"/>
                </a:solidFill>
                <a:latin typeface="+mn-lt"/>
                <a:cs typeface="+mn-cs"/>
              </a:rPr>
              <a:t>12 ha de surface, 2.3 m de profondeur moyenne;</a:t>
            </a: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kumimoji="0" lang="fr-FR" sz="2400" b="0" i="0" u="none" strike="noStrike" kern="1200" cap="none" spc="0" normalizeH="0" baseline="0" noProof="0" dirty="0" smtClean="0">
                <a:ln>
                  <a:noFill/>
                </a:ln>
                <a:solidFill>
                  <a:srgbClr val="000042"/>
                </a:solidFill>
                <a:effectLst/>
                <a:uLnTx/>
                <a:uFillTx/>
                <a:latin typeface="+mn-lt"/>
                <a:ea typeface="+mn-ea"/>
                <a:cs typeface="+mn-cs"/>
              </a:rPr>
              <a:t>Alimenté</a:t>
            </a:r>
            <a:r>
              <a:rPr kumimoji="0" lang="fr-FR" sz="2400" b="0" i="0" u="none" strike="noStrike" kern="1200" cap="none" spc="0" normalizeH="0" noProof="0" dirty="0" smtClean="0">
                <a:ln>
                  <a:noFill/>
                </a:ln>
                <a:solidFill>
                  <a:srgbClr val="000042"/>
                </a:solidFill>
                <a:effectLst/>
                <a:uLnTx/>
                <a:uFillTx/>
                <a:latin typeface="+mn-lt"/>
                <a:ea typeface="+mn-ea"/>
                <a:cs typeface="+mn-cs"/>
              </a:rPr>
              <a:t> par la nappe de la Marne;</a:t>
            </a: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fr-FR" sz="2400" dirty="0" smtClean="0">
                <a:solidFill>
                  <a:srgbClr val="FF0000"/>
                </a:solidFill>
                <a:latin typeface="+mn-lt"/>
                <a:cs typeface="+mn-cs"/>
              </a:rPr>
              <a:t>B</a:t>
            </a:r>
            <a:r>
              <a:rPr lang="fr-FR" sz="2400" baseline="0" dirty="0" smtClean="0">
                <a:solidFill>
                  <a:srgbClr val="FF0000"/>
                </a:solidFill>
                <a:latin typeface="+mn-lt"/>
                <a:cs typeface="+mn-cs"/>
              </a:rPr>
              <a:t>aignade régulièrement</a:t>
            </a:r>
            <a:r>
              <a:rPr lang="fr-FR" sz="2400" dirty="0" smtClean="0">
                <a:solidFill>
                  <a:srgbClr val="FF0000"/>
                </a:solidFill>
                <a:latin typeface="+mn-lt"/>
                <a:cs typeface="+mn-cs"/>
              </a:rPr>
              <a:t> interdite en raison des proliférations de cyanobactéries</a:t>
            </a:r>
            <a:endParaRPr kumimoji="0" lang="fr-FR" sz="2400" b="0" i="0"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7" name="Image 6" descr="Fig1"/>
          <p:cNvPicPr/>
          <p:nvPr/>
        </p:nvPicPr>
        <p:blipFill>
          <a:blip r:embed="rId3" cstate="print"/>
          <a:srcRect/>
          <a:stretch>
            <a:fillRect/>
          </a:stretch>
        </p:blipFill>
        <p:spPr bwMode="auto">
          <a:xfrm>
            <a:off x="990600" y="1143000"/>
            <a:ext cx="7848600" cy="3276600"/>
          </a:xfrm>
          <a:prstGeom prst="rect">
            <a:avLst/>
          </a:prstGeom>
          <a:noFill/>
          <a:ln w="9525">
            <a:noFill/>
            <a:miter lim="800000"/>
            <a:headEnd/>
            <a:tailEnd/>
          </a:ln>
        </p:spPr>
      </p:pic>
    </p:spTree>
    <p:extLst>
      <p:ext uri="{BB962C8B-B14F-4D97-AF65-F5344CB8AC3E}">
        <p14:creationId xmlns:p14="http://schemas.microsoft.com/office/powerpoint/2010/main" val="1994565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AE6BDE70-4929-44E5-B053-188B53ABF856}" type="slidenum">
              <a:rPr lang="fr-FR" smtClean="0"/>
              <a:pPr>
                <a:defRPr/>
              </a:pPr>
              <a:t>5</a:t>
            </a:fld>
            <a:endParaRPr lang="fr-FR"/>
          </a:p>
        </p:txBody>
      </p:sp>
      <p:sp>
        <p:nvSpPr>
          <p:cNvPr id="13" name="Titolo 1"/>
          <p:cNvSpPr txBox="1">
            <a:spLocks/>
          </p:cNvSpPr>
          <p:nvPr/>
        </p:nvSpPr>
        <p:spPr>
          <a:xfrm>
            <a:off x="838200" y="152400"/>
            <a:ext cx="8305800" cy="654668"/>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Site </a:t>
            </a:r>
            <a:r>
              <a:rPr kumimoji="0" lang="en-US" sz="3600" b="0" i="0" u="none" strike="noStrike" kern="1200" cap="none" spc="0" normalizeH="0" baseline="0" noProof="0" dirty="0" err="1" smtClean="0">
                <a:ln>
                  <a:noFill/>
                </a:ln>
                <a:solidFill>
                  <a:schemeClr val="tx2"/>
                </a:solidFill>
                <a:effectLst/>
                <a:uLnTx/>
                <a:uFillTx/>
                <a:latin typeface="Calibri" panose="020F0502020204030204" pitchFamily="34" charset="0"/>
                <a:ea typeface="+mj-ea"/>
                <a:cs typeface="+mj-cs"/>
              </a:rPr>
              <a:t>d’étude</a:t>
            </a:r>
            <a:r>
              <a:rPr kumimoji="0" lang="en-US" sz="3600" b="0" i="0" u="none" strike="noStrike" kern="1200" cap="none" spc="0" normalizeH="0" baseline="0" noProof="0" dirty="0" smtClean="0">
                <a:ln>
                  <a:noFill/>
                </a:ln>
                <a:solidFill>
                  <a:schemeClr val="tx2"/>
                </a:solidFill>
                <a:effectLst/>
                <a:uLnTx/>
                <a:uFillTx/>
                <a:latin typeface="Calibri" panose="020F0502020204030204" pitchFamily="34" charset="0"/>
                <a:ea typeface="+mj-ea"/>
                <a:cs typeface="+mj-cs"/>
              </a:rPr>
              <a:t>: </a:t>
            </a:r>
            <a:r>
              <a:rPr lang="en-US" sz="3600" dirty="0" smtClean="0">
                <a:solidFill>
                  <a:schemeClr val="tx2"/>
                </a:solidFill>
                <a:latin typeface="Calibri" panose="020F0502020204030204" pitchFamily="34" charset="0"/>
                <a:ea typeface="+mj-ea"/>
                <a:cs typeface="+mj-cs"/>
              </a:rPr>
              <a:t>Lac de Créteil et </a:t>
            </a:r>
            <a:r>
              <a:rPr lang="en-US" sz="3600" dirty="0" err="1" smtClean="0">
                <a:solidFill>
                  <a:schemeClr val="tx2"/>
                </a:solidFill>
                <a:latin typeface="Calibri" panose="020F0502020204030204" pitchFamily="34" charset="0"/>
                <a:ea typeface="+mj-ea"/>
                <a:cs typeface="+mj-cs"/>
              </a:rPr>
              <a:t>bassin</a:t>
            </a:r>
            <a:r>
              <a:rPr lang="en-US" sz="3600" dirty="0" smtClean="0">
                <a:solidFill>
                  <a:schemeClr val="tx2"/>
                </a:solidFill>
                <a:latin typeface="Calibri" panose="020F0502020204030204" pitchFamily="34" charset="0"/>
                <a:ea typeface="+mj-ea"/>
                <a:cs typeface="+mj-cs"/>
              </a:rPr>
              <a:t> versant </a:t>
            </a:r>
            <a:endParaRPr lang="en-US" sz="3600" dirty="0">
              <a:solidFill>
                <a:schemeClr val="tx2"/>
              </a:solidFill>
              <a:latin typeface="Calibri" panose="020F0502020204030204" pitchFamily="34" charset="0"/>
              <a:ea typeface="+mj-ea"/>
              <a:cs typeface="+mj-cs"/>
            </a:endParaRPr>
          </a:p>
        </p:txBody>
      </p:sp>
      <p:pic>
        <p:nvPicPr>
          <p:cNvPr id="9" name="Image 8" descr="Fig2"/>
          <p:cNvPicPr/>
          <p:nvPr/>
        </p:nvPicPr>
        <p:blipFill>
          <a:blip r:embed="rId3" cstate="print"/>
          <a:srcRect/>
          <a:stretch>
            <a:fillRect/>
          </a:stretch>
        </p:blipFill>
        <p:spPr bwMode="auto">
          <a:xfrm>
            <a:off x="1600200" y="990600"/>
            <a:ext cx="7010400" cy="2895600"/>
          </a:xfrm>
          <a:prstGeom prst="rect">
            <a:avLst/>
          </a:prstGeom>
          <a:noFill/>
          <a:ln w="9525">
            <a:noFill/>
            <a:miter lim="800000"/>
            <a:headEnd/>
            <a:tailEnd/>
          </a:ln>
        </p:spPr>
      </p:pic>
      <p:sp>
        <p:nvSpPr>
          <p:cNvPr id="10" name="Espace réservé du contenu 5"/>
          <p:cNvSpPr txBox="1">
            <a:spLocks/>
          </p:cNvSpPr>
          <p:nvPr/>
        </p:nvSpPr>
        <p:spPr>
          <a:xfrm>
            <a:off x="851246" y="3980246"/>
            <a:ext cx="8292754" cy="2725354"/>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fr-FR" sz="2000" dirty="0" smtClean="0">
                <a:solidFill>
                  <a:srgbClr val="000042"/>
                </a:solidFill>
                <a:latin typeface="+mn-lt"/>
                <a:cs typeface="+mn-cs"/>
              </a:rPr>
              <a:t>42 ha de surface, 4.5 m de profondeur moyenne;</a:t>
            </a: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kumimoji="0" lang="fr-FR" sz="2000" b="0" i="0" u="none" strike="noStrike" kern="1200" cap="none" spc="0" normalizeH="0" baseline="0" noProof="0" dirty="0" smtClean="0">
                <a:ln>
                  <a:noFill/>
                </a:ln>
                <a:solidFill>
                  <a:srgbClr val="000042"/>
                </a:solidFill>
                <a:effectLst/>
                <a:uLnTx/>
                <a:uFillTx/>
                <a:latin typeface="+mn-lt"/>
                <a:ea typeface="+mn-ea"/>
                <a:cs typeface="+mn-cs"/>
              </a:rPr>
              <a:t>Alimenté</a:t>
            </a:r>
            <a:r>
              <a:rPr kumimoji="0" lang="fr-FR" sz="2000" b="0" i="0" u="none" strike="noStrike" kern="1200" cap="none" spc="0" normalizeH="0" noProof="0" dirty="0" smtClean="0">
                <a:ln>
                  <a:noFill/>
                </a:ln>
                <a:solidFill>
                  <a:srgbClr val="000042"/>
                </a:solidFill>
                <a:effectLst/>
                <a:uLnTx/>
                <a:uFillTx/>
                <a:latin typeface="+mn-lt"/>
                <a:ea typeface="+mn-ea"/>
                <a:cs typeface="+mn-cs"/>
              </a:rPr>
              <a:t> par la nappe s’écoulant de la Marne à la Seine, et les eaux pluviales d’un bassin versant urbain;</a:t>
            </a: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fr-FR" sz="2000" dirty="0" smtClean="0">
                <a:solidFill>
                  <a:srgbClr val="000042"/>
                </a:solidFill>
                <a:latin typeface="+mn-lt"/>
                <a:cs typeface="+mn-cs"/>
              </a:rPr>
              <a:t>95 ha de surface pour le BV, 17.6 km de réseau pluvial;</a:t>
            </a:r>
            <a:endParaRPr kumimoji="0" lang="fr-FR" sz="2000" b="0" i="0" u="none" strike="noStrike" kern="1200" cap="none" spc="0" normalizeH="0" noProof="0" dirty="0" smtClean="0">
              <a:ln>
                <a:noFill/>
              </a:ln>
              <a:solidFill>
                <a:srgbClr val="00004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fr-FR" sz="2000" dirty="0" smtClean="0">
                <a:solidFill>
                  <a:srgbClr val="FF0000"/>
                </a:solidFill>
                <a:latin typeface="+mn-lt"/>
                <a:cs typeface="+mn-cs"/>
              </a:rPr>
              <a:t>Lessivage des dépôts secs par temps de pluie peut causer des contaminations pathogènes;</a:t>
            </a: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r>
              <a:rPr lang="fr-FR" sz="2000" dirty="0" smtClean="0">
                <a:solidFill>
                  <a:srgbClr val="FF0000"/>
                </a:solidFill>
                <a:latin typeface="+mn-lt"/>
                <a:cs typeface="+mn-cs"/>
              </a:rPr>
              <a:t>E. coli est accepté comme indicateur fécal des microorganismes pathogènes</a:t>
            </a:r>
          </a:p>
          <a:p>
            <a:pPr marL="342900" marR="0" lvl="0" indent="-342900" algn="l" defTabSz="914400" rtl="0" eaLnBrk="0" fontAlgn="base" latinLnBrk="0" hangingPunct="0">
              <a:lnSpc>
                <a:spcPct val="100000"/>
              </a:lnSpc>
              <a:spcBef>
                <a:spcPct val="20000"/>
              </a:spcBef>
              <a:spcAft>
                <a:spcPct val="0"/>
              </a:spcAft>
              <a:buClr>
                <a:srgbClr val="FF0000"/>
              </a:buClr>
              <a:buSzTx/>
              <a:buFontTx/>
              <a:buChar char="•"/>
              <a:tabLst/>
              <a:defRPr/>
            </a:pPr>
            <a:endParaRPr kumimoji="0" lang="fr-FR" sz="20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9D7054E8-9134-4308-987F-D181D2EFE9D2}" type="slidenum">
              <a:rPr lang="fr-FR" smtClean="0"/>
              <a:pPr>
                <a:defRPr/>
              </a:pPr>
              <a:t>6</a:t>
            </a:fld>
            <a:endParaRPr lang="fr-FR"/>
          </a:p>
        </p:txBody>
      </p:sp>
      <p:pic>
        <p:nvPicPr>
          <p:cNvPr id="36867" name="Picture 2" descr="C:\Postdoc_Leesu\Conferences\JDHU2018\Fig3.tif"/>
          <p:cNvPicPr>
            <a:picLocks noChangeAspect="1" noChangeArrowheads="1"/>
          </p:cNvPicPr>
          <p:nvPr/>
        </p:nvPicPr>
        <p:blipFill>
          <a:blip r:embed="rId3" cstate="print"/>
          <a:srcRect t="28288" b="32917"/>
          <a:stretch>
            <a:fillRect/>
          </a:stretch>
        </p:blipFill>
        <p:spPr bwMode="auto">
          <a:xfrm>
            <a:off x="1066800" y="4800600"/>
            <a:ext cx="7924800" cy="2057400"/>
          </a:xfrm>
          <a:prstGeom prst="rect">
            <a:avLst/>
          </a:prstGeom>
          <a:noFill/>
          <a:ln w="9525">
            <a:noFill/>
            <a:miter lim="800000"/>
            <a:headEnd/>
            <a:tailEnd/>
          </a:ln>
        </p:spPr>
      </p:pic>
      <p:sp>
        <p:nvSpPr>
          <p:cNvPr id="5" name="Titolo 1"/>
          <p:cNvSpPr txBox="1">
            <a:spLocks/>
          </p:cNvSpPr>
          <p:nvPr/>
        </p:nvSpPr>
        <p:spPr>
          <a:xfrm>
            <a:off x="1066800" y="67149"/>
            <a:ext cx="7924800" cy="847251"/>
          </a:xfrm>
          <a:prstGeom prst="rect">
            <a:avLst/>
          </a:prstGeom>
        </p:spPr>
        <p:txBody>
          <a:bodyPr/>
          <a:lstStyle>
            <a:lvl1pPr algn="ctr" rtl="0" eaLnBrk="0" fontAlgn="base" hangingPunct="0">
              <a:spcBef>
                <a:spcPct val="0"/>
              </a:spcBef>
              <a:spcAft>
                <a:spcPct val="0"/>
              </a:spcAft>
              <a:defRPr sz="4400" kern="1200">
                <a:solidFill>
                  <a:srgbClr val="000042"/>
                </a:solidFill>
                <a:latin typeface="+mj-lt"/>
                <a:ea typeface="+mj-ea"/>
                <a:cs typeface="+mj-cs"/>
              </a:defRPr>
            </a:lvl1pPr>
            <a:lvl2pPr algn="ctr" rtl="0" eaLnBrk="0" fontAlgn="base" hangingPunct="0">
              <a:spcBef>
                <a:spcPct val="0"/>
              </a:spcBef>
              <a:spcAft>
                <a:spcPct val="0"/>
              </a:spcAft>
              <a:defRPr sz="4400">
                <a:solidFill>
                  <a:srgbClr val="000042"/>
                </a:solidFill>
                <a:latin typeface="Calibri Light" pitchFamily="34" charset="0"/>
              </a:defRPr>
            </a:lvl2pPr>
            <a:lvl3pPr algn="ctr" rtl="0" eaLnBrk="0" fontAlgn="base" hangingPunct="0">
              <a:spcBef>
                <a:spcPct val="0"/>
              </a:spcBef>
              <a:spcAft>
                <a:spcPct val="0"/>
              </a:spcAft>
              <a:defRPr sz="4400">
                <a:solidFill>
                  <a:srgbClr val="000042"/>
                </a:solidFill>
                <a:latin typeface="Calibri Light" pitchFamily="34" charset="0"/>
              </a:defRPr>
            </a:lvl3pPr>
            <a:lvl4pPr algn="ctr" rtl="0" eaLnBrk="0" fontAlgn="base" hangingPunct="0">
              <a:spcBef>
                <a:spcPct val="0"/>
              </a:spcBef>
              <a:spcAft>
                <a:spcPct val="0"/>
              </a:spcAft>
              <a:defRPr sz="4400">
                <a:solidFill>
                  <a:srgbClr val="000042"/>
                </a:solidFill>
                <a:latin typeface="Calibri Light" pitchFamily="34" charset="0"/>
              </a:defRPr>
            </a:lvl4pPr>
            <a:lvl5pPr algn="ctr" rtl="0" eaLnBrk="0" fontAlgn="base" hangingPunct="0">
              <a:spcBef>
                <a:spcPct val="0"/>
              </a:spcBef>
              <a:spcAft>
                <a:spcPct val="0"/>
              </a:spcAft>
              <a:defRPr sz="4400">
                <a:solidFill>
                  <a:srgbClr val="000042"/>
                </a:solidFill>
                <a:latin typeface="Calibri Light" pitchFamily="34" charset="0"/>
              </a:defRPr>
            </a:lvl5pPr>
            <a:lvl6pPr marL="457200" algn="ctr" rtl="0" fontAlgn="base">
              <a:spcBef>
                <a:spcPct val="0"/>
              </a:spcBef>
              <a:spcAft>
                <a:spcPct val="0"/>
              </a:spcAft>
              <a:defRPr sz="4400">
                <a:solidFill>
                  <a:srgbClr val="000042"/>
                </a:solidFill>
                <a:latin typeface="Calibri" panose="020F0502020204030204" pitchFamily="34" charset="0"/>
              </a:defRPr>
            </a:lvl6pPr>
            <a:lvl7pPr marL="914400" algn="ctr" rtl="0" fontAlgn="base">
              <a:spcBef>
                <a:spcPct val="0"/>
              </a:spcBef>
              <a:spcAft>
                <a:spcPct val="0"/>
              </a:spcAft>
              <a:defRPr sz="4400">
                <a:solidFill>
                  <a:srgbClr val="000042"/>
                </a:solidFill>
                <a:latin typeface="Calibri" panose="020F0502020204030204" pitchFamily="34" charset="0"/>
              </a:defRPr>
            </a:lvl7pPr>
            <a:lvl8pPr marL="1371600" algn="ctr" rtl="0" fontAlgn="base">
              <a:spcBef>
                <a:spcPct val="0"/>
              </a:spcBef>
              <a:spcAft>
                <a:spcPct val="0"/>
              </a:spcAft>
              <a:defRPr sz="4400">
                <a:solidFill>
                  <a:srgbClr val="000042"/>
                </a:solidFill>
                <a:latin typeface="Calibri" panose="020F0502020204030204" pitchFamily="34" charset="0"/>
              </a:defRPr>
            </a:lvl8pPr>
            <a:lvl9pPr marL="1828800" algn="ctr" rtl="0" fontAlgn="base">
              <a:spcBef>
                <a:spcPct val="0"/>
              </a:spcBef>
              <a:spcAft>
                <a:spcPct val="0"/>
              </a:spcAft>
              <a:defRPr sz="4400">
                <a:solidFill>
                  <a:srgbClr val="000042"/>
                </a:solidFill>
                <a:latin typeface="Calibri" panose="020F0502020204030204" pitchFamily="34" charset="0"/>
              </a:defRPr>
            </a:lvl9pPr>
          </a:lstStyle>
          <a:p>
            <a:pPr algn="l"/>
            <a:r>
              <a:rPr lang="it-IT" sz="3200" b="1" dirty="0" smtClean="0">
                <a:solidFill>
                  <a:schemeClr val="tx2"/>
                </a:solidFill>
              </a:rPr>
              <a:t>Système de suivi et d’alerte </a:t>
            </a:r>
            <a:endParaRPr lang="en-US" sz="3200" b="1" dirty="0">
              <a:solidFill>
                <a:schemeClr val="tx2"/>
              </a:solidFill>
            </a:endParaRPr>
          </a:p>
        </p:txBody>
      </p:sp>
      <p:cxnSp>
        <p:nvCxnSpPr>
          <p:cNvPr id="7" name="Verbindingslijn: gekromd 153"/>
          <p:cNvCxnSpPr>
            <a:cxnSpLocks/>
          </p:cNvCxnSpPr>
          <p:nvPr/>
        </p:nvCxnSpPr>
        <p:spPr bwMode="auto">
          <a:xfrm flipV="1">
            <a:off x="6731000" y="2725738"/>
            <a:ext cx="493713" cy="1998662"/>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9" name="Verbindingslijn: gekromd 189"/>
          <p:cNvCxnSpPr>
            <a:cxnSpLocks/>
            <a:endCxn id="10" idx="1"/>
          </p:cNvCxnSpPr>
          <p:nvPr/>
        </p:nvCxnSpPr>
        <p:spPr bwMode="auto">
          <a:xfrm flipV="1">
            <a:off x="3449681" y="-1351261"/>
            <a:ext cx="609600" cy="44450"/>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14" name="Verbindingslijn: gekromd 184"/>
          <p:cNvCxnSpPr>
            <a:cxnSpLocks/>
          </p:cNvCxnSpPr>
          <p:nvPr/>
        </p:nvCxnSpPr>
        <p:spPr bwMode="auto">
          <a:xfrm rot="16200000" flipH="1">
            <a:off x="5057774" y="4121150"/>
            <a:ext cx="941387" cy="265112"/>
          </a:xfrm>
          <a:prstGeom prst="curvedConnector2">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16" name="Verbindingslijn: gekromd 278"/>
          <p:cNvCxnSpPr>
            <a:cxnSpLocks/>
          </p:cNvCxnSpPr>
          <p:nvPr/>
        </p:nvCxnSpPr>
        <p:spPr bwMode="auto">
          <a:xfrm>
            <a:off x="3581400" y="2779712"/>
            <a:ext cx="223837" cy="14287"/>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32" name="Flèche droite 31"/>
          <p:cNvSpPr/>
          <p:nvPr/>
        </p:nvSpPr>
        <p:spPr bwMode="auto">
          <a:xfrm>
            <a:off x="2359025" y="2658468"/>
            <a:ext cx="762000" cy="228600"/>
          </a:xfrm>
          <a:prstGeom prst="rightArrow">
            <a:avLst/>
          </a:prstGeom>
          <a:ln w="28575">
            <a:solidFill>
              <a:schemeClr val="tx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nvGrpSpPr>
          <p:cNvPr id="3" name="Groupe 48"/>
          <p:cNvGrpSpPr/>
          <p:nvPr/>
        </p:nvGrpSpPr>
        <p:grpSpPr>
          <a:xfrm>
            <a:off x="990600" y="952500"/>
            <a:ext cx="8077200" cy="3676570"/>
            <a:chOff x="990600" y="952500"/>
            <a:chExt cx="8077200" cy="3676570"/>
          </a:xfrm>
        </p:grpSpPr>
        <p:grpSp>
          <p:nvGrpSpPr>
            <p:cNvPr id="4" name="Groep 60"/>
            <p:cNvGrpSpPr>
              <a:grpSpLocks/>
            </p:cNvGrpSpPr>
            <p:nvPr/>
          </p:nvGrpSpPr>
          <p:grpSpPr bwMode="auto">
            <a:xfrm>
              <a:off x="5465479" y="1770524"/>
              <a:ext cx="1087721" cy="1988654"/>
              <a:chOff x="7075139" y="2789309"/>
              <a:chExt cx="1741283" cy="2180315"/>
            </a:xfrm>
          </p:grpSpPr>
          <p:pic>
            <p:nvPicPr>
              <p:cNvPr id="11" name="Picture 2"/>
              <p:cNvPicPr>
                <a:picLocks noChangeAspect="1" noChangeArrowheads="1"/>
              </p:cNvPicPr>
              <p:nvPr/>
            </p:nvPicPr>
            <p:blipFill>
              <a:blip r:embed="rId4" cstate="print"/>
              <a:srcRect/>
              <a:stretch>
                <a:fillRect/>
              </a:stretch>
            </p:blipFill>
            <p:spPr bwMode="auto">
              <a:xfrm>
                <a:off x="7075139" y="2789309"/>
                <a:ext cx="1714361" cy="1528441"/>
              </a:xfrm>
              <a:prstGeom prst="rect">
                <a:avLst/>
              </a:prstGeom>
              <a:noFill/>
              <a:ln w="9525">
                <a:noFill/>
                <a:miter lim="800000"/>
                <a:headEnd/>
                <a:tailEnd/>
              </a:ln>
            </p:spPr>
          </p:pic>
          <p:sp>
            <p:nvSpPr>
              <p:cNvPr id="12" name="Tekstvak 59"/>
              <p:cNvSpPr txBox="1">
                <a:spLocks noChangeArrowheads="1"/>
              </p:cNvSpPr>
              <p:nvPr/>
            </p:nvSpPr>
            <p:spPr bwMode="auto">
              <a:xfrm>
                <a:off x="7162067" y="4328490"/>
                <a:ext cx="1654355" cy="641134"/>
              </a:xfrm>
              <a:prstGeom prst="rect">
                <a:avLst/>
              </a:prstGeom>
              <a:noFill/>
              <a:ln w="9525">
                <a:noFill/>
                <a:miter lim="800000"/>
                <a:headEnd/>
                <a:tailEnd/>
              </a:ln>
            </p:spPr>
            <p:txBody>
              <a:bodyPr wrap="square">
                <a:spAutoFit/>
              </a:bodyPr>
              <a:lstStyle/>
              <a:p>
                <a:r>
                  <a:rPr lang="fr-FR" sz="1600" b="1" dirty="0"/>
                  <a:t>3D </a:t>
                </a:r>
                <a:r>
                  <a:rPr lang="fr-FR" altLang="zh-CN" sz="1600" b="1" dirty="0" smtClean="0"/>
                  <a:t>Model</a:t>
                </a:r>
                <a:endParaRPr lang="en-US" sz="1600" b="1" dirty="0"/>
              </a:p>
            </p:txBody>
          </p:sp>
        </p:grpSp>
        <p:grpSp>
          <p:nvGrpSpPr>
            <p:cNvPr id="6" name="Groupe 46"/>
            <p:cNvGrpSpPr/>
            <p:nvPr/>
          </p:nvGrpSpPr>
          <p:grpSpPr>
            <a:xfrm>
              <a:off x="990600" y="952500"/>
              <a:ext cx="1219200" cy="3676570"/>
              <a:chOff x="1066800" y="1236961"/>
              <a:chExt cx="1219200" cy="3676570"/>
            </a:xfrm>
          </p:grpSpPr>
          <p:grpSp>
            <p:nvGrpSpPr>
              <p:cNvPr id="8" name="Groupe 17"/>
              <p:cNvGrpSpPr/>
              <p:nvPr/>
            </p:nvGrpSpPr>
            <p:grpSpPr>
              <a:xfrm>
                <a:off x="1066800" y="3200400"/>
                <a:ext cx="1219200" cy="1713131"/>
                <a:chOff x="596577" y="4338858"/>
                <a:chExt cx="917980" cy="1245913"/>
              </a:xfrm>
            </p:grpSpPr>
            <p:pic>
              <p:nvPicPr>
                <p:cNvPr id="19" name="Afbeelding 100"/>
                <p:cNvPicPr>
                  <a:picLocks noChangeAspect="1"/>
                </p:cNvPicPr>
                <p:nvPr/>
              </p:nvPicPr>
              <p:blipFill>
                <a:blip r:embed="rId5" cstate="print"/>
                <a:srcRect l="18269" t="19714" r="8961" b="10548"/>
                <a:stretch>
                  <a:fillRect/>
                </a:stretch>
              </p:blipFill>
              <p:spPr bwMode="auto">
                <a:xfrm>
                  <a:off x="711325" y="4338858"/>
                  <a:ext cx="688485" cy="989795"/>
                </a:xfrm>
                <a:prstGeom prst="rect">
                  <a:avLst/>
                </a:prstGeom>
                <a:noFill/>
                <a:ln w="9525">
                  <a:noFill/>
                  <a:miter lim="800000"/>
                  <a:headEnd/>
                  <a:tailEnd/>
                </a:ln>
              </p:spPr>
            </p:pic>
            <p:sp>
              <p:nvSpPr>
                <p:cNvPr id="20" name="Tekstvak 59"/>
                <p:cNvSpPr txBox="1">
                  <a:spLocks noChangeArrowheads="1"/>
                </p:cNvSpPr>
                <p:nvPr/>
              </p:nvSpPr>
              <p:spPr bwMode="auto">
                <a:xfrm>
                  <a:off x="596577" y="5114712"/>
                  <a:ext cx="917980" cy="470059"/>
                </a:xfrm>
                <a:prstGeom prst="rect">
                  <a:avLst/>
                </a:prstGeom>
                <a:noFill/>
                <a:ln w="9525">
                  <a:noFill/>
                  <a:miter lim="800000"/>
                  <a:headEnd/>
                  <a:tailEnd/>
                </a:ln>
              </p:spPr>
              <p:txBody>
                <a:bodyPr wrap="square">
                  <a:spAutoFit/>
                </a:bodyPr>
                <a:lstStyle/>
                <a:p>
                  <a:pPr algn="ctr"/>
                  <a:r>
                    <a:rPr lang="fr-FR" sz="1200" b="1" dirty="0" smtClean="0"/>
                    <a:t>Observation &amp; Prévision de Météo</a:t>
                  </a:r>
                  <a:endParaRPr lang="en-US" sz="1200" b="1" dirty="0"/>
                </a:p>
              </p:txBody>
            </p:sp>
          </p:grpSp>
          <p:grpSp>
            <p:nvGrpSpPr>
              <p:cNvPr id="10" name="Groupe 20"/>
              <p:cNvGrpSpPr/>
              <p:nvPr/>
            </p:nvGrpSpPr>
            <p:grpSpPr>
              <a:xfrm>
                <a:off x="1142999" y="1236961"/>
                <a:ext cx="1066801" cy="1765617"/>
                <a:chOff x="990599" y="1236961"/>
                <a:chExt cx="1066801" cy="1765617"/>
              </a:xfrm>
            </p:grpSpPr>
            <p:cxnSp>
              <p:nvCxnSpPr>
                <p:cNvPr id="22" name="Verbindingslijn: gekromd 122"/>
                <p:cNvCxnSpPr>
                  <a:cxnSpLocks/>
                </p:cNvCxnSpPr>
                <p:nvPr/>
              </p:nvCxnSpPr>
              <p:spPr bwMode="auto">
                <a:xfrm>
                  <a:off x="1420812" y="1236961"/>
                  <a:ext cx="206376" cy="11113"/>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pic>
              <p:nvPicPr>
                <p:cNvPr id="23" name="Image 7"/>
                <p:cNvPicPr>
                  <a:picLocks noChangeAspect="1"/>
                </p:cNvPicPr>
                <p:nvPr/>
              </p:nvPicPr>
              <p:blipFill>
                <a:blip r:embed="rId6" cstate="print"/>
                <a:srcRect l="37287" t="38459" r="40286" b="15761"/>
                <a:stretch>
                  <a:fillRect/>
                </a:stretch>
              </p:blipFill>
              <p:spPr bwMode="auto">
                <a:xfrm>
                  <a:off x="990599" y="1295400"/>
                  <a:ext cx="1066801" cy="1277397"/>
                </a:xfrm>
                <a:prstGeom prst="rect">
                  <a:avLst/>
                </a:prstGeom>
                <a:noFill/>
                <a:ln>
                  <a:solidFill>
                    <a:schemeClr val="tx1">
                      <a:lumMod val="90000"/>
                      <a:lumOff val="10000"/>
                    </a:schemeClr>
                  </a:solidFill>
                </a:ln>
                <a:extLst/>
              </p:spPr>
            </p:pic>
            <p:sp>
              <p:nvSpPr>
                <p:cNvPr id="24" name="Tekstvak 59"/>
                <p:cNvSpPr txBox="1">
                  <a:spLocks noChangeArrowheads="1"/>
                </p:cNvSpPr>
                <p:nvPr/>
              </p:nvSpPr>
              <p:spPr bwMode="auto">
                <a:xfrm>
                  <a:off x="1063220" y="2540913"/>
                  <a:ext cx="917980" cy="461665"/>
                </a:xfrm>
                <a:prstGeom prst="rect">
                  <a:avLst/>
                </a:prstGeom>
                <a:noFill/>
                <a:ln w="9525">
                  <a:noFill/>
                  <a:miter lim="800000"/>
                  <a:headEnd/>
                  <a:tailEnd/>
                </a:ln>
              </p:spPr>
              <p:txBody>
                <a:bodyPr>
                  <a:spAutoFit/>
                </a:bodyPr>
                <a:lstStyle/>
                <a:p>
                  <a:pPr algn="ctr"/>
                  <a:r>
                    <a:rPr lang="fr-FR" altLang="zh-CN" sz="1200" b="1" i="1" dirty="0" smtClean="0"/>
                    <a:t>Mesures in-situ</a:t>
                  </a:r>
                  <a:endParaRPr lang="en-US" sz="1200" b="1" dirty="0"/>
                </a:p>
              </p:txBody>
            </p:sp>
          </p:grpSp>
        </p:grpSp>
        <p:grpSp>
          <p:nvGrpSpPr>
            <p:cNvPr id="13" name="Groupe 45"/>
            <p:cNvGrpSpPr/>
            <p:nvPr/>
          </p:nvGrpSpPr>
          <p:grpSpPr>
            <a:xfrm>
              <a:off x="2282825" y="2166639"/>
              <a:ext cx="841375" cy="1193800"/>
              <a:chOff x="2359025" y="2451100"/>
              <a:chExt cx="841375" cy="1193800"/>
            </a:xfrm>
          </p:grpSpPr>
          <p:cxnSp>
            <p:nvCxnSpPr>
              <p:cNvPr id="15" name="Verbindingslijn: gekromd 255"/>
              <p:cNvCxnSpPr>
                <a:cxnSpLocks/>
                <a:endCxn id="32" idx="2"/>
              </p:cNvCxnSpPr>
              <p:nvPr/>
            </p:nvCxnSpPr>
            <p:spPr bwMode="auto">
              <a:xfrm rot="5400000" flipH="1" flipV="1">
                <a:off x="2832744" y="2941987"/>
                <a:ext cx="228900" cy="119062"/>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pic>
            <p:nvPicPr>
              <p:cNvPr id="25" name="Picture 2" descr="C:\Postdoc_Leesu\Conferences\ICHA2018\Presentation\Figs\Script_Python.jpg"/>
              <p:cNvPicPr>
                <a:picLocks noChangeAspect="1" noChangeArrowheads="1"/>
              </p:cNvPicPr>
              <p:nvPr/>
            </p:nvPicPr>
            <p:blipFill>
              <a:blip r:embed="rId7" cstate="print"/>
              <a:srcRect/>
              <a:stretch>
                <a:fillRect/>
              </a:stretch>
            </p:blipFill>
            <p:spPr bwMode="auto">
              <a:xfrm>
                <a:off x="2359025" y="2451100"/>
                <a:ext cx="444500" cy="444500"/>
              </a:xfrm>
              <a:prstGeom prst="rect">
                <a:avLst/>
              </a:prstGeom>
              <a:noFill/>
            </p:spPr>
          </p:pic>
          <p:pic>
            <p:nvPicPr>
              <p:cNvPr id="26" name="Picture 3" descr="C:\Postdoc_Leesu\Conferences\ICHA2018\Presentation\Figs\C_icon_副本.jpg"/>
              <p:cNvPicPr>
                <a:picLocks noChangeAspect="1" noChangeArrowheads="1"/>
              </p:cNvPicPr>
              <p:nvPr/>
            </p:nvPicPr>
            <p:blipFill>
              <a:blip r:embed="rId8" cstate="print"/>
              <a:srcRect/>
              <a:stretch>
                <a:fillRect/>
              </a:stretch>
            </p:blipFill>
            <p:spPr bwMode="auto">
              <a:xfrm>
                <a:off x="2587625" y="3200400"/>
                <a:ext cx="444500" cy="444500"/>
              </a:xfrm>
              <a:prstGeom prst="rect">
                <a:avLst/>
              </a:prstGeom>
              <a:noFill/>
            </p:spPr>
          </p:pic>
          <p:pic>
            <p:nvPicPr>
              <p:cNvPr id="27" name="Picture 4" descr="C:\Postdoc_Leesu\Conferences\ICHA2018\Presentation\Figs\Script_matlab.jpg"/>
              <p:cNvPicPr>
                <a:picLocks noChangeAspect="1" noChangeArrowheads="1"/>
              </p:cNvPicPr>
              <p:nvPr/>
            </p:nvPicPr>
            <p:blipFill>
              <a:blip r:embed="rId9" cstate="print"/>
              <a:srcRect/>
              <a:stretch>
                <a:fillRect/>
              </a:stretch>
            </p:blipFill>
            <p:spPr bwMode="auto">
              <a:xfrm>
                <a:off x="2755900" y="2451100"/>
                <a:ext cx="444500" cy="444500"/>
              </a:xfrm>
              <a:prstGeom prst="rect">
                <a:avLst/>
              </a:prstGeom>
              <a:noFill/>
            </p:spPr>
          </p:pic>
        </p:grpSp>
        <p:grpSp>
          <p:nvGrpSpPr>
            <p:cNvPr id="17" name="Groupe 27"/>
            <p:cNvGrpSpPr/>
            <p:nvPr/>
          </p:nvGrpSpPr>
          <p:grpSpPr>
            <a:xfrm>
              <a:off x="3352800" y="1570652"/>
              <a:ext cx="1143000" cy="2366665"/>
              <a:chOff x="3962400" y="2057400"/>
              <a:chExt cx="1143000" cy="2366665"/>
            </a:xfrm>
          </p:grpSpPr>
          <p:pic>
            <p:nvPicPr>
              <p:cNvPr id="29" name="Picture 9" descr="C:\Postdoc_Leesu\Papers\Data_lake\Figs\images (3).jpg"/>
              <p:cNvPicPr>
                <a:picLocks noChangeAspect="1" noChangeArrowheads="1"/>
              </p:cNvPicPr>
              <p:nvPr/>
            </p:nvPicPr>
            <p:blipFill>
              <a:blip r:embed="rId10" cstate="print"/>
              <a:srcRect/>
              <a:stretch>
                <a:fillRect/>
              </a:stretch>
            </p:blipFill>
            <p:spPr bwMode="auto">
              <a:xfrm>
                <a:off x="4038600" y="2057400"/>
                <a:ext cx="1004123" cy="923363"/>
              </a:xfrm>
              <a:prstGeom prst="rect">
                <a:avLst/>
              </a:prstGeom>
              <a:noFill/>
            </p:spPr>
          </p:pic>
          <p:pic>
            <p:nvPicPr>
              <p:cNvPr id="30" name="Picture 8" descr="C:\Postdoc_Leesu\Papers\Data_lake\Figs\téléchargement (2).png"/>
              <p:cNvPicPr>
                <a:picLocks noChangeAspect="1" noChangeArrowheads="1"/>
              </p:cNvPicPr>
              <p:nvPr/>
            </p:nvPicPr>
            <p:blipFill>
              <a:blip r:embed="rId11" cstate="print"/>
              <a:srcRect/>
              <a:stretch>
                <a:fillRect/>
              </a:stretch>
            </p:blipFill>
            <p:spPr bwMode="auto">
              <a:xfrm>
                <a:off x="4038600" y="3097887"/>
                <a:ext cx="838200" cy="838200"/>
              </a:xfrm>
              <a:prstGeom prst="rect">
                <a:avLst/>
              </a:prstGeom>
              <a:noFill/>
            </p:spPr>
          </p:pic>
          <p:sp>
            <p:nvSpPr>
              <p:cNvPr id="31" name="Tekstvak 59"/>
              <p:cNvSpPr txBox="1">
                <a:spLocks noChangeArrowheads="1"/>
              </p:cNvSpPr>
              <p:nvPr/>
            </p:nvSpPr>
            <p:spPr bwMode="auto">
              <a:xfrm>
                <a:off x="3962400" y="3962400"/>
                <a:ext cx="1143000" cy="461665"/>
              </a:xfrm>
              <a:prstGeom prst="rect">
                <a:avLst/>
              </a:prstGeom>
              <a:noFill/>
              <a:ln w="9525">
                <a:noFill/>
                <a:miter lim="800000"/>
                <a:headEnd/>
                <a:tailEnd/>
              </a:ln>
            </p:spPr>
            <p:txBody>
              <a:bodyPr wrap="square">
                <a:spAutoFit/>
              </a:bodyPr>
              <a:lstStyle/>
              <a:p>
                <a:pPr algn="ctr"/>
                <a:r>
                  <a:rPr lang="fr-FR" altLang="zh-CN" sz="1200" b="1" dirty="0" smtClean="0"/>
                  <a:t>Local server &amp; </a:t>
                </a:r>
                <a:r>
                  <a:rPr lang="fr-FR" altLang="zh-CN" sz="1200" b="1" dirty="0" err="1" smtClean="0"/>
                  <a:t>database</a:t>
                </a:r>
                <a:endParaRPr lang="en-US" sz="1200" b="1" dirty="0"/>
              </a:p>
            </p:txBody>
          </p:sp>
        </p:grpSp>
        <p:grpSp>
          <p:nvGrpSpPr>
            <p:cNvPr id="18" name="Groupe 44"/>
            <p:cNvGrpSpPr/>
            <p:nvPr/>
          </p:nvGrpSpPr>
          <p:grpSpPr>
            <a:xfrm>
              <a:off x="4495800" y="2153939"/>
              <a:ext cx="762000" cy="1130300"/>
              <a:chOff x="4572000" y="2438400"/>
              <a:chExt cx="762000" cy="1130300"/>
            </a:xfrm>
          </p:grpSpPr>
          <p:pic>
            <p:nvPicPr>
              <p:cNvPr id="39" name="Picture 2" descr="C:\Postdoc_Leesu\Conferences\ICHA2018\Presentation\Figs\Script_Python.jpg"/>
              <p:cNvPicPr>
                <a:picLocks noChangeAspect="1" noChangeArrowheads="1"/>
              </p:cNvPicPr>
              <p:nvPr/>
            </p:nvPicPr>
            <p:blipFill>
              <a:blip r:embed="rId7" cstate="print"/>
              <a:srcRect/>
              <a:stretch>
                <a:fillRect/>
              </a:stretch>
            </p:blipFill>
            <p:spPr bwMode="auto">
              <a:xfrm>
                <a:off x="4724400" y="2438400"/>
                <a:ext cx="444500" cy="444500"/>
              </a:xfrm>
              <a:prstGeom prst="rect">
                <a:avLst/>
              </a:prstGeom>
              <a:noFill/>
            </p:spPr>
          </p:pic>
          <p:pic>
            <p:nvPicPr>
              <p:cNvPr id="40" name="Picture 4" descr="C:\Postdoc_Leesu\Conferences\ICHA2018\Presentation\Figs\Script_matlab.jpg"/>
              <p:cNvPicPr>
                <a:picLocks noChangeAspect="1" noChangeArrowheads="1"/>
              </p:cNvPicPr>
              <p:nvPr/>
            </p:nvPicPr>
            <p:blipFill>
              <a:blip r:embed="rId9" cstate="print"/>
              <a:srcRect/>
              <a:stretch>
                <a:fillRect/>
              </a:stretch>
            </p:blipFill>
            <p:spPr bwMode="auto">
              <a:xfrm>
                <a:off x="4724400" y="3124200"/>
                <a:ext cx="444500" cy="444500"/>
              </a:xfrm>
              <a:prstGeom prst="rect">
                <a:avLst/>
              </a:prstGeom>
              <a:noFill/>
            </p:spPr>
          </p:pic>
          <p:sp>
            <p:nvSpPr>
              <p:cNvPr id="41" name="Flèche droite 40"/>
              <p:cNvSpPr/>
              <p:nvPr/>
            </p:nvSpPr>
            <p:spPr bwMode="auto">
              <a:xfrm>
                <a:off x="4572000" y="2895600"/>
                <a:ext cx="762000" cy="228600"/>
              </a:xfrm>
              <a:prstGeom prst="rightArrow">
                <a:avLst/>
              </a:prstGeom>
              <a:ln w="28575">
                <a:solidFill>
                  <a:schemeClr val="tx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panose="020B0604020202020204" pitchFamily="34" charset="0"/>
                </a:endParaRPr>
              </a:p>
            </p:txBody>
          </p:sp>
        </p:grpSp>
        <p:grpSp>
          <p:nvGrpSpPr>
            <p:cNvPr id="21" name="Groupe 43"/>
            <p:cNvGrpSpPr/>
            <p:nvPr/>
          </p:nvGrpSpPr>
          <p:grpSpPr>
            <a:xfrm>
              <a:off x="6629400" y="2153939"/>
              <a:ext cx="762000" cy="685800"/>
              <a:chOff x="6705600" y="2438400"/>
              <a:chExt cx="762000" cy="685800"/>
            </a:xfrm>
          </p:grpSpPr>
          <p:pic>
            <p:nvPicPr>
              <p:cNvPr id="42" name="Picture 2" descr="C:\Postdoc_Leesu\Conferences\ICHA2018\Presentation\Figs\Script_Python.jpg"/>
              <p:cNvPicPr>
                <a:picLocks noChangeAspect="1" noChangeArrowheads="1"/>
              </p:cNvPicPr>
              <p:nvPr/>
            </p:nvPicPr>
            <p:blipFill>
              <a:blip r:embed="rId7" cstate="print"/>
              <a:srcRect/>
              <a:stretch>
                <a:fillRect/>
              </a:stretch>
            </p:blipFill>
            <p:spPr bwMode="auto">
              <a:xfrm>
                <a:off x="6858000" y="2438400"/>
                <a:ext cx="444500" cy="444500"/>
              </a:xfrm>
              <a:prstGeom prst="rect">
                <a:avLst/>
              </a:prstGeom>
              <a:noFill/>
            </p:spPr>
          </p:pic>
          <p:sp>
            <p:nvSpPr>
              <p:cNvPr id="43" name="Flèche droite 42"/>
              <p:cNvSpPr/>
              <p:nvPr/>
            </p:nvSpPr>
            <p:spPr bwMode="auto">
              <a:xfrm>
                <a:off x="6705600" y="2895600"/>
                <a:ext cx="762000" cy="228600"/>
              </a:xfrm>
              <a:prstGeom prst="rightArrow">
                <a:avLst/>
              </a:prstGeom>
              <a:ln w="28575">
                <a:solidFill>
                  <a:schemeClr val="tx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panose="020B0604020202020204" pitchFamily="34" charset="0"/>
                </a:endParaRPr>
              </a:p>
            </p:txBody>
          </p:sp>
        </p:grpSp>
        <p:pic>
          <p:nvPicPr>
            <p:cNvPr id="2050" name="Picture 2" descr="C:\Postdoc_Leesu\Conferences\ICHA2018\Presentation\Figs\PC_副本.jpg"/>
            <p:cNvPicPr>
              <a:picLocks noChangeAspect="1" noChangeArrowheads="1"/>
            </p:cNvPicPr>
            <p:nvPr/>
          </p:nvPicPr>
          <p:blipFill>
            <a:blip r:embed="rId12" cstate="print"/>
            <a:srcRect/>
            <a:stretch>
              <a:fillRect/>
            </a:stretch>
          </p:blipFill>
          <p:spPr bwMode="auto">
            <a:xfrm>
              <a:off x="7462837" y="2001539"/>
              <a:ext cx="1604963" cy="1604963"/>
            </a:xfrm>
            <a:prstGeom prst="rect">
              <a:avLst/>
            </a:prstGeom>
            <a:noFill/>
          </p:spPr>
        </p:pic>
      </p:grpSp>
      <p:sp>
        <p:nvSpPr>
          <p:cNvPr id="51" name="Rectangle 50"/>
          <p:cNvSpPr/>
          <p:nvPr/>
        </p:nvSpPr>
        <p:spPr bwMode="auto">
          <a:xfrm>
            <a:off x="2286000" y="1066800"/>
            <a:ext cx="6858000" cy="35052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nvGrpSpPr>
          <p:cNvPr id="28" name="Groupe 54"/>
          <p:cNvGrpSpPr/>
          <p:nvPr/>
        </p:nvGrpSpPr>
        <p:grpSpPr>
          <a:xfrm>
            <a:off x="2971800" y="4724400"/>
            <a:ext cx="6172200" cy="2133600"/>
            <a:chOff x="2971800" y="4724400"/>
            <a:chExt cx="6172200" cy="2133600"/>
          </a:xfrm>
        </p:grpSpPr>
        <p:sp>
          <p:nvSpPr>
            <p:cNvPr id="52" name="Rectangle 51"/>
            <p:cNvSpPr/>
            <p:nvPr/>
          </p:nvSpPr>
          <p:spPr bwMode="auto">
            <a:xfrm>
              <a:off x="3200400" y="4724400"/>
              <a:ext cx="5943600" cy="21336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53" name="Rectangle 52"/>
            <p:cNvSpPr/>
            <p:nvPr/>
          </p:nvSpPr>
          <p:spPr bwMode="auto">
            <a:xfrm>
              <a:off x="2971800" y="4724400"/>
              <a:ext cx="1066800" cy="4572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p:nvPr/>
          </p:nvSpPr>
          <p:spPr bwMode="auto">
            <a:xfrm>
              <a:off x="2971800" y="5638800"/>
              <a:ext cx="1066800" cy="4572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30814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9D7054E8-9134-4308-987F-D181D2EFE9D2}" type="slidenum">
              <a:rPr lang="fr-FR" smtClean="0"/>
              <a:pPr>
                <a:defRPr/>
              </a:pPr>
              <a:t>7</a:t>
            </a:fld>
            <a:endParaRPr lang="fr-FR"/>
          </a:p>
        </p:txBody>
      </p:sp>
      <p:pic>
        <p:nvPicPr>
          <p:cNvPr id="36867" name="Picture 2" descr="C:\Postdoc_Leesu\Conferences\JDHU2018\Fig3.tif"/>
          <p:cNvPicPr>
            <a:picLocks noChangeAspect="1" noChangeArrowheads="1"/>
          </p:cNvPicPr>
          <p:nvPr/>
        </p:nvPicPr>
        <p:blipFill>
          <a:blip r:embed="rId3" cstate="print"/>
          <a:srcRect t="28288" b="32917"/>
          <a:stretch>
            <a:fillRect/>
          </a:stretch>
        </p:blipFill>
        <p:spPr bwMode="auto">
          <a:xfrm>
            <a:off x="1066800" y="4800600"/>
            <a:ext cx="7924800" cy="2057400"/>
          </a:xfrm>
          <a:prstGeom prst="rect">
            <a:avLst/>
          </a:prstGeom>
          <a:noFill/>
          <a:ln w="9525">
            <a:noFill/>
            <a:miter lim="800000"/>
            <a:headEnd/>
            <a:tailEnd/>
          </a:ln>
        </p:spPr>
      </p:pic>
      <p:sp>
        <p:nvSpPr>
          <p:cNvPr id="5" name="Titolo 1"/>
          <p:cNvSpPr txBox="1">
            <a:spLocks/>
          </p:cNvSpPr>
          <p:nvPr/>
        </p:nvSpPr>
        <p:spPr>
          <a:xfrm>
            <a:off x="1066800" y="67149"/>
            <a:ext cx="7924800" cy="847251"/>
          </a:xfrm>
          <a:prstGeom prst="rect">
            <a:avLst/>
          </a:prstGeom>
        </p:spPr>
        <p:txBody>
          <a:bodyPr/>
          <a:lstStyle>
            <a:lvl1pPr algn="ctr" rtl="0" eaLnBrk="0" fontAlgn="base" hangingPunct="0">
              <a:spcBef>
                <a:spcPct val="0"/>
              </a:spcBef>
              <a:spcAft>
                <a:spcPct val="0"/>
              </a:spcAft>
              <a:defRPr sz="4400" kern="1200">
                <a:solidFill>
                  <a:srgbClr val="000042"/>
                </a:solidFill>
                <a:latin typeface="+mj-lt"/>
                <a:ea typeface="+mj-ea"/>
                <a:cs typeface="+mj-cs"/>
              </a:defRPr>
            </a:lvl1pPr>
            <a:lvl2pPr algn="ctr" rtl="0" eaLnBrk="0" fontAlgn="base" hangingPunct="0">
              <a:spcBef>
                <a:spcPct val="0"/>
              </a:spcBef>
              <a:spcAft>
                <a:spcPct val="0"/>
              </a:spcAft>
              <a:defRPr sz="4400">
                <a:solidFill>
                  <a:srgbClr val="000042"/>
                </a:solidFill>
                <a:latin typeface="Calibri Light" pitchFamily="34" charset="0"/>
              </a:defRPr>
            </a:lvl2pPr>
            <a:lvl3pPr algn="ctr" rtl="0" eaLnBrk="0" fontAlgn="base" hangingPunct="0">
              <a:spcBef>
                <a:spcPct val="0"/>
              </a:spcBef>
              <a:spcAft>
                <a:spcPct val="0"/>
              </a:spcAft>
              <a:defRPr sz="4400">
                <a:solidFill>
                  <a:srgbClr val="000042"/>
                </a:solidFill>
                <a:latin typeface="Calibri Light" pitchFamily="34" charset="0"/>
              </a:defRPr>
            </a:lvl3pPr>
            <a:lvl4pPr algn="ctr" rtl="0" eaLnBrk="0" fontAlgn="base" hangingPunct="0">
              <a:spcBef>
                <a:spcPct val="0"/>
              </a:spcBef>
              <a:spcAft>
                <a:spcPct val="0"/>
              </a:spcAft>
              <a:defRPr sz="4400">
                <a:solidFill>
                  <a:srgbClr val="000042"/>
                </a:solidFill>
                <a:latin typeface="Calibri Light" pitchFamily="34" charset="0"/>
              </a:defRPr>
            </a:lvl4pPr>
            <a:lvl5pPr algn="ctr" rtl="0" eaLnBrk="0" fontAlgn="base" hangingPunct="0">
              <a:spcBef>
                <a:spcPct val="0"/>
              </a:spcBef>
              <a:spcAft>
                <a:spcPct val="0"/>
              </a:spcAft>
              <a:defRPr sz="4400">
                <a:solidFill>
                  <a:srgbClr val="000042"/>
                </a:solidFill>
                <a:latin typeface="Calibri Light" pitchFamily="34" charset="0"/>
              </a:defRPr>
            </a:lvl5pPr>
            <a:lvl6pPr marL="457200" algn="ctr" rtl="0" fontAlgn="base">
              <a:spcBef>
                <a:spcPct val="0"/>
              </a:spcBef>
              <a:spcAft>
                <a:spcPct val="0"/>
              </a:spcAft>
              <a:defRPr sz="4400">
                <a:solidFill>
                  <a:srgbClr val="000042"/>
                </a:solidFill>
                <a:latin typeface="Calibri" panose="020F0502020204030204" pitchFamily="34" charset="0"/>
              </a:defRPr>
            </a:lvl6pPr>
            <a:lvl7pPr marL="914400" algn="ctr" rtl="0" fontAlgn="base">
              <a:spcBef>
                <a:spcPct val="0"/>
              </a:spcBef>
              <a:spcAft>
                <a:spcPct val="0"/>
              </a:spcAft>
              <a:defRPr sz="4400">
                <a:solidFill>
                  <a:srgbClr val="000042"/>
                </a:solidFill>
                <a:latin typeface="Calibri" panose="020F0502020204030204" pitchFamily="34" charset="0"/>
              </a:defRPr>
            </a:lvl7pPr>
            <a:lvl8pPr marL="1371600" algn="ctr" rtl="0" fontAlgn="base">
              <a:spcBef>
                <a:spcPct val="0"/>
              </a:spcBef>
              <a:spcAft>
                <a:spcPct val="0"/>
              </a:spcAft>
              <a:defRPr sz="4400">
                <a:solidFill>
                  <a:srgbClr val="000042"/>
                </a:solidFill>
                <a:latin typeface="Calibri" panose="020F0502020204030204" pitchFamily="34" charset="0"/>
              </a:defRPr>
            </a:lvl8pPr>
            <a:lvl9pPr marL="1828800" algn="ctr" rtl="0" fontAlgn="base">
              <a:spcBef>
                <a:spcPct val="0"/>
              </a:spcBef>
              <a:spcAft>
                <a:spcPct val="0"/>
              </a:spcAft>
              <a:defRPr sz="4400">
                <a:solidFill>
                  <a:srgbClr val="000042"/>
                </a:solidFill>
                <a:latin typeface="Calibri" panose="020F0502020204030204" pitchFamily="34" charset="0"/>
              </a:defRPr>
            </a:lvl9pPr>
          </a:lstStyle>
          <a:p>
            <a:pPr algn="l"/>
            <a:r>
              <a:rPr lang="it-IT" sz="3200" b="1" dirty="0" smtClean="0">
                <a:solidFill>
                  <a:schemeClr val="tx2"/>
                </a:solidFill>
              </a:rPr>
              <a:t>Automatic monitoring and forecasting system </a:t>
            </a:r>
            <a:endParaRPr lang="en-US" sz="3200" b="1" dirty="0">
              <a:solidFill>
                <a:schemeClr val="tx2"/>
              </a:solidFill>
            </a:endParaRPr>
          </a:p>
        </p:txBody>
      </p:sp>
      <p:cxnSp>
        <p:nvCxnSpPr>
          <p:cNvPr id="7" name="Verbindingslijn: gekromd 153"/>
          <p:cNvCxnSpPr>
            <a:cxnSpLocks/>
          </p:cNvCxnSpPr>
          <p:nvPr/>
        </p:nvCxnSpPr>
        <p:spPr bwMode="auto">
          <a:xfrm flipV="1">
            <a:off x="6731000" y="2725738"/>
            <a:ext cx="493713" cy="1998662"/>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9" name="Verbindingslijn: gekromd 189"/>
          <p:cNvCxnSpPr>
            <a:cxnSpLocks/>
            <a:endCxn id="10" idx="1"/>
          </p:cNvCxnSpPr>
          <p:nvPr/>
        </p:nvCxnSpPr>
        <p:spPr bwMode="auto">
          <a:xfrm flipV="1">
            <a:off x="3449681" y="-1351261"/>
            <a:ext cx="609600" cy="44450"/>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14" name="Verbindingslijn: gekromd 184"/>
          <p:cNvCxnSpPr>
            <a:cxnSpLocks/>
          </p:cNvCxnSpPr>
          <p:nvPr/>
        </p:nvCxnSpPr>
        <p:spPr bwMode="auto">
          <a:xfrm rot="16200000" flipH="1">
            <a:off x="5057774" y="4121150"/>
            <a:ext cx="941387" cy="265112"/>
          </a:xfrm>
          <a:prstGeom prst="curvedConnector2">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16" name="Verbindingslijn: gekromd 278"/>
          <p:cNvCxnSpPr>
            <a:cxnSpLocks/>
          </p:cNvCxnSpPr>
          <p:nvPr/>
        </p:nvCxnSpPr>
        <p:spPr bwMode="auto">
          <a:xfrm>
            <a:off x="3581400" y="2779712"/>
            <a:ext cx="223837" cy="14287"/>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32" name="Flèche droite 31"/>
          <p:cNvSpPr/>
          <p:nvPr/>
        </p:nvSpPr>
        <p:spPr bwMode="auto">
          <a:xfrm>
            <a:off x="2359025" y="2658468"/>
            <a:ext cx="762000" cy="228600"/>
          </a:xfrm>
          <a:prstGeom prst="rightArrow">
            <a:avLst/>
          </a:prstGeom>
          <a:ln w="28575">
            <a:solidFill>
              <a:schemeClr val="tx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nvGrpSpPr>
          <p:cNvPr id="3" name="Groupe 48"/>
          <p:cNvGrpSpPr/>
          <p:nvPr/>
        </p:nvGrpSpPr>
        <p:grpSpPr>
          <a:xfrm>
            <a:off x="1066799" y="952500"/>
            <a:ext cx="8001001" cy="3324405"/>
            <a:chOff x="1066799" y="952500"/>
            <a:chExt cx="8001001" cy="3324405"/>
          </a:xfrm>
        </p:grpSpPr>
        <p:grpSp>
          <p:nvGrpSpPr>
            <p:cNvPr id="4" name="Groep 60"/>
            <p:cNvGrpSpPr>
              <a:grpSpLocks/>
            </p:cNvGrpSpPr>
            <p:nvPr/>
          </p:nvGrpSpPr>
          <p:grpSpPr bwMode="auto">
            <a:xfrm>
              <a:off x="5465479" y="1770524"/>
              <a:ext cx="1087721" cy="1988654"/>
              <a:chOff x="7075139" y="2789309"/>
              <a:chExt cx="1741283" cy="2180315"/>
            </a:xfrm>
          </p:grpSpPr>
          <p:pic>
            <p:nvPicPr>
              <p:cNvPr id="11" name="Picture 2"/>
              <p:cNvPicPr>
                <a:picLocks noChangeAspect="1" noChangeArrowheads="1"/>
              </p:cNvPicPr>
              <p:nvPr/>
            </p:nvPicPr>
            <p:blipFill>
              <a:blip r:embed="rId4" cstate="print"/>
              <a:srcRect/>
              <a:stretch>
                <a:fillRect/>
              </a:stretch>
            </p:blipFill>
            <p:spPr bwMode="auto">
              <a:xfrm>
                <a:off x="7075139" y="2789309"/>
                <a:ext cx="1714361" cy="1528441"/>
              </a:xfrm>
              <a:prstGeom prst="rect">
                <a:avLst/>
              </a:prstGeom>
              <a:noFill/>
              <a:ln w="9525">
                <a:noFill/>
                <a:miter lim="800000"/>
                <a:headEnd/>
                <a:tailEnd/>
              </a:ln>
            </p:spPr>
          </p:pic>
          <p:sp>
            <p:nvSpPr>
              <p:cNvPr id="12" name="Tekstvak 59"/>
              <p:cNvSpPr txBox="1">
                <a:spLocks noChangeArrowheads="1"/>
              </p:cNvSpPr>
              <p:nvPr/>
            </p:nvSpPr>
            <p:spPr bwMode="auto">
              <a:xfrm>
                <a:off x="7162067" y="4328490"/>
                <a:ext cx="1654355" cy="641134"/>
              </a:xfrm>
              <a:prstGeom prst="rect">
                <a:avLst/>
              </a:prstGeom>
              <a:noFill/>
              <a:ln w="9525">
                <a:noFill/>
                <a:miter lim="800000"/>
                <a:headEnd/>
                <a:tailEnd/>
              </a:ln>
            </p:spPr>
            <p:txBody>
              <a:bodyPr wrap="square">
                <a:spAutoFit/>
              </a:bodyPr>
              <a:lstStyle/>
              <a:p>
                <a:r>
                  <a:rPr lang="fr-FR" sz="1600" b="1" dirty="0"/>
                  <a:t>3D </a:t>
                </a:r>
                <a:r>
                  <a:rPr lang="fr-FR" altLang="zh-CN" sz="1600" b="1" dirty="0" smtClean="0"/>
                  <a:t>Model</a:t>
                </a:r>
                <a:endParaRPr lang="en-US" sz="1600" b="1" dirty="0"/>
              </a:p>
            </p:txBody>
          </p:sp>
        </p:grpSp>
        <p:grpSp>
          <p:nvGrpSpPr>
            <p:cNvPr id="6" name="Groupe 46"/>
            <p:cNvGrpSpPr/>
            <p:nvPr/>
          </p:nvGrpSpPr>
          <p:grpSpPr>
            <a:xfrm>
              <a:off x="1066799" y="952500"/>
              <a:ext cx="1066801" cy="3324405"/>
              <a:chOff x="1142999" y="1236961"/>
              <a:chExt cx="1066801" cy="3324405"/>
            </a:xfrm>
          </p:grpSpPr>
          <p:pic>
            <p:nvPicPr>
              <p:cNvPr id="19" name="Afbeelding 100"/>
              <p:cNvPicPr>
                <a:picLocks noChangeAspect="1"/>
              </p:cNvPicPr>
              <p:nvPr/>
            </p:nvPicPr>
            <p:blipFill>
              <a:blip r:embed="rId5" cstate="print"/>
              <a:srcRect l="18269" t="19714" r="8961" b="10548"/>
              <a:stretch>
                <a:fillRect/>
              </a:stretch>
            </p:blipFill>
            <p:spPr bwMode="auto">
              <a:xfrm>
                <a:off x="1219201" y="3200398"/>
                <a:ext cx="914400" cy="1360968"/>
              </a:xfrm>
              <a:prstGeom prst="rect">
                <a:avLst/>
              </a:prstGeom>
              <a:noFill/>
              <a:ln w="9525">
                <a:noFill/>
                <a:miter lim="800000"/>
                <a:headEnd/>
                <a:tailEnd/>
              </a:ln>
            </p:spPr>
          </p:pic>
          <p:grpSp>
            <p:nvGrpSpPr>
              <p:cNvPr id="10" name="Groupe 20"/>
              <p:cNvGrpSpPr/>
              <p:nvPr/>
            </p:nvGrpSpPr>
            <p:grpSpPr>
              <a:xfrm>
                <a:off x="1142999" y="1236961"/>
                <a:ext cx="1066801" cy="1335836"/>
                <a:chOff x="990599" y="1236961"/>
                <a:chExt cx="1066801" cy="1335836"/>
              </a:xfrm>
            </p:grpSpPr>
            <p:cxnSp>
              <p:nvCxnSpPr>
                <p:cNvPr id="22" name="Verbindingslijn: gekromd 122"/>
                <p:cNvCxnSpPr>
                  <a:cxnSpLocks/>
                </p:cNvCxnSpPr>
                <p:nvPr/>
              </p:nvCxnSpPr>
              <p:spPr bwMode="auto">
                <a:xfrm>
                  <a:off x="1420812" y="1236961"/>
                  <a:ext cx="206376" cy="11113"/>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pic>
              <p:nvPicPr>
                <p:cNvPr id="23" name="Image 7"/>
                <p:cNvPicPr>
                  <a:picLocks noChangeAspect="1"/>
                </p:cNvPicPr>
                <p:nvPr/>
              </p:nvPicPr>
              <p:blipFill>
                <a:blip r:embed="rId6" cstate="print"/>
                <a:srcRect l="37287" t="38459" r="40286" b="15761"/>
                <a:stretch>
                  <a:fillRect/>
                </a:stretch>
              </p:blipFill>
              <p:spPr bwMode="auto">
                <a:xfrm>
                  <a:off x="990599" y="1295400"/>
                  <a:ext cx="1066801" cy="1277397"/>
                </a:xfrm>
                <a:prstGeom prst="rect">
                  <a:avLst/>
                </a:prstGeom>
                <a:noFill/>
                <a:ln>
                  <a:solidFill>
                    <a:schemeClr val="tx1">
                      <a:lumMod val="90000"/>
                      <a:lumOff val="10000"/>
                    </a:schemeClr>
                  </a:solidFill>
                </a:ln>
                <a:extLst/>
              </p:spPr>
            </p:pic>
          </p:grpSp>
        </p:grpSp>
        <p:grpSp>
          <p:nvGrpSpPr>
            <p:cNvPr id="13" name="Groupe 45"/>
            <p:cNvGrpSpPr/>
            <p:nvPr/>
          </p:nvGrpSpPr>
          <p:grpSpPr>
            <a:xfrm>
              <a:off x="2282825" y="2166639"/>
              <a:ext cx="841375" cy="1193800"/>
              <a:chOff x="2359025" y="2451100"/>
              <a:chExt cx="841375" cy="1193800"/>
            </a:xfrm>
          </p:grpSpPr>
          <p:pic>
            <p:nvPicPr>
              <p:cNvPr id="25" name="Picture 2" descr="C:\Postdoc_Leesu\Conferences\ICHA2018\Presentation\Figs\Script_Python.jpg"/>
              <p:cNvPicPr>
                <a:picLocks noChangeAspect="1" noChangeArrowheads="1"/>
              </p:cNvPicPr>
              <p:nvPr/>
            </p:nvPicPr>
            <p:blipFill>
              <a:blip r:embed="rId7" cstate="print"/>
              <a:srcRect/>
              <a:stretch>
                <a:fillRect/>
              </a:stretch>
            </p:blipFill>
            <p:spPr bwMode="auto">
              <a:xfrm>
                <a:off x="2359025" y="2451100"/>
                <a:ext cx="444500" cy="444500"/>
              </a:xfrm>
              <a:prstGeom prst="rect">
                <a:avLst/>
              </a:prstGeom>
              <a:noFill/>
            </p:spPr>
          </p:pic>
          <p:pic>
            <p:nvPicPr>
              <p:cNvPr id="26" name="Picture 3" descr="C:\Postdoc_Leesu\Conferences\ICHA2018\Presentation\Figs\C_icon_副本.jpg"/>
              <p:cNvPicPr>
                <a:picLocks noChangeAspect="1" noChangeArrowheads="1"/>
              </p:cNvPicPr>
              <p:nvPr/>
            </p:nvPicPr>
            <p:blipFill>
              <a:blip r:embed="rId8" cstate="print"/>
              <a:srcRect/>
              <a:stretch>
                <a:fillRect/>
              </a:stretch>
            </p:blipFill>
            <p:spPr bwMode="auto">
              <a:xfrm>
                <a:off x="2587625" y="3200400"/>
                <a:ext cx="444500" cy="444500"/>
              </a:xfrm>
              <a:prstGeom prst="rect">
                <a:avLst/>
              </a:prstGeom>
              <a:noFill/>
            </p:spPr>
          </p:pic>
          <p:pic>
            <p:nvPicPr>
              <p:cNvPr id="27" name="Picture 4" descr="C:\Postdoc_Leesu\Conferences\ICHA2018\Presentation\Figs\Script_matlab.jpg"/>
              <p:cNvPicPr>
                <a:picLocks noChangeAspect="1" noChangeArrowheads="1"/>
              </p:cNvPicPr>
              <p:nvPr/>
            </p:nvPicPr>
            <p:blipFill>
              <a:blip r:embed="rId9" cstate="print"/>
              <a:srcRect/>
              <a:stretch>
                <a:fillRect/>
              </a:stretch>
            </p:blipFill>
            <p:spPr bwMode="auto">
              <a:xfrm>
                <a:off x="2755900" y="2451100"/>
                <a:ext cx="444500" cy="444500"/>
              </a:xfrm>
              <a:prstGeom prst="rect">
                <a:avLst/>
              </a:prstGeom>
              <a:noFill/>
            </p:spPr>
          </p:pic>
        </p:grpSp>
        <p:grpSp>
          <p:nvGrpSpPr>
            <p:cNvPr id="15" name="Groupe 27"/>
            <p:cNvGrpSpPr/>
            <p:nvPr/>
          </p:nvGrpSpPr>
          <p:grpSpPr>
            <a:xfrm>
              <a:off x="3352800" y="1570652"/>
              <a:ext cx="1143000" cy="2551331"/>
              <a:chOff x="3962400" y="2057400"/>
              <a:chExt cx="1143000" cy="2551331"/>
            </a:xfrm>
          </p:grpSpPr>
          <p:pic>
            <p:nvPicPr>
              <p:cNvPr id="29" name="Picture 9" descr="C:\Postdoc_Leesu\Papers\Data_lake\Figs\images (3).jpg"/>
              <p:cNvPicPr>
                <a:picLocks noChangeAspect="1" noChangeArrowheads="1"/>
              </p:cNvPicPr>
              <p:nvPr/>
            </p:nvPicPr>
            <p:blipFill>
              <a:blip r:embed="rId10" cstate="print"/>
              <a:srcRect/>
              <a:stretch>
                <a:fillRect/>
              </a:stretch>
            </p:blipFill>
            <p:spPr bwMode="auto">
              <a:xfrm>
                <a:off x="4038600" y="2057400"/>
                <a:ext cx="1004123" cy="923363"/>
              </a:xfrm>
              <a:prstGeom prst="rect">
                <a:avLst/>
              </a:prstGeom>
              <a:noFill/>
            </p:spPr>
          </p:pic>
          <p:pic>
            <p:nvPicPr>
              <p:cNvPr id="30" name="Picture 8" descr="C:\Postdoc_Leesu\Papers\Data_lake\Figs\téléchargement (2).png"/>
              <p:cNvPicPr>
                <a:picLocks noChangeAspect="1" noChangeArrowheads="1"/>
              </p:cNvPicPr>
              <p:nvPr/>
            </p:nvPicPr>
            <p:blipFill>
              <a:blip r:embed="rId11" cstate="print"/>
              <a:srcRect/>
              <a:stretch>
                <a:fillRect/>
              </a:stretch>
            </p:blipFill>
            <p:spPr bwMode="auto">
              <a:xfrm>
                <a:off x="4038600" y="3097887"/>
                <a:ext cx="838200" cy="838200"/>
              </a:xfrm>
              <a:prstGeom prst="rect">
                <a:avLst/>
              </a:prstGeom>
              <a:noFill/>
            </p:spPr>
          </p:pic>
          <p:sp>
            <p:nvSpPr>
              <p:cNvPr id="31" name="Tekstvak 59"/>
              <p:cNvSpPr txBox="1">
                <a:spLocks noChangeArrowheads="1"/>
              </p:cNvSpPr>
              <p:nvPr/>
            </p:nvSpPr>
            <p:spPr bwMode="auto">
              <a:xfrm>
                <a:off x="3962400" y="3962400"/>
                <a:ext cx="1143000" cy="646331"/>
              </a:xfrm>
              <a:prstGeom prst="rect">
                <a:avLst/>
              </a:prstGeom>
              <a:noFill/>
              <a:ln w="9525">
                <a:noFill/>
                <a:miter lim="800000"/>
                <a:headEnd/>
                <a:tailEnd/>
              </a:ln>
            </p:spPr>
            <p:txBody>
              <a:bodyPr wrap="square">
                <a:spAutoFit/>
              </a:bodyPr>
              <a:lstStyle/>
              <a:p>
                <a:pPr algn="ctr"/>
                <a:r>
                  <a:rPr lang="fr-FR" altLang="zh-CN" sz="1200" b="1" dirty="0" smtClean="0"/>
                  <a:t>Serveur local et Base de données</a:t>
                </a:r>
                <a:endParaRPr lang="en-US" sz="1200" b="1" dirty="0">
                  <a:solidFill>
                    <a:srgbClr val="FF0000"/>
                  </a:solidFill>
                </a:endParaRPr>
              </a:p>
            </p:txBody>
          </p:sp>
        </p:grpSp>
        <p:grpSp>
          <p:nvGrpSpPr>
            <p:cNvPr id="17" name="Groupe 44"/>
            <p:cNvGrpSpPr/>
            <p:nvPr/>
          </p:nvGrpSpPr>
          <p:grpSpPr>
            <a:xfrm>
              <a:off x="4495800" y="2153939"/>
              <a:ext cx="762000" cy="1130300"/>
              <a:chOff x="4572000" y="2438400"/>
              <a:chExt cx="762000" cy="1130300"/>
            </a:xfrm>
          </p:grpSpPr>
          <p:pic>
            <p:nvPicPr>
              <p:cNvPr id="39" name="Picture 2" descr="C:\Postdoc_Leesu\Conferences\ICHA2018\Presentation\Figs\Script_Python.jpg"/>
              <p:cNvPicPr>
                <a:picLocks noChangeAspect="1" noChangeArrowheads="1"/>
              </p:cNvPicPr>
              <p:nvPr/>
            </p:nvPicPr>
            <p:blipFill>
              <a:blip r:embed="rId7" cstate="print"/>
              <a:srcRect/>
              <a:stretch>
                <a:fillRect/>
              </a:stretch>
            </p:blipFill>
            <p:spPr bwMode="auto">
              <a:xfrm>
                <a:off x="4724400" y="2438400"/>
                <a:ext cx="444500" cy="444500"/>
              </a:xfrm>
              <a:prstGeom prst="rect">
                <a:avLst/>
              </a:prstGeom>
              <a:noFill/>
            </p:spPr>
          </p:pic>
          <p:pic>
            <p:nvPicPr>
              <p:cNvPr id="40" name="Picture 4" descr="C:\Postdoc_Leesu\Conferences\ICHA2018\Presentation\Figs\Script_matlab.jpg"/>
              <p:cNvPicPr>
                <a:picLocks noChangeAspect="1" noChangeArrowheads="1"/>
              </p:cNvPicPr>
              <p:nvPr/>
            </p:nvPicPr>
            <p:blipFill>
              <a:blip r:embed="rId9" cstate="print"/>
              <a:srcRect/>
              <a:stretch>
                <a:fillRect/>
              </a:stretch>
            </p:blipFill>
            <p:spPr bwMode="auto">
              <a:xfrm>
                <a:off x="4724400" y="3124200"/>
                <a:ext cx="444500" cy="444500"/>
              </a:xfrm>
              <a:prstGeom prst="rect">
                <a:avLst/>
              </a:prstGeom>
              <a:noFill/>
            </p:spPr>
          </p:pic>
          <p:sp>
            <p:nvSpPr>
              <p:cNvPr id="41" name="Flèche droite 40"/>
              <p:cNvSpPr/>
              <p:nvPr/>
            </p:nvSpPr>
            <p:spPr bwMode="auto">
              <a:xfrm>
                <a:off x="4572000" y="2895600"/>
                <a:ext cx="762000" cy="228600"/>
              </a:xfrm>
              <a:prstGeom prst="rightArrow">
                <a:avLst/>
              </a:prstGeom>
              <a:ln w="28575">
                <a:solidFill>
                  <a:schemeClr val="tx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panose="020B0604020202020204" pitchFamily="34" charset="0"/>
                </a:endParaRPr>
              </a:p>
            </p:txBody>
          </p:sp>
        </p:grpSp>
        <p:grpSp>
          <p:nvGrpSpPr>
            <p:cNvPr id="18" name="Groupe 43"/>
            <p:cNvGrpSpPr/>
            <p:nvPr/>
          </p:nvGrpSpPr>
          <p:grpSpPr>
            <a:xfrm>
              <a:off x="6629400" y="2153939"/>
              <a:ext cx="762000" cy="685800"/>
              <a:chOff x="6705600" y="2438400"/>
              <a:chExt cx="762000" cy="685800"/>
            </a:xfrm>
          </p:grpSpPr>
          <p:pic>
            <p:nvPicPr>
              <p:cNvPr id="42" name="Picture 2" descr="C:\Postdoc_Leesu\Conferences\ICHA2018\Presentation\Figs\Script_Python.jpg"/>
              <p:cNvPicPr>
                <a:picLocks noChangeAspect="1" noChangeArrowheads="1"/>
              </p:cNvPicPr>
              <p:nvPr/>
            </p:nvPicPr>
            <p:blipFill>
              <a:blip r:embed="rId7" cstate="print"/>
              <a:srcRect/>
              <a:stretch>
                <a:fillRect/>
              </a:stretch>
            </p:blipFill>
            <p:spPr bwMode="auto">
              <a:xfrm>
                <a:off x="6858000" y="2438400"/>
                <a:ext cx="444500" cy="444500"/>
              </a:xfrm>
              <a:prstGeom prst="rect">
                <a:avLst/>
              </a:prstGeom>
              <a:noFill/>
            </p:spPr>
          </p:pic>
          <p:sp>
            <p:nvSpPr>
              <p:cNvPr id="43" name="Flèche droite 42"/>
              <p:cNvSpPr/>
              <p:nvPr/>
            </p:nvSpPr>
            <p:spPr bwMode="auto">
              <a:xfrm>
                <a:off x="6705600" y="2895600"/>
                <a:ext cx="762000" cy="228600"/>
              </a:xfrm>
              <a:prstGeom prst="rightArrow">
                <a:avLst/>
              </a:prstGeom>
              <a:ln w="28575">
                <a:solidFill>
                  <a:schemeClr val="tx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panose="020B0604020202020204" pitchFamily="34" charset="0"/>
                </a:endParaRPr>
              </a:p>
            </p:txBody>
          </p:sp>
        </p:grpSp>
        <p:pic>
          <p:nvPicPr>
            <p:cNvPr id="2050" name="Picture 2" descr="C:\Postdoc_Leesu\Conferences\ICHA2018\Presentation\Figs\PC_副本.jpg"/>
            <p:cNvPicPr>
              <a:picLocks noChangeAspect="1" noChangeArrowheads="1"/>
            </p:cNvPicPr>
            <p:nvPr/>
          </p:nvPicPr>
          <p:blipFill>
            <a:blip r:embed="rId12" cstate="print"/>
            <a:srcRect/>
            <a:stretch>
              <a:fillRect/>
            </a:stretch>
          </p:blipFill>
          <p:spPr bwMode="auto">
            <a:xfrm>
              <a:off x="7462837" y="2001539"/>
              <a:ext cx="1604963" cy="1604963"/>
            </a:xfrm>
            <a:prstGeom prst="rect">
              <a:avLst/>
            </a:prstGeom>
            <a:noFill/>
          </p:spPr>
        </p:pic>
      </p:grpSp>
      <p:sp>
        <p:nvSpPr>
          <p:cNvPr id="44" name="Rectangle 43"/>
          <p:cNvSpPr/>
          <p:nvPr/>
        </p:nvSpPr>
        <p:spPr bwMode="auto">
          <a:xfrm>
            <a:off x="4419600" y="1066800"/>
            <a:ext cx="4724400" cy="35052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nvGrpSpPr>
          <p:cNvPr id="21" name="Groupe 44"/>
          <p:cNvGrpSpPr/>
          <p:nvPr/>
        </p:nvGrpSpPr>
        <p:grpSpPr>
          <a:xfrm>
            <a:off x="4876800" y="4724400"/>
            <a:ext cx="4267200" cy="2133600"/>
            <a:chOff x="2971800" y="4724400"/>
            <a:chExt cx="6172200" cy="2133600"/>
          </a:xfrm>
        </p:grpSpPr>
        <p:sp>
          <p:nvSpPr>
            <p:cNvPr id="46" name="Rectangle 45"/>
            <p:cNvSpPr/>
            <p:nvPr/>
          </p:nvSpPr>
          <p:spPr bwMode="auto">
            <a:xfrm>
              <a:off x="3302454" y="4724400"/>
              <a:ext cx="5841546" cy="21336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47" name="Rectangle 46"/>
            <p:cNvSpPr/>
            <p:nvPr/>
          </p:nvSpPr>
          <p:spPr bwMode="auto">
            <a:xfrm>
              <a:off x="2971800" y="4724400"/>
              <a:ext cx="1066800" cy="3810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48" name="Rectangle 47"/>
            <p:cNvSpPr/>
            <p:nvPr/>
          </p:nvSpPr>
          <p:spPr bwMode="auto">
            <a:xfrm>
              <a:off x="2971800" y="5791200"/>
              <a:ext cx="1066800" cy="9144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sp>
        <p:nvSpPr>
          <p:cNvPr id="45" name="Tekstvak 59"/>
          <p:cNvSpPr txBox="1">
            <a:spLocks noChangeArrowheads="1"/>
          </p:cNvSpPr>
          <p:nvPr/>
        </p:nvSpPr>
        <p:spPr bwMode="auto">
          <a:xfrm>
            <a:off x="990600" y="3982738"/>
            <a:ext cx="1219200" cy="646331"/>
          </a:xfrm>
          <a:prstGeom prst="rect">
            <a:avLst/>
          </a:prstGeom>
          <a:noFill/>
          <a:ln w="9525">
            <a:noFill/>
            <a:miter lim="800000"/>
            <a:headEnd/>
            <a:tailEnd/>
          </a:ln>
        </p:spPr>
        <p:txBody>
          <a:bodyPr wrap="square">
            <a:spAutoFit/>
          </a:bodyPr>
          <a:lstStyle/>
          <a:p>
            <a:pPr algn="ctr"/>
            <a:r>
              <a:rPr lang="fr-FR" sz="1200" b="1" dirty="0" smtClean="0"/>
              <a:t>Observation &amp; Prévision de Météo</a:t>
            </a:r>
            <a:endParaRPr lang="en-US" sz="1200" b="1" dirty="0"/>
          </a:p>
        </p:txBody>
      </p:sp>
      <p:sp>
        <p:nvSpPr>
          <p:cNvPr id="49" name="Tekstvak 59"/>
          <p:cNvSpPr txBox="1">
            <a:spLocks noChangeArrowheads="1"/>
          </p:cNvSpPr>
          <p:nvPr/>
        </p:nvSpPr>
        <p:spPr bwMode="auto">
          <a:xfrm>
            <a:off x="1139420" y="2256452"/>
            <a:ext cx="917980" cy="461665"/>
          </a:xfrm>
          <a:prstGeom prst="rect">
            <a:avLst/>
          </a:prstGeom>
          <a:noFill/>
          <a:ln w="9525">
            <a:noFill/>
            <a:miter lim="800000"/>
            <a:headEnd/>
            <a:tailEnd/>
          </a:ln>
        </p:spPr>
        <p:txBody>
          <a:bodyPr>
            <a:spAutoFit/>
          </a:bodyPr>
          <a:lstStyle/>
          <a:p>
            <a:pPr algn="ctr"/>
            <a:r>
              <a:rPr lang="fr-FR" altLang="zh-CN" sz="1200" b="1" i="1" dirty="0" smtClean="0"/>
              <a:t>Mesures in-situ</a:t>
            </a:r>
            <a:endParaRPr lang="en-US" sz="1200" b="1" dirty="0"/>
          </a:p>
        </p:txBody>
      </p:sp>
    </p:spTree>
    <p:extLst>
      <p:ext uri="{BB962C8B-B14F-4D97-AF65-F5344CB8AC3E}">
        <p14:creationId xmlns:p14="http://schemas.microsoft.com/office/powerpoint/2010/main" val="3414582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9D7054E8-9134-4308-987F-D181D2EFE9D2}" type="slidenum">
              <a:rPr lang="fr-FR" smtClean="0"/>
              <a:pPr>
                <a:defRPr/>
              </a:pPr>
              <a:t>8</a:t>
            </a:fld>
            <a:endParaRPr lang="fr-FR"/>
          </a:p>
        </p:txBody>
      </p:sp>
      <p:pic>
        <p:nvPicPr>
          <p:cNvPr id="36867" name="Picture 2" descr="C:\Postdoc_Leesu\Conferences\JDHU2018\Fig3.tif"/>
          <p:cNvPicPr>
            <a:picLocks noChangeAspect="1" noChangeArrowheads="1"/>
          </p:cNvPicPr>
          <p:nvPr/>
        </p:nvPicPr>
        <p:blipFill>
          <a:blip r:embed="rId3" cstate="print"/>
          <a:srcRect t="28288" b="32917"/>
          <a:stretch>
            <a:fillRect/>
          </a:stretch>
        </p:blipFill>
        <p:spPr bwMode="auto">
          <a:xfrm>
            <a:off x="1066800" y="4800600"/>
            <a:ext cx="7924800" cy="2057400"/>
          </a:xfrm>
          <a:prstGeom prst="rect">
            <a:avLst/>
          </a:prstGeom>
          <a:noFill/>
          <a:ln w="9525">
            <a:noFill/>
            <a:miter lim="800000"/>
            <a:headEnd/>
            <a:tailEnd/>
          </a:ln>
        </p:spPr>
      </p:pic>
      <p:sp>
        <p:nvSpPr>
          <p:cNvPr id="5" name="Titolo 1"/>
          <p:cNvSpPr txBox="1">
            <a:spLocks/>
          </p:cNvSpPr>
          <p:nvPr/>
        </p:nvSpPr>
        <p:spPr>
          <a:xfrm>
            <a:off x="1066800" y="67149"/>
            <a:ext cx="7924800" cy="847251"/>
          </a:xfrm>
          <a:prstGeom prst="rect">
            <a:avLst/>
          </a:prstGeom>
        </p:spPr>
        <p:txBody>
          <a:bodyPr/>
          <a:lstStyle>
            <a:lvl1pPr algn="ctr" rtl="0" eaLnBrk="0" fontAlgn="base" hangingPunct="0">
              <a:spcBef>
                <a:spcPct val="0"/>
              </a:spcBef>
              <a:spcAft>
                <a:spcPct val="0"/>
              </a:spcAft>
              <a:defRPr sz="4400" kern="1200">
                <a:solidFill>
                  <a:srgbClr val="000042"/>
                </a:solidFill>
                <a:latin typeface="+mj-lt"/>
                <a:ea typeface="+mj-ea"/>
                <a:cs typeface="+mj-cs"/>
              </a:defRPr>
            </a:lvl1pPr>
            <a:lvl2pPr algn="ctr" rtl="0" eaLnBrk="0" fontAlgn="base" hangingPunct="0">
              <a:spcBef>
                <a:spcPct val="0"/>
              </a:spcBef>
              <a:spcAft>
                <a:spcPct val="0"/>
              </a:spcAft>
              <a:defRPr sz="4400">
                <a:solidFill>
                  <a:srgbClr val="000042"/>
                </a:solidFill>
                <a:latin typeface="Calibri Light" pitchFamily="34" charset="0"/>
              </a:defRPr>
            </a:lvl2pPr>
            <a:lvl3pPr algn="ctr" rtl="0" eaLnBrk="0" fontAlgn="base" hangingPunct="0">
              <a:spcBef>
                <a:spcPct val="0"/>
              </a:spcBef>
              <a:spcAft>
                <a:spcPct val="0"/>
              </a:spcAft>
              <a:defRPr sz="4400">
                <a:solidFill>
                  <a:srgbClr val="000042"/>
                </a:solidFill>
                <a:latin typeface="Calibri Light" pitchFamily="34" charset="0"/>
              </a:defRPr>
            </a:lvl3pPr>
            <a:lvl4pPr algn="ctr" rtl="0" eaLnBrk="0" fontAlgn="base" hangingPunct="0">
              <a:spcBef>
                <a:spcPct val="0"/>
              </a:spcBef>
              <a:spcAft>
                <a:spcPct val="0"/>
              </a:spcAft>
              <a:defRPr sz="4400">
                <a:solidFill>
                  <a:srgbClr val="000042"/>
                </a:solidFill>
                <a:latin typeface="Calibri Light" pitchFamily="34" charset="0"/>
              </a:defRPr>
            </a:lvl4pPr>
            <a:lvl5pPr algn="ctr" rtl="0" eaLnBrk="0" fontAlgn="base" hangingPunct="0">
              <a:spcBef>
                <a:spcPct val="0"/>
              </a:spcBef>
              <a:spcAft>
                <a:spcPct val="0"/>
              </a:spcAft>
              <a:defRPr sz="4400">
                <a:solidFill>
                  <a:srgbClr val="000042"/>
                </a:solidFill>
                <a:latin typeface="Calibri Light" pitchFamily="34" charset="0"/>
              </a:defRPr>
            </a:lvl5pPr>
            <a:lvl6pPr marL="457200" algn="ctr" rtl="0" fontAlgn="base">
              <a:spcBef>
                <a:spcPct val="0"/>
              </a:spcBef>
              <a:spcAft>
                <a:spcPct val="0"/>
              </a:spcAft>
              <a:defRPr sz="4400">
                <a:solidFill>
                  <a:srgbClr val="000042"/>
                </a:solidFill>
                <a:latin typeface="Calibri" panose="020F0502020204030204" pitchFamily="34" charset="0"/>
              </a:defRPr>
            </a:lvl6pPr>
            <a:lvl7pPr marL="914400" algn="ctr" rtl="0" fontAlgn="base">
              <a:spcBef>
                <a:spcPct val="0"/>
              </a:spcBef>
              <a:spcAft>
                <a:spcPct val="0"/>
              </a:spcAft>
              <a:defRPr sz="4400">
                <a:solidFill>
                  <a:srgbClr val="000042"/>
                </a:solidFill>
                <a:latin typeface="Calibri" panose="020F0502020204030204" pitchFamily="34" charset="0"/>
              </a:defRPr>
            </a:lvl7pPr>
            <a:lvl8pPr marL="1371600" algn="ctr" rtl="0" fontAlgn="base">
              <a:spcBef>
                <a:spcPct val="0"/>
              </a:spcBef>
              <a:spcAft>
                <a:spcPct val="0"/>
              </a:spcAft>
              <a:defRPr sz="4400">
                <a:solidFill>
                  <a:srgbClr val="000042"/>
                </a:solidFill>
                <a:latin typeface="Calibri" panose="020F0502020204030204" pitchFamily="34" charset="0"/>
              </a:defRPr>
            </a:lvl8pPr>
            <a:lvl9pPr marL="1828800" algn="ctr" rtl="0" fontAlgn="base">
              <a:spcBef>
                <a:spcPct val="0"/>
              </a:spcBef>
              <a:spcAft>
                <a:spcPct val="0"/>
              </a:spcAft>
              <a:defRPr sz="4400">
                <a:solidFill>
                  <a:srgbClr val="000042"/>
                </a:solidFill>
                <a:latin typeface="Calibri" panose="020F0502020204030204" pitchFamily="34" charset="0"/>
              </a:defRPr>
            </a:lvl9pPr>
          </a:lstStyle>
          <a:p>
            <a:pPr algn="l"/>
            <a:r>
              <a:rPr lang="it-IT" sz="3200" b="1" dirty="0" smtClean="0">
                <a:solidFill>
                  <a:schemeClr val="tx2"/>
                </a:solidFill>
              </a:rPr>
              <a:t>Automatic monitoring and forecasting system </a:t>
            </a:r>
            <a:endParaRPr lang="en-US" sz="3200" b="1" dirty="0">
              <a:solidFill>
                <a:schemeClr val="tx2"/>
              </a:solidFill>
            </a:endParaRPr>
          </a:p>
        </p:txBody>
      </p:sp>
      <p:cxnSp>
        <p:nvCxnSpPr>
          <p:cNvPr id="7" name="Verbindingslijn: gekromd 153"/>
          <p:cNvCxnSpPr>
            <a:cxnSpLocks/>
          </p:cNvCxnSpPr>
          <p:nvPr/>
        </p:nvCxnSpPr>
        <p:spPr bwMode="auto">
          <a:xfrm flipV="1">
            <a:off x="6731000" y="2725738"/>
            <a:ext cx="493713" cy="1998662"/>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9" name="Verbindingslijn: gekromd 189"/>
          <p:cNvCxnSpPr>
            <a:cxnSpLocks/>
            <a:endCxn id="10" idx="1"/>
          </p:cNvCxnSpPr>
          <p:nvPr/>
        </p:nvCxnSpPr>
        <p:spPr bwMode="auto">
          <a:xfrm flipV="1">
            <a:off x="3449681" y="-1351261"/>
            <a:ext cx="609600" cy="44450"/>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14" name="Verbindingslijn: gekromd 184"/>
          <p:cNvCxnSpPr>
            <a:cxnSpLocks/>
          </p:cNvCxnSpPr>
          <p:nvPr/>
        </p:nvCxnSpPr>
        <p:spPr bwMode="auto">
          <a:xfrm rot="16200000" flipH="1">
            <a:off x="5057774" y="4121150"/>
            <a:ext cx="941387" cy="265112"/>
          </a:xfrm>
          <a:prstGeom prst="curvedConnector2">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16" name="Verbindingslijn: gekromd 278"/>
          <p:cNvCxnSpPr>
            <a:cxnSpLocks/>
          </p:cNvCxnSpPr>
          <p:nvPr/>
        </p:nvCxnSpPr>
        <p:spPr bwMode="auto">
          <a:xfrm>
            <a:off x="3581400" y="2779712"/>
            <a:ext cx="223837" cy="14287"/>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32" name="Flèche droite 31"/>
          <p:cNvSpPr/>
          <p:nvPr/>
        </p:nvSpPr>
        <p:spPr bwMode="auto">
          <a:xfrm>
            <a:off x="2359025" y="2658468"/>
            <a:ext cx="762000" cy="228600"/>
          </a:xfrm>
          <a:prstGeom prst="rightArrow">
            <a:avLst/>
          </a:prstGeom>
          <a:ln w="28575">
            <a:solidFill>
              <a:schemeClr val="tx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nvGrpSpPr>
          <p:cNvPr id="3" name="Groupe 48"/>
          <p:cNvGrpSpPr/>
          <p:nvPr/>
        </p:nvGrpSpPr>
        <p:grpSpPr>
          <a:xfrm>
            <a:off x="1066799" y="952500"/>
            <a:ext cx="8001001" cy="3324405"/>
            <a:chOff x="1066799" y="952500"/>
            <a:chExt cx="8001001" cy="3324405"/>
          </a:xfrm>
        </p:grpSpPr>
        <p:grpSp>
          <p:nvGrpSpPr>
            <p:cNvPr id="4" name="Groep 60"/>
            <p:cNvGrpSpPr>
              <a:grpSpLocks/>
            </p:cNvGrpSpPr>
            <p:nvPr/>
          </p:nvGrpSpPr>
          <p:grpSpPr bwMode="auto">
            <a:xfrm>
              <a:off x="5443580" y="1770525"/>
              <a:ext cx="1092805" cy="1865544"/>
              <a:chOff x="7040079" y="2789309"/>
              <a:chExt cx="1749421" cy="2045340"/>
            </a:xfrm>
          </p:grpSpPr>
          <p:pic>
            <p:nvPicPr>
              <p:cNvPr id="11" name="Picture 2"/>
              <p:cNvPicPr>
                <a:picLocks noChangeAspect="1" noChangeArrowheads="1"/>
              </p:cNvPicPr>
              <p:nvPr/>
            </p:nvPicPr>
            <p:blipFill>
              <a:blip r:embed="rId4" cstate="print"/>
              <a:srcRect/>
              <a:stretch>
                <a:fillRect/>
              </a:stretch>
            </p:blipFill>
            <p:spPr bwMode="auto">
              <a:xfrm>
                <a:off x="7075139" y="2789309"/>
                <a:ext cx="1714361" cy="1528441"/>
              </a:xfrm>
              <a:prstGeom prst="rect">
                <a:avLst/>
              </a:prstGeom>
              <a:noFill/>
              <a:ln w="9525">
                <a:noFill/>
                <a:miter lim="800000"/>
                <a:headEnd/>
                <a:tailEnd/>
              </a:ln>
            </p:spPr>
          </p:pic>
          <p:sp>
            <p:nvSpPr>
              <p:cNvPr id="12" name="Tekstvak 59"/>
              <p:cNvSpPr txBox="1">
                <a:spLocks noChangeArrowheads="1"/>
              </p:cNvSpPr>
              <p:nvPr/>
            </p:nvSpPr>
            <p:spPr bwMode="auto">
              <a:xfrm>
                <a:off x="7040079" y="4328490"/>
                <a:ext cx="1654354" cy="506159"/>
              </a:xfrm>
              <a:prstGeom prst="rect">
                <a:avLst/>
              </a:prstGeom>
              <a:noFill/>
              <a:ln w="9525">
                <a:noFill/>
                <a:miter lim="800000"/>
                <a:headEnd/>
                <a:tailEnd/>
              </a:ln>
            </p:spPr>
            <p:txBody>
              <a:bodyPr wrap="square">
                <a:spAutoFit/>
              </a:bodyPr>
              <a:lstStyle/>
              <a:p>
                <a:pPr algn="ctr"/>
                <a:r>
                  <a:rPr lang="fr-FR" altLang="zh-CN" sz="1200" b="1" dirty="0" smtClean="0"/>
                  <a:t>Modèle 3D in</a:t>
                </a:r>
                <a:r>
                  <a:rPr lang="fr-FR" sz="1200" b="1" dirty="0" smtClean="0"/>
                  <a:t>tégré</a:t>
                </a:r>
                <a:endParaRPr lang="en-US" sz="1200" b="1" dirty="0"/>
              </a:p>
            </p:txBody>
          </p:sp>
        </p:grpSp>
        <p:grpSp>
          <p:nvGrpSpPr>
            <p:cNvPr id="6" name="Groupe 46"/>
            <p:cNvGrpSpPr/>
            <p:nvPr/>
          </p:nvGrpSpPr>
          <p:grpSpPr>
            <a:xfrm>
              <a:off x="1066799" y="952500"/>
              <a:ext cx="1066801" cy="3324405"/>
              <a:chOff x="1142999" y="1236961"/>
              <a:chExt cx="1066801" cy="3324405"/>
            </a:xfrm>
          </p:grpSpPr>
          <p:pic>
            <p:nvPicPr>
              <p:cNvPr id="19" name="Afbeelding 100"/>
              <p:cNvPicPr>
                <a:picLocks noChangeAspect="1"/>
              </p:cNvPicPr>
              <p:nvPr/>
            </p:nvPicPr>
            <p:blipFill>
              <a:blip r:embed="rId5" cstate="print"/>
              <a:srcRect l="18269" t="19714" r="8961" b="10548"/>
              <a:stretch>
                <a:fillRect/>
              </a:stretch>
            </p:blipFill>
            <p:spPr bwMode="auto">
              <a:xfrm>
                <a:off x="1219201" y="3200398"/>
                <a:ext cx="914400" cy="1360968"/>
              </a:xfrm>
              <a:prstGeom prst="rect">
                <a:avLst/>
              </a:prstGeom>
              <a:noFill/>
              <a:ln w="9525">
                <a:noFill/>
                <a:miter lim="800000"/>
                <a:headEnd/>
                <a:tailEnd/>
              </a:ln>
            </p:spPr>
          </p:pic>
          <p:grpSp>
            <p:nvGrpSpPr>
              <p:cNvPr id="10" name="Groupe 20"/>
              <p:cNvGrpSpPr/>
              <p:nvPr/>
            </p:nvGrpSpPr>
            <p:grpSpPr>
              <a:xfrm>
                <a:off x="1142999" y="1236961"/>
                <a:ext cx="1066801" cy="1335836"/>
                <a:chOff x="990599" y="1236961"/>
                <a:chExt cx="1066801" cy="1335836"/>
              </a:xfrm>
            </p:grpSpPr>
            <p:cxnSp>
              <p:nvCxnSpPr>
                <p:cNvPr id="22" name="Verbindingslijn: gekromd 122"/>
                <p:cNvCxnSpPr>
                  <a:cxnSpLocks/>
                </p:cNvCxnSpPr>
                <p:nvPr/>
              </p:nvCxnSpPr>
              <p:spPr bwMode="auto">
                <a:xfrm>
                  <a:off x="1420812" y="1236961"/>
                  <a:ext cx="206376" cy="11113"/>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pic>
              <p:nvPicPr>
                <p:cNvPr id="23" name="Image 7"/>
                <p:cNvPicPr>
                  <a:picLocks noChangeAspect="1"/>
                </p:cNvPicPr>
                <p:nvPr/>
              </p:nvPicPr>
              <p:blipFill>
                <a:blip r:embed="rId6" cstate="print"/>
                <a:srcRect l="37287" t="38459" r="40286" b="15761"/>
                <a:stretch>
                  <a:fillRect/>
                </a:stretch>
              </p:blipFill>
              <p:spPr bwMode="auto">
                <a:xfrm>
                  <a:off x="990599" y="1295400"/>
                  <a:ext cx="1066801" cy="1277397"/>
                </a:xfrm>
                <a:prstGeom prst="rect">
                  <a:avLst/>
                </a:prstGeom>
                <a:noFill/>
                <a:ln>
                  <a:solidFill>
                    <a:schemeClr val="tx1">
                      <a:lumMod val="90000"/>
                      <a:lumOff val="10000"/>
                    </a:schemeClr>
                  </a:solidFill>
                </a:ln>
                <a:extLst/>
              </p:spPr>
            </p:pic>
          </p:grpSp>
        </p:grpSp>
        <p:grpSp>
          <p:nvGrpSpPr>
            <p:cNvPr id="13" name="Groupe 45"/>
            <p:cNvGrpSpPr/>
            <p:nvPr/>
          </p:nvGrpSpPr>
          <p:grpSpPr>
            <a:xfrm>
              <a:off x="2282825" y="2166639"/>
              <a:ext cx="841375" cy="1193800"/>
              <a:chOff x="2359025" y="2451100"/>
              <a:chExt cx="841375" cy="1193800"/>
            </a:xfrm>
          </p:grpSpPr>
          <p:pic>
            <p:nvPicPr>
              <p:cNvPr id="25" name="Picture 2" descr="C:\Postdoc_Leesu\Conferences\ICHA2018\Presentation\Figs\Script_Python.jpg"/>
              <p:cNvPicPr>
                <a:picLocks noChangeAspect="1" noChangeArrowheads="1"/>
              </p:cNvPicPr>
              <p:nvPr/>
            </p:nvPicPr>
            <p:blipFill>
              <a:blip r:embed="rId7" cstate="print"/>
              <a:srcRect/>
              <a:stretch>
                <a:fillRect/>
              </a:stretch>
            </p:blipFill>
            <p:spPr bwMode="auto">
              <a:xfrm>
                <a:off x="2359025" y="2451100"/>
                <a:ext cx="444500" cy="444500"/>
              </a:xfrm>
              <a:prstGeom prst="rect">
                <a:avLst/>
              </a:prstGeom>
              <a:noFill/>
            </p:spPr>
          </p:pic>
          <p:pic>
            <p:nvPicPr>
              <p:cNvPr id="26" name="Picture 3" descr="C:\Postdoc_Leesu\Conferences\ICHA2018\Presentation\Figs\C_icon_副本.jpg"/>
              <p:cNvPicPr>
                <a:picLocks noChangeAspect="1" noChangeArrowheads="1"/>
              </p:cNvPicPr>
              <p:nvPr/>
            </p:nvPicPr>
            <p:blipFill>
              <a:blip r:embed="rId8" cstate="print"/>
              <a:srcRect/>
              <a:stretch>
                <a:fillRect/>
              </a:stretch>
            </p:blipFill>
            <p:spPr bwMode="auto">
              <a:xfrm>
                <a:off x="2587625" y="3200400"/>
                <a:ext cx="444500" cy="444500"/>
              </a:xfrm>
              <a:prstGeom prst="rect">
                <a:avLst/>
              </a:prstGeom>
              <a:noFill/>
            </p:spPr>
          </p:pic>
          <p:pic>
            <p:nvPicPr>
              <p:cNvPr id="27" name="Picture 4" descr="C:\Postdoc_Leesu\Conferences\ICHA2018\Presentation\Figs\Script_matlab.jpg"/>
              <p:cNvPicPr>
                <a:picLocks noChangeAspect="1" noChangeArrowheads="1"/>
              </p:cNvPicPr>
              <p:nvPr/>
            </p:nvPicPr>
            <p:blipFill>
              <a:blip r:embed="rId9" cstate="print"/>
              <a:srcRect/>
              <a:stretch>
                <a:fillRect/>
              </a:stretch>
            </p:blipFill>
            <p:spPr bwMode="auto">
              <a:xfrm>
                <a:off x="2755900" y="2451100"/>
                <a:ext cx="444500" cy="444500"/>
              </a:xfrm>
              <a:prstGeom prst="rect">
                <a:avLst/>
              </a:prstGeom>
              <a:noFill/>
            </p:spPr>
          </p:pic>
        </p:grpSp>
        <p:grpSp>
          <p:nvGrpSpPr>
            <p:cNvPr id="15" name="Groupe 27"/>
            <p:cNvGrpSpPr/>
            <p:nvPr/>
          </p:nvGrpSpPr>
          <p:grpSpPr>
            <a:xfrm>
              <a:off x="3429000" y="1570652"/>
              <a:ext cx="1004123" cy="1878687"/>
              <a:chOff x="4038600" y="2057400"/>
              <a:chExt cx="1004123" cy="1878687"/>
            </a:xfrm>
          </p:grpSpPr>
          <p:pic>
            <p:nvPicPr>
              <p:cNvPr id="29" name="Picture 9" descr="C:\Postdoc_Leesu\Papers\Data_lake\Figs\images (3).jpg"/>
              <p:cNvPicPr>
                <a:picLocks noChangeAspect="1" noChangeArrowheads="1"/>
              </p:cNvPicPr>
              <p:nvPr/>
            </p:nvPicPr>
            <p:blipFill>
              <a:blip r:embed="rId10" cstate="print"/>
              <a:srcRect/>
              <a:stretch>
                <a:fillRect/>
              </a:stretch>
            </p:blipFill>
            <p:spPr bwMode="auto">
              <a:xfrm>
                <a:off x="4038600" y="2057400"/>
                <a:ext cx="1004123" cy="923363"/>
              </a:xfrm>
              <a:prstGeom prst="rect">
                <a:avLst/>
              </a:prstGeom>
              <a:noFill/>
            </p:spPr>
          </p:pic>
          <p:pic>
            <p:nvPicPr>
              <p:cNvPr id="30" name="Picture 8" descr="C:\Postdoc_Leesu\Papers\Data_lake\Figs\téléchargement (2).png"/>
              <p:cNvPicPr>
                <a:picLocks noChangeAspect="1" noChangeArrowheads="1"/>
              </p:cNvPicPr>
              <p:nvPr/>
            </p:nvPicPr>
            <p:blipFill>
              <a:blip r:embed="rId11" cstate="print"/>
              <a:srcRect/>
              <a:stretch>
                <a:fillRect/>
              </a:stretch>
            </p:blipFill>
            <p:spPr bwMode="auto">
              <a:xfrm>
                <a:off x="4038600" y="3097887"/>
                <a:ext cx="838200" cy="838200"/>
              </a:xfrm>
              <a:prstGeom prst="rect">
                <a:avLst/>
              </a:prstGeom>
              <a:noFill/>
            </p:spPr>
          </p:pic>
        </p:grpSp>
        <p:grpSp>
          <p:nvGrpSpPr>
            <p:cNvPr id="17" name="Groupe 44"/>
            <p:cNvGrpSpPr/>
            <p:nvPr/>
          </p:nvGrpSpPr>
          <p:grpSpPr>
            <a:xfrm>
              <a:off x="4495800" y="2153939"/>
              <a:ext cx="762000" cy="1130300"/>
              <a:chOff x="4572000" y="2438400"/>
              <a:chExt cx="762000" cy="1130300"/>
            </a:xfrm>
          </p:grpSpPr>
          <p:pic>
            <p:nvPicPr>
              <p:cNvPr id="39" name="Picture 2" descr="C:\Postdoc_Leesu\Conferences\ICHA2018\Presentation\Figs\Script_Python.jpg"/>
              <p:cNvPicPr>
                <a:picLocks noChangeAspect="1" noChangeArrowheads="1"/>
              </p:cNvPicPr>
              <p:nvPr/>
            </p:nvPicPr>
            <p:blipFill>
              <a:blip r:embed="rId7" cstate="print"/>
              <a:srcRect/>
              <a:stretch>
                <a:fillRect/>
              </a:stretch>
            </p:blipFill>
            <p:spPr bwMode="auto">
              <a:xfrm>
                <a:off x="4724400" y="2438400"/>
                <a:ext cx="444500" cy="444500"/>
              </a:xfrm>
              <a:prstGeom prst="rect">
                <a:avLst/>
              </a:prstGeom>
              <a:noFill/>
            </p:spPr>
          </p:pic>
          <p:pic>
            <p:nvPicPr>
              <p:cNvPr id="40" name="Picture 4" descr="C:\Postdoc_Leesu\Conferences\ICHA2018\Presentation\Figs\Script_matlab.jpg"/>
              <p:cNvPicPr>
                <a:picLocks noChangeAspect="1" noChangeArrowheads="1"/>
              </p:cNvPicPr>
              <p:nvPr/>
            </p:nvPicPr>
            <p:blipFill>
              <a:blip r:embed="rId9" cstate="print"/>
              <a:srcRect/>
              <a:stretch>
                <a:fillRect/>
              </a:stretch>
            </p:blipFill>
            <p:spPr bwMode="auto">
              <a:xfrm>
                <a:off x="4724400" y="3124200"/>
                <a:ext cx="444500" cy="444500"/>
              </a:xfrm>
              <a:prstGeom prst="rect">
                <a:avLst/>
              </a:prstGeom>
              <a:noFill/>
            </p:spPr>
          </p:pic>
          <p:sp>
            <p:nvSpPr>
              <p:cNvPr id="41" name="Flèche droite 40"/>
              <p:cNvSpPr/>
              <p:nvPr/>
            </p:nvSpPr>
            <p:spPr bwMode="auto">
              <a:xfrm>
                <a:off x="4572000" y="2895600"/>
                <a:ext cx="762000" cy="228600"/>
              </a:xfrm>
              <a:prstGeom prst="rightArrow">
                <a:avLst/>
              </a:prstGeom>
              <a:ln w="28575">
                <a:solidFill>
                  <a:schemeClr val="tx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grpSp>
          <p:nvGrpSpPr>
            <p:cNvPr id="18" name="Groupe 43"/>
            <p:cNvGrpSpPr/>
            <p:nvPr/>
          </p:nvGrpSpPr>
          <p:grpSpPr>
            <a:xfrm>
              <a:off x="6629400" y="2153939"/>
              <a:ext cx="762000" cy="685800"/>
              <a:chOff x="6705600" y="2438400"/>
              <a:chExt cx="762000" cy="685800"/>
            </a:xfrm>
          </p:grpSpPr>
          <p:pic>
            <p:nvPicPr>
              <p:cNvPr id="42" name="Picture 2" descr="C:\Postdoc_Leesu\Conferences\ICHA2018\Presentation\Figs\Script_Python.jpg"/>
              <p:cNvPicPr>
                <a:picLocks noChangeAspect="1" noChangeArrowheads="1"/>
              </p:cNvPicPr>
              <p:nvPr/>
            </p:nvPicPr>
            <p:blipFill>
              <a:blip r:embed="rId7" cstate="print"/>
              <a:srcRect/>
              <a:stretch>
                <a:fillRect/>
              </a:stretch>
            </p:blipFill>
            <p:spPr bwMode="auto">
              <a:xfrm>
                <a:off x="6858000" y="2438400"/>
                <a:ext cx="444500" cy="444500"/>
              </a:xfrm>
              <a:prstGeom prst="rect">
                <a:avLst/>
              </a:prstGeom>
              <a:noFill/>
            </p:spPr>
          </p:pic>
          <p:sp>
            <p:nvSpPr>
              <p:cNvPr id="43" name="Flèche droite 42"/>
              <p:cNvSpPr/>
              <p:nvPr/>
            </p:nvSpPr>
            <p:spPr bwMode="auto">
              <a:xfrm>
                <a:off x="6705600" y="2895600"/>
                <a:ext cx="762000" cy="228600"/>
              </a:xfrm>
              <a:prstGeom prst="rightArrow">
                <a:avLst/>
              </a:prstGeom>
              <a:ln w="28575">
                <a:solidFill>
                  <a:schemeClr val="tx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pic>
          <p:nvPicPr>
            <p:cNvPr id="2050" name="Picture 2" descr="C:\Postdoc_Leesu\Conferences\ICHA2018\Presentation\Figs\PC_副本.jpg"/>
            <p:cNvPicPr>
              <a:picLocks noChangeAspect="1" noChangeArrowheads="1"/>
            </p:cNvPicPr>
            <p:nvPr/>
          </p:nvPicPr>
          <p:blipFill>
            <a:blip r:embed="rId12" cstate="print"/>
            <a:srcRect/>
            <a:stretch>
              <a:fillRect/>
            </a:stretch>
          </p:blipFill>
          <p:spPr bwMode="auto">
            <a:xfrm>
              <a:off x="7462837" y="2001539"/>
              <a:ext cx="1604963" cy="1604963"/>
            </a:xfrm>
            <a:prstGeom prst="rect">
              <a:avLst/>
            </a:prstGeom>
            <a:noFill/>
          </p:spPr>
        </p:pic>
      </p:grpSp>
      <p:sp>
        <p:nvSpPr>
          <p:cNvPr id="44" name="Rectangle 43"/>
          <p:cNvSpPr/>
          <p:nvPr/>
        </p:nvSpPr>
        <p:spPr bwMode="auto">
          <a:xfrm>
            <a:off x="6553200" y="1066800"/>
            <a:ext cx="2590800" cy="35052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nvGrpSpPr>
          <p:cNvPr id="21" name="Groupe 44"/>
          <p:cNvGrpSpPr/>
          <p:nvPr/>
        </p:nvGrpSpPr>
        <p:grpSpPr>
          <a:xfrm>
            <a:off x="6934200" y="4724400"/>
            <a:ext cx="2209799" cy="2133600"/>
            <a:chOff x="2971800" y="4724400"/>
            <a:chExt cx="6172200" cy="2133600"/>
          </a:xfrm>
        </p:grpSpPr>
        <p:sp>
          <p:nvSpPr>
            <p:cNvPr id="46" name="Rectangle 45"/>
            <p:cNvSpPr/>
            <p:nvPr/>
          </p:nvSpPr>
          <p:spPr bwMode="auto">
            <a:xfrm>
              <a:off x="3302454" y="4724400"/>
              <a:ext cx="5841546" cy="21336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47" name="Rectangle 46"/>
            <p:cNvSpPr/>
            <p:nvPr/>
          </p:nvSpPr>
          <p:spPr bwMode="auto">
            <a:xfrm>
              <a:off x="2971800" y="4724400"/>
              <a:ext cx="1066800" cy="3810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48" name="Rectangle 47"/>
            <p:cNvSpPr/>
            <p:nvPr/>
          </p:nvSpPr>
          <p:spPr bwMode="auto">
            <a:xfrm>
              <a:off x="2971800" y="5791200"/>
              <a:ext cx="1066800" cy="9144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sp>
        <p:nvSpPr>
          <p:cNvPr id="45" name="Tekstvak 59"/>
          <p:cNvSpPr txBox="1">
            <a:spLocks noChangeArrowheads="1"/>
          </p:cNvSpPr>
          <p:nvPr/>
        </p:nvSpPr>
        <p:spPr bwMode="auto">
          <a:xfrm>
            <a:off x="990600" y="3982738"/>
            <a:ext cx="1219200" cy="646331"/>
          </a:xfrm>
          <a:prstGeom prst="rect">
            <a:avLst/>
          </a:prstGeom>
          <a:noFill/>
          <a:ln w="9525">
            <a:noFill/>
            <a:miter lim="800000"/>
            <a:headEnd/>
            <a:tailEnd/>
          </a:ln>
        </p:spPr>
        <p:txBody>
          <a:bodyPr wrap="square">
            <a:spAutoFit/>
          </a:bodyPr>
          <a:lstStyle/>
          <a:p>
            <a:pPr algn="ctr"/>
            <a:r>
              <a:rPr lang="fr-FR" sz="1200" b="1" dirty="0" smtClean="0"/>
              <a:t>Observation &amp; Prévision de Météo</a:t>
            </a:r>
            <a:endParaRPr lang="en-US" sz="1200" b="1" dirty="0"/>
          </a:p>
        </p:txBody>
      </p:sp>
      <p:sp>
        <p:nvSpPr>
          <p:cNvPr id="49" name="Tekstvak 59"/>
          <p:cNvSpPr txBox="1">
            <a:spLocks noChangeArrowheads="1"/>
          </p:cNvSpPr>
          <p:nvPr/>
        </p:nvSpPr>
        <p:spPr bwMode="auto">
          <a:xfrm>
            <a:off x="1139420" y="2256452"/>
            <a:ext cx="917980" cy="461665"/>
          </a:xfrm>
          <a:prstGeom prst="rect">
            <a:avLst/>
          </a:prstGeom>
          <a:noFill/>
          <a:ln w="9525">
            <a:noFill/>
            <a:miter lim="800000"/>
            <a:headEnd/>
            <a:tailEnd/>
          </a:ln>
        </p:spPr>
        <p:txBody>
          <a:bodyPr>
            <a:spAutoFit/>
          </a:bodyPr>
          <a:lstStyle/>
          <a:p>
            <a:pPr algn="ctr"/>
            <a:r>
              <a:rPr lang="fr-FR" altLang="zh-CN" sz="1200" b="1" i="1" dirty="0" smtClean="0"/>
              <a:t>Mesures in-situ</a:t>
            </a:r>
            <a:endParaRPr lang="en-US" sz="1200" b="1" dirty="0"/>
          </a:p>
        </p:txBody>
      </p:sp>
      <p:sp>
        <p:nvSpPr>
          <p:cNvPr id="50" name="Tekstvak 59"/>
          <p:cNvSpPr txBox="1">
            <a:spLocks noChangeArrowheads="1"/>
          </p:cNvSpPr>
          <p:nvPr/>
        </p:nvSpPr>
        <p:spPr bwMode="auto">
          <a:xfrm>
            <a:off x="3352800" y="3475652"/>
            <a:ext cx="1143000" cy="646331"/>
          </a:xfrm>
          <a:prstGeom prst="rect">
            <a:avLst/>
          </a:prstGeom>
          <a:noFill/>
          <a:ln w="9525">
            <a:noFill/>
            <a:miter lim="800000"/>
            <a:headEnd/>
            <a:tailEnd/>
          </a:ln>
        </p:spPr>
        <p:txBody>
          <a:bodyPr wrap="square">
            <a:spAutoFit/>
          </a:bodyPr>
          <a:lstStyle/>
          <a:p>
            <a:pPr algn="ctr"/>
            <a:r>
              <a:rPr lang="fr-FR" altLang="zh-CN" sz="1200" b="1" dirty="0" smtClean="0"/>
              <a:t>Serveur local et Base de données</a:t>
            </a:r>
            <a:endParaRPr lang="en-US" altLang="zh-CN" sz="1200" b="1" dirty="0"/>
          </a:p>
        </p:txBody>
      </p:sp>
    </p:spTree>
    <p:extLst>
      <p:ext uri="{BB962C8B-B14F-4D97-AF65-F5344CB8AC3E}">
        <p14:creationId xmlns:p14="http://schemas.microsoft.com/office/powerpoint/2010/main" val="2043525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9D7054E8-9134-4308-987F-D181D2EFE9D2}" type="slidenum">
              <a:rPr lang="fr-FR" smtClean="0"/>
              <a:pPr>
                <a:defRPr/>
              </a:pPr>
              <a:t>9</a:t>
            </a:fld>
            <a:endParaRPr lang="fr-FR"/>
          </a:p>
        </p:txBody>
      </p:sp>
      <p:pic>
        <p:nvPicPr>
          <p:cNvPr id="36867" name="Picture 2" descr="C:\Postdoc_Leesu\Conferences\JDHU2018\Fig3.tif"/>
          <p:cNvPicPr>
            <a:picLocks noChangeAspect="1" noChangeArrowheads="1"/>
          </p:cNvPicPr>
          <p:nvPr/>
        </p:nvPicPr>
        <p:blipFill>
          <a:blip r:embed="rId2" cstate="print"/>
          <a:srcRect t="28288" b="32917"/>
          <a:stretch>
            <a:fillRect/>
          </a:stretch>
        </p:blipFill>
        <p:spPr bwMode="auto">
          <a:xfrm>
            <a:off x="1066800" y="4800600"/>
            <a:ext cx="7924800" cy="2057400"/>
          </a:xfrm>
          <a:prstGeom prst="rect">
            <a:avLst/>
          </a:prstGeom>
          <a:noFill/>
          <a:ln w="9525">
            <a:noFill/>
            <a:miter lim="800000"/>
            <a:headEnd/>
            <a:tailEnd/>
          </a:ln>
        </p:spPr>
      </p:pic>
      <p:sp>
        <p:nvSpPr>
          <p:cNvPr id="5" name="Titolo 1"/>
          <p:cNvSpPr txBox="1">
            <a:spLocks/>
          </p:cNvSpPr>
          <p:nvPr/>
        </p:nvSpPr>
        <p:spPr>
          <a:xfrm>
            <a:off x="1066800" y="67149"/>
            <a:ext cx="7924800" cy="847251"/>
          </a:xfrm>
          <a:prstGeom prst="rect">
            <a:avLst/>
          </a:prstGeom>
        </p:spPr>
        <p:txBody>
          <a:bodyPr/>
          <a:lstStyle>
            <a:lvl1pPr algn="ctr" rtl="0" eaLnBrk="0" fontAlgn="base" hangingPunct="0">
              <a:spcBef>
                <a:spcPct val="0"/>
              </a:spcBef>
              <a:spcAft>
                <a:spcPct val="0"/>
              </a:spcAft>
              <a:defRPr sz="4400" kern="1200">
                <a:solidFill>
                  <a:srgbClr val="000042"/>
                </a:solidFill>
                <a:latin typeface="+mj-lt"/>
                <a:ea typeface="+mj-ea"/>
                <a:cs typeface="+mj-cs"/>
              </a:defRPr>
            </a:lvl1pPr>
            <a:lvl2pPr algn="ctr" rtl="0" eaLnBrk="0" fontAlgn="base" hangingPunct="0">
              <a:spcBef>
                <a:spcPct val="0"/>
              </a:spcBef>
              <a:spcAft>
                <a:spcPct val="0"/>
              </a:spcAft>
              <a:defRPr sz="4400">
                <a:solidFill>
                  <a:srgbClr val="000042"/>
                </a:solidFill>
                <a:latin typeface="Calibri Light" pitchFamily="34" charset="0"/>
              </a:defRPr>
            </a:lvl2pPr>
            <a:lvl3pPr algn="ctr" rtl="0" eaLnBrk="0" fontAlgn="base" hangingPunct="0">
              <a:spcBef>
                <a:spcPct val="0"/>
              </a:spcBef>
              <a:spcAft>
                <a:spcPct val="0"/>
              </a:spcAft>
              <a:defRPr sz="4400">
                <a:solidFill>
                  <a:srgbClr val="000042"/>
                </a:solidFill>
                <a:latin typeface="Calibri Light" pitchFamily="34" charset="0"/>
              </a:defRPr>
            </a:lvl3pPr>
            <a:lvl4pPr algn="ctr" rtl="0" eaLnBrk="0" fontAlgn="base" hangingPunct="0">
              <a:spcBef>
                <a:spcPct val="0"/>
              </a:spcBef>
              <a:spcAft>
                <a:spcPct val="0"/>
              </a:spcAft>
              <a:defRPr sz="4400">
                <a:solidFill>
                  <a:srgbClr val="000042"/>
                </a:solidFill>
                <a:latin typeface="Calibri Light" pitchFamily="34" charset="0"/>
              </a:defRPr>
            </a:lvl4pPr>
            <a:lvl5pPr algn="ctr" rtl="0" eaLnBrk="0" fontAlgn="base" hangingPunct="0">
              <a:spcBef>
                <a:spcPct val="0"/>
              </a:spcBef>
              <a:spcAft>
                <a:spcPct val="0"/>
              </a:spcAft>
              <a:defRPr sz="4400">
                <a:solidFill>
                  <a:srgbClr val="000042"/>
                </a:solidFill>
                <a:latin typeface="Calibri Light" pitchFamily="34" charset="0"/>
              </a:defRPr>
            </a:lvl5pPr>
            <a:lvl6pPr marL="457200" algn="ctr" rtl="0" fontAlgn="base">
              <a:spcBef>
                <a:spcPct val="0"/>
              </a:spcBef>
              <a:spcAft>
                <a:spcPct val="0"/>
              </a:spcAft>
              <a:defRPr sz="4400">
                <a:solidFill>
                  <a:srgbClr val="000042"/>
                </a:solidFill>
                <a:latin typeface="Calibri" panose="020F0502020204030204" pitchFamily="34" charset="0"/>
              </a:defRPr>
            </a:lvl6pPr>
            <a:lvl7pPr marL="914400" algn="ctr" rtl="0" fontAlgn="base">
              <a:spcBef>
                <a:spcPct val="0"/>
              </a:spcBef>
              <a:spcAft>
                <a:spcPct val="0"/>
              </a:spcAft>
              <a:defRPr sz="4400">
                <a:solidFill>
                  <a:srgbClr val="000042"/>
                </a:solidFill>
                <a:latin typeface="Calibri" panose="020F0502020204030204" pitchFamily="34" charset="0"/>
              </a:defRPr>
            </a:lvl7pPr>
            <a:lvl8pPr marL="1371600" algn="ctr" rtl="0" fontAlgn="base">
              <a:spcBef>
                <a:spcPct val="0"/>
              </a:spcBef>
              <a:spcAft>
                <a:spcPct val="0"/>
              </a:spcAft>
              <a:defRPr sz="4400">
                <a:solidFill>
                  <a:srgbClr val="000042"/>
                </a:solidFill>
                <a:latin typeface="Calibri" panose="020F0502020204030204" pitchFamily="34" charset="0"/>
              </a:defRPr>
            </a:lvl8pPr>
            <a:lvl9pPr marL="1828800" algn="ctr" rtl="0" fontAlgn="base">
              <a:spcBef>
                <a:spcPct val="0"/>
              </a:spcBef>
              <a:spcAft>
                <a:spcPct val="0"/>
              </a:spcAft>
              <a:defRPr sz="4400">
                <a:solidFill>
                  <a:srgbClr val="000042"/>
                </a:solidFill>
                <a:latin typeface="Calibri" panose="020F0502020204030204" pitchFamily="34" charset="0"/>
              </a:defRPr>
            </a:lvl9pPr>
          </a:lstStyle>
          <a:p>
            <a:pPr algn="l"/>
            <a:r>
              <a:rPr lang="it-IT" sz="3200" b="1" dirty="0" smtClean="0">
                <a:solidFill>
                  <a:schemeClr val="tx2"/>
                </a:solidFill>
              </a:rPr>
              <a:t>Automatic monitoring and forecasting system </a:t>
            </a:r>
            <a:endParaRPr lang="en-US" sz="3200" b="1" dirty="0">
              <a:solidFill>
                <a:schemeClr val="tx2"/>
              </a:solidFill>
            </a:endParaRPr>
          </a:p>
        </p:txBody>
      </p:sp>
      <p:cxnSp>
        <p:nvCxnSpPr>
          <p:cNvPr id="7" name="Verbindingslijn: gekromd 153"/>
          <p:cNvCxnSpPr>
            <a:cxnSpLocks/>
          </p:cNvCxnSpPr>
          <p:nvPr/>
        </p:nvCxnSpPr>
        <p:spPr bwMode="auto">
          <a:xfrm flipV="1">
            <a:off x="6731000" y="2725738"/>
            <a:ext cx="493713" cy="1998662"/>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9" name="Verbindingslijn: gekromd 189"/>
          <p:cNvCxnSpPr>
            <a:cxnSpLocks/>
            <a:endCxn id="10" idx="1"/>
          </p:cNvCxnSpPr>
          <p:nvPr/>
        </p:nvCxnSpPr>
        <p:spPr bwMode="auto">
          <a:xfrm flipV="1">
            <a:off x="3449681" y="-1351261"/>
            <a:ext cx="609600" cy="44450"/>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14" name="Verbindingslijn: gekromd 184"/>
          <p:cNvCxnSpPr>
            <a:cxnSpLocks/>
          </p:cNvCxnSpPr>
          <p:nvPr/>
        </p:nvCxnSpPr>
        <p:spPr bwMode="auto">
          <a:xfrm rot="16200000" flipH="1">
            <a:off x="5057774" y="4121150"/>
            <a:ext cx="941387" cy="265112"/>
          </a:xfrm>
          <a:prstGeom prst="curvedConnector2">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16" name="Verbindingslijn: gekromd 278"/>
          <p:cNvCxnSpPr>
            <a:cxnSpLocks/>
          </p:cNvCxnSpPr>
          <p:nvPr/>
        </p:nvCxnSpPr>
        <p:spPr bwMode="auto">
          <a:xfrm>
            <a:off x="3581400" y="2779712"/>
            <a:ext cx="223837" cy="14287"/>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32" name="Flèche droite 31"/>
          <p:cNvSpPr/>
          <p:nvPr/>
        </p:nvSpPr>
        <p:spPr bwMode="auto">
          <a:xfrm>
            <a:off x="2359025" y="2658468"/>
            <a:ext cx="762000" cy="228600"/>
          </a:xfrm>
          <a:prstGeom prst="rightArrow">
            <a:avLst/>
          </a:prstGeom>
          <a:ln w="28575">
            <a:solidFill>
              <a:schemeClr val="tx1"/>
            </a:solidFill>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nvGrpSpPr>
          <p:cNvPr id="3" name="Groupe 48"/>
          <p:cNvGrpSpPr/>
          <p:nvPr/>
        </p:nvGrpSpPr>
        <p:grpSpPr>
          <a:xfrm>
            <a:off x="1066799" y="952500"/>
            <a:ext cx="8001001" cy="3324405"/>
            <a:chOff x="1066799" y="952500"/>
            <a:chExt cx="8001001" cy="3324405"/>
          </a:xfrm>
        </p:grpSpPr>
        <p:pic>
          <p:nvPicPr>
            <p:cNvPr id="11" name="Picture 2"/>
            <p:cNvPicPr>
              <a:picLocks noChangeAspect="1" noChangeArrowheads="1"/>
            </p:cNvPicPr>
            <p:nvPr/>
          </p:nvPicPr>
          <p:blipFill>
            <a:blip r:embed="rId3" cstate="print"/>
            <a:srcRect/>
            <a:stretch>
              <a:fillRect/>
            </a:stretch>
          </p:blipFill>
          <p:spPr bwMode="auto">
            <a:xfrm>
              <a:off x="5465479" y="1770524"/>
              <a:ext cx="1070904" cy="1394083"/>
            </a:xfrm>
            <a:prstGeom prst="rect">
              <a:avLst/>
            </a:prstGeom>
            <a:noFill/>
            <a:ln w="9525">
              <a:noFill/>
              <a:miter lim="800000"/>
              <a:headEnd/>
              <a:tailEnd/>
            </a:ln>
          </p:spPr>
        </p:pic>
        <p:grpSp>
          <p:nvGrpSpPr>
            <p:cNvPr id="6" name="Groupe 46"/>
            <p:cNvGrpSpPr/>
            <p:nvPr/>
          </p:nvGrpSpPr>
          <p:grpSpPr>
            <a:xfrm>
              <a:off x="1066799" y="952500"/>
              <a:ext cx="1066801" cy="3324405"/>
              <a:chOff x="1142999" y="1236961"/>
              <a:chExt cx="1066801" cy="3324405"/>
            </a:xfrm>
          </p:grpSpPr>
          <p:pic>
            <p:nvPicPr>
              <p:cNvPr id="19" name="Afbeelding 100"/>
              <p:cNvPicPr>
                <a:picLocks noChangeAspect="1"/>
              </p:cNvPicPr>
              <p:nvPr/>
            </p:nvPicPr>
            <p:blipFill>
              <a:blip r:embed="rId4" cstate="print"/>
              <a:srcRect l="18269" t="19714" r="8961" b="10548"/>
              <a:stretch>
                <a:fillRect/>
              </a:stretch>
            </p:blipFill>
            <p:spPr bwMode="auto">
              <a:xfrm>
                <a:off x="1219201" y="3200398"/>
                <a:ext cx="914400" cy="1360968"/>
              </a:xfrm>
              <a:prstGeom prst="rect">
                <a:avLst/>
              </a:prstGeom>
              <a:noFill/>
              <a:ln w="9525">
                <a:noFill/>
                <a:miter lim="800000"/>
                <a:headEnd/>
                <a:tailEnd/>
              </a:ln>
            </p:spPr>
          </p:pic>
          <p:grpSp>
            <p:nvGrpSpPr>
              <p:cNvPr id="10" name="Groupe 20"/>
              <p:cNvGrpSpPr/>
              <p:nvPr/>
            </p:nvGrpSpPr>
            <p:grpSpPr>
              <a:xfrm>
                <a:off x="1142999" y="1236961"/>
                <a:ext cx="1066801" cy="1335836"/>
                <a:chOff x="990599" y="1236961"/>
                <a:chExt cx="1066801" cy="1335836"/>
              </a:xfrm>
            </p:grpSpPr>
            <p:cxnSp>
              <p:nvCxnSpPr>
                <p:cNvPr id="22" name="Verbindingslijn: gekromd 122"/>
                <p:cNvCxnSpPr>
                  <a:cxnSpLocks/>
                </p:cNvCxnSpPr>
                <p:nvPr/>
              </p:nvCxnSpPr>
              <p:spPr bwMode="auto">
                <a:xfrm>
                  <a:off x="1420812" y="1236961"/>
                  <a:ext cx="206376" cy="11113"/>
                </a:xfrm>
                <a:prstGeom prst="curvedConnector3">
                  <a:avLst>
                    <a:gd name="adj1" fmla="val 50000"/>
                  </a:avLst>
                </a:prstGeom>
                <a:ln w="38100">
                  <a:tailEnd type="triangle"/>
                </a:ln>
              </p:spPr>
              <p:style>
                <a:lnRef idx="2">
                  <a:schemeClr val="accent3"/>
                </a:lnRef>
                <a:fillRef idx="0">
                  <a:schemeClr val="accent3"/>
                </a:fillRef>
                <a:effectRef idx="1">
                  <a:schemeClr val="accent3"/>
                </a:effectRef>
                <a:fontRef idx="minor">
                  <a:schemeClr val="tx1"/>
                </a:fontRef>
              </p:style>
            </p:cxnSp>
            <p:pic>
              <p:nvPicPr>
                <p:cNvPr id="23" name="Image 7"/>
                <p:cNvPicPr>
                  <a:picLocks noChangeAspect="1"/>
                </p:cNvPicPr>
                <p:nvPr/>
              </p:nvPicPr>
              <p:blipFill>
                <a:blip r:embed="rId5" cstate="print"/>
                <a:srcRect l="37287" t="38459" r="40286" b="15761"/>
                <a:stretch>
                  <a:fillRect/>
                </a:stretch>
              </p:blipFill>
              <p:spPr bwMode="auto">
                <a:xfrm>
                  <a:off x="990599" y="1295400"/>
                  <a:ext cx="1066801" cy="1277397"/>
                </a:xfrm>
                <a:prstGeom prst="rect">
                  <a:avLst/>
                </a:prstGeom>
                <a:noFill/>
                <a:ln>
                  <a:solidFill>
                    <a:schemeClr val="tx1">
                      <a:lumMod val="90000"/>
                      <a:lumOff val="10000"/>
                    </a:schemeClr>
                  </a:solidFill>
                </a:ln>
                <a:extLst/>
              </p:spPr>
            </p:pic>
          </p:grpSp>
        </p:grpSp>
        <p:grpSp>
          <p:nvGrpSpPr>
            <p:cNvPr id="13" name="Groupe 45"/>
            <p:cNvGrpSpPr/>
            <p:nvPr/>
          </p:nvGrpSpPr>
          <p:grpSpPr>
            <a:xfrm>
              <a:off x="2282825" y="2166639"/>
              <a:ext cx="841375" cy="1193800"/>
              <a:chOff x="2359025" y="2451100"/>
              <a:chExt cx="841375" cy="1193800"/>
            </a:xfrm>
          </p:grpSpPr>
          <p:pic>
            <p:nvPicPr>
              <p:cNvPr id="25" name="Picture 2" descr="C:\Postdoc_Leesu\Conferences\ICHA2018\Presentation\Figs\Script_Python.jpg"/>
              <p:cNvPicPr>
                <a:picLocks noChangeAspect="1" noChangeArrowheads="1"/>
              </p:cNvPicPr>
              <p:nvPr/>
            </p:nvPicPr>
            <p:blipFill>
              <a:blip r:embed="rId6" cstate="print"/>
              <a:srcRect/>
              <a:stretch>
                <a:fillRect/>
              </a:stretch>
            </p:blipFill>
            <p:spPr bwMode="auto">
              <a:xfrm>
                <a:off x="2359025" y="2451100"/>
                <a:ext cx="444500" cy="444500"/>
              </a:xfrm>
              <a:prstGeom prst="rect">
                <a:avLst/>
              </a:prstGeom>
              <a:noFill/>
            </p:spPr>
          </p:pic>
          <p:pic>
            <p:nvPicPr>
              <p:cNvPr id="26" name="Picture 3" descr="C:\Postdoc_Leesu\Conferences\ICHA2018\Presentation\Figs\C_icon_副本.jpg"/>
              <p:cNvPicPr>
                <a:picLocks noChangeAspect="1" noChangeArrowheads="1"/>
              </p:cNvPicPr>
              <p:nvPr/>
            </p:nvPicPr>
            <p:blipFill>
              <a:blip r:embed="rId7" cstate="print"/>
              <a:srcRect/>
              <a:stretch>
                <a:fillRect/>
              </a:stretch>
            </p:blipFill>
            <p:spPr bwMode="auto">
              <a:xfrm>
                <a:off x="2587625" y="3200400"/>
                <a:ext cx="444500" cy="444500"/>
              </a:xfrm>
              <a:prstGeom prst="rect">
                <a:avLst/>
              </a:prstGeom>
              <a:noFill/>
            </p:spPr>
          </p:pic>
          <p:pic>
            <p:nvPicPr>
              <p:cNvPr id="27" name="Picture 4" descr="C:\Postdoc_Leesu\Conferences\ICHA2018\Presentation\Figs\Script_matlab.jpg"/>
              <p:cNvPicPr>
                <a:picLocks noChangeAspect="1" noChangeArrowheads="1"/>
              </p:cNvPicPr>
              <p:nvPr/>
            </p:nvPicPr>
            <p:blipFill>
              <a:blip r:embed="rId8" cstate="print"/>
              <a:srcRect/>
              <a:stretch>
                <a:fillRect/>
              </a:stretch>
            </p:blipFill>
            <p:spPr bwMode="auto">
              <a:xfrm>
                <a:off x="2755900" y="2451100"/>
                <a:ext cx="444500" cy="444500"/>
              </a:xfrm>
              <a:prstGeom prst="rect">
                <a:avLst/>
              </a:prstGeom>
              <a:noFill/>
            </p:spPr>
          </p:pic>
        </p:grpSp>
        <p:grpSp>
          <p:nvGrpSpPr>
            <p:cNvPr id="17" name="Groupe 27"/>
            <p:cNvGrpSpPr/>
            <p:nvPr/>
          </p:nvGrpSpPr>
          <p:grpSpPr>
            <a:xfrm>
              <a:off x="3429000" y="1570652"/>
              <a:ext cx="1004123" cy="1878687"/>
              <a:chOff x="4038600" y="2057400"/>
              <a:chExt cx="1004123" cy="1878687"/>
            </a:xfrm>
          </p:grpSpPr>
          <p:pic>
            <p:nvPicPr>
              <p:cNvPr id="29" name="Picture 9" descr="C:\Postdoc_Leesu\Papers\Data_lake\Figs\images (3).jpg"/>
              <p:cNvPicPr>
                <a:picLocks noChangeAspect="1" noChangeArrowheads="1"/>
              </p:cNvPicPr>
              <p:nvPr/>
            </p:nvPicPr>
            <p:blipFill>
              <a:blip r:embed="rId9" cstate="print"/>
              <a:srcRect/>
              <a:stretch>
                <a:fillRect/>
              </a:stretch>
            </p:blipFill>
            <p:spPr bwMode="auto">
              <a:xfrm>
                <a:off x="4038600" y="2057400"/>
                <a:ext cx="1004123" cy="923363"/>
              </a:xfrm>
              <a:prstGeom prst="rect">
                <a:avLst/>
              </a:prstGeom>
              <a:noFill/>
            </p:spPr>
          </p:pic>
          <p:pic>
            <p:nvPicPr>
              <p:cNvPr id="30" name="Picture 8" descr="C:\Postdoc_Leesu\Papers\Data_lake\Figs\téléchargement (2).png"/>
              <p:cNvPicPr>
                <a:picLocks noChangeAspect="1" noChangeArrowheads="1"/>
              </p:cNvPicPr>
              <p:nvPr/>
            </p:nvPicPr>
            <p:blipFill>
              <a:blip r:embed="rId10" cstate="print"/>
              <a:srcRect/>
              <a:stretch>
                <a:fillRect/>
              </a:stretch>
            </p:blipFill>
            <p:spPr bwMode="auto">
              <a:xfrm>
                <a:off x="4038600" y="3097887"/>
                <a:ext cx="838200" cy="838200"/>
              </a:xfrm>
              <a:prstGeom prst="rect">
                <a:avLst/>
              </a:prstGeom>
              <a:noFill/>
            </p:spPr>
          </p:pic>
        </p:grpSp>
        <p:grpSp>
          <p:nvGrpSpPr>
            <p:cNvPr id="18" name="Groupe 44"/>
            <p:cNvGrpSpPr/>
            <p:nvPr/>
          </p:nvGrpSpPr>
          <p:grpSpPr>
            <a:xfrm>
              <a:off x="4495800" y="2153939"/>
              <a:ext cx="762000" cy="1130300"/>
              <a:chOff x="4572000" y="2438400"/>
              <a:chExt cx="762000" cy="1130300"/>
            </a:xfrm>
          </p:grpSpPr>
          <p:pic>
            <p:nvPicPr>
              <p:cNvPr id="39" name="Picture 2" descr="C:\Postdoc_Leesu\Conferences\ICHA2018\Presentation\Figs\Script_Python.jpg"/>
              <p:cNvPicPr>
                <a:picLocks noChangeAspect="1" noChangeArrowheads="1"/>
              </p:cNvPicPr>
              <p:nvPr/>
            </p:nvPicPr>
            <p:blipFill>
              <a:blip r:embed="rId6" cstate="print"/>
              <a:srcRect/>
              <a:stretch>
                <a:fillRect/>
              </a:stretch>
            </p:blipFill>
            <p:spPr bwMode="auto">
              <a:xfrm>
                <a:off x="4724400" y="2438400"/>
                <a:ext cx="444500" cy="444500"/>
              </a:xfrm>
              <a:prstGeom prst="rect">
                <a:avLst/>
              </a:prstGeom>
              <a:noFill/>
            </p:spPr>
          </p:pic>
          <p:pic>
            <p:nvPicPr>
              <p:cNvPr id="40" name="Picture 4" descr="C:\Postdoc_Leesu\Conferences\ICHA2018\Presentation\Figs\Script_matlab.jpg"/>
              <p:cNvPicPr>
                <a:picLocks noChangeAspect="1" noChangeArrowheads="1"/>
              </p:cNvPicPr>
              <p:nvPr/>
            </p:nvPicPr>
            <p:blipFill>
              <a:blip r:embed="rId8" cstate="print"/>
              <a:srcRect/>
              <a:stretch>
                <a:fillRect/>
              </a:stretch>
            </p:blipFill>
            <p:spPr bwMode="auto">
              <a:xfrm>
                <a:off x="4724400" y="3124200"/>
                <a:ext cx="444500" cy="444500"/>
              </a:xfrm>
              <a:prstGeom prst="rect">
                <a:avLst/>
              </a:prstGeom>
              <a:noFill/>
            </p:spPr>
          </p:pic>
          <p:sp>
            <p:nvSpPr>
              <p:cNvPr id="41" name="Flèche droite 40"/>
              <p:cNvSpPr/>
              <p:nvPr/>
            </p:nvSpPr>
            <p:spPr bwMode="auto">
              <a:xfrm>
                <a:off x="4572000" y="2895600"/>
                <a:ext cx="762000" cy="228600"/>
              </a:xfrm>
              <a:prstGeom prst="rightArrow">
                <a:avLst/>
              </a:prstGeom>
              <a:ln w="28575">
                <a:solidFill>
                  <a:schemeClr val="tx1"/>
                </a:solidFill>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panose="020B0604020202020204" pitchFamily="34" charset="0"/>
                </a:endParaRPr>
              </a:p>
            </p:txBody>
          </p:sp>
        </p:grpSp>
        <p:grpSp>
          <p:nvGrpSpPr>
            <p:cNvPr id="21" name="Groupe 43"/>
            <p:cNvGrpSpPr/>
            <p:nvPr/>
          </p:nvGrpSpPr>
          <p:grpSpPr>
            <a:xfrm>
              <a:off x="6629400" y="2153939"/>
              <a:ext cx="762000" cy="685800"/>
              <a:chOff x="6705600" y="2438400"/>
              <a:chExt cx="762000" cy="685800"/>
            </a:xfrm>
          </p:grpSpPr>
          <p:pic>
            <p:nvPicPr>
              <p:cNvPr id="42" name="Picture 2" descr="C:\Postdoc_Leesu\Conferences\ICHA2018\Presentation\Figs\Script_Python.jpg"/>
              <p:cNvPicPr>
                <a:picLocks noChangeAspect="1" noChangeArrowheads="1"/>
              </p:cNvPicPr>
              <p:nvPr/>
            </p:nvPicPr>
            <p:blipFill>
              <a:blip r:embed="rId6" cstate="print"/>
              <a:srcRect/>
              <a:stretch>
                <a:fillRect/>
              </a:stretch>
            </p:blipFill>
            <p:spPr bwMode="auto">
              <a:xfrm>
                <a:off x="6858000" y="2438400"/>
                <a:ext cx="444500" cy="444500"/>
              </a:xfrm>
              <a:prstGeom prst="rect">
                <a:avLst/>
              </a:prstGeom>
              <a:noFill/>
            </p:spPr>
          </p:pic>
          <p:sp>
            <p:nvSpPr>
              <p:cNvPr id="43" name="Flèche droite 42"/>
              <p:cNvSpPr/>
              <p:nvPr/>
            </p:nvSpPr>
            <p:spPr bwMode="auto">
              <a:xfrm>
                <a:off x="6705600" y="2895600"/>
                <a:ext cx="762000" cy="228600"/>
              </a:xfrm>
              <a:prstGeom prst="rightArrow">
                <a:avLst/>
              </a:prstGeom>
              <a:ln w="28575">
                <a:solidFill>
                  <a:schemeClr val="tx1"/>
                </a:solidFill>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panose="020B0604020202020204" pitchFamily="34" charset="0"/>
                </a:endParaRPr>
              </a:p>
            </p:txBody>
          </p:sp>
        </p:grpSp>
        <p:pic>
          <p:nvPicPr>
            <p:cNvPr id="2050" name="Picture 2" descr="C:\Postdoc_Leesu\Conferences\ICHA2018\Presentation\Figs\PC_副本.jpg"/>
            <p:cNvPicPr>
              <a:picLocks noChangeAspect="1" noChangeArrowheads="1"/>
            </p:cNvPicPr>
            <p:nvPr/>
          </p:nvPicPr>
          <p:blipFill>
            <a:blip r:embed="rId11" cstate="print"/>
            <a:srcRect/>
            <a:stretch>
              <a:fillRect/>
            </a:stretch>
          </p:blipFill>
          <p:spPr bwMode="auto">
            <a:xfrm>
              <a:off x="7462837" y="2001539"/>
              <a:ext cx="1604963" cy="1604963"/>
            </a:xfrm>
            <a:prstGeom prst="rect">
              <a:avLst/>
            </a:prstGeom>
            <a:noFill/>
          </p:spPr>
        </p:pic>
      </p:grpSp>
      <p:sp>
        <p:nvSpPr>
          <p:cNvPr id="38" name="Tekstvak 59"/>
          <p:cNvSpPr txBox="1">
            <a:spLocks noChangeArrowheads="1"/>
          </p:cNvSpPr>
          <p:nvPr/>
        </p:nvSpPr>
        <p:spPr bwMode="auto">
          <a:xfrm>
            <a:off x="990600" y="3982738"/>
            <a:ext cx="1219200" cy="646331"/>
          </a:xfrm>
          <a:prstGeom prst="rect">
            <a:avLst/>
          </a:prstGeom>
          <a:noFill/>
          <a:ln w="9525">
            <a:noFill/>
            <a:miter lim="800000"/>
            <a:headEnd/>
            <a:tailEnd/>
          </a:ln>
        </p:spPr>
        <p:txBody>
          <a:bodyPr wrap="square">
            <a:spAutoFit/>
          </a:bodyPr>
          <a:lstStyle/>
          <a:p>
            <a:pPr algn="ctr"/>
            <a:r>
              <a:rPr lang="fr-FR" sz="1200" b="1" dirty="0" smtClean="0"/>
              <a:t>Observation &amp; Prévision de Météo</a:t>
            </a:r>
            <a:endParaRPr lang="en-US" sz="1200" b="1" dirty="0"/>
          </a:p>
        </p:txBody>
      </p:sp>
      <p:sp>
        <p:nvSpPr>
          <p:cNvPr id="44" name="Tekstvak 59"/>
          <p:cNvSpPr txBox="1">
            <a:spLocks noChangeArrowheads="1"/>
          </p:cNvSpPr>
          <p:nvPr/>
        </p:nvSpPr>
        <p:spPr bwMode="auto">
          <a:xfrm>
            <a:off x="1139420" y="2256452"/>
            <a:ext cx="917980" cy="461665"/>
          </a:xfrm>
          <a:prstGeom prst="rect">
            <a:avLst/>
          </a:prstGeom>
          <a:noFill/>
          <a:ln w="9525">
            <a:noFill/>
            <a:miter lim="800000"/>
            <a:headEnd/>
            <a:tailEnd/>
          </a:ln>
        </p:spPr>
        <p:txBody>
          <a:bodyPr>
            <a:spAutoFit/>
          </a:bodyPr>
          <a:lstStyle/>
          <a:p>
            <a:pPr algn="ctr"/>
            <a:r>
              <a:rPr lang="fr-FR" altLang="zh-CN" sz="1200" b="1" i="1" dirty="0" smtClean="0"/>
              <a:t>Mesures in-situ</a:t>
            </a:r>
            <a:endParaRPr lang="en-US" sz="1200" b="1" dirty="0"/>
          </a:p>
        </p:txBody>
      </p:sp>
      <p:sp>
        <p:nvSpPr>
          <p:cNvPr id="45" name="Tekstvak 59"/>
          <p:cNvSpPr txBox="1">
            <a:spLocks noChangeArrowheads="1"/>
          </p:cNvSpPr>
          <p:nvPr/>
        </p:nvSpPr>
        <p:spPr bwMode="auto">
          <a:xfrm>
            <a:off x="3352800" y="3475652"/>
            <a:ext cx="1143000" cy="646331"/>
          </a:xfrm>
          <a:prstGeom prst="rect">
            <a:avLst/>
          </a:prstGeom>
          <a:noFill/>
          <a:ln w="9525">
            <a:noFill/>
            <a:miter lim="800000"/>
            <a:headEnd/>
            <a:tailEnd/>
          </a:ln>
        </p:spPr>
        <p:txBody>
          <a:bodyPr wrap="square">
            <a:spAutoFit/>
          </a:bodyPr>
          <a:lstStyle/>
          <a:p>
            <a:pPr algn="ctr"/>
            <a:r>
              <a:rPr lang="fr-FR" altLang="zh-CN" sz="1200" b="1" dirty="0" smtClean="0"/>
              <a:t>Serveur local et Base de données</a:t>
            </a:r>
            <a:endParaRPr lang="en-US" altLang="zh-CN" sz="1200" b="1" dirty="0"/>
          </a:p>
        </p:txBody>
      </p:sp>
      <p:sp>
        <p:nvSpPr>
          <p:cNvPr id="46" name="Tekstvak 59"/>
          <p:cNvSpPr txBox="1">
            <a:spLocks noChangeArrowheads="1"/>
          </p:cNvSpPr>
          <p:nvPr/>
        </p:nvSpPr>
        <p:spPr bwMode="auto">
          <a:xfrm>
            <a:off x="5443580" y="3174403"/>
            <a:ext cx="1033420" cy="461665"/>
          </a:xfrm>
          <a:prstGeom prst="rect">
            <a:avLst/>
          </a:prstGeom>
          <a:noFill/>
          <a:ln w="9525">
            <a:noFill/>
            <a:miter lim="800000"/>
            <a:headEnd/>
            <a:tailEnd/>
          </a:ln>
        </p:spPr>
        <p:txBody>
          <a:bodyPr wrap="square">
            <a:spAutoFit/>
          </a:bodyPr>
          <a:lstStyle/>
          <a:p>
            <a:pPr algn="ctr"/>
            <a:r>
              <a:rPr lang="fr-FR" altLang="zh-CN" sz="1200" b="1" dirty="0" smtClean="0"/>
              <a:t>Modèle 3D intégré</a:t>
            </a:r>
            <a:endParaRPr lang="en-US" altLang="zh-CN" sz="1200" b="1" dirty="0"/>
          </a:p>
        </p:txBody>
      </p:sp>
    </p:spTree>
    <p:extLst>
      <p:ext uri="{BB962C8B-B14F-4D97-AF65-F5344CB8AC3E}">
        <p14:creationId xmlns:p14="http://schemas.microsoft.com/office/powerpoint/2010/main" val="3886372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4">
      <a:dk1>
        <a:srgbClr val="003060"/>
      </a:dk1>
      <a:lt1>
        <a:srgbClr val="FFFFFF"/>
      </a:lt1>
      <a:dk2>
        <a:srgbClr val="002E5C"/>
      </a:dk2>
      <a:lt2>
        <a:srgbClr val="808080"/>
      </a:lt2>
      <a:accent1>
        <a:srgbClr val="BBE0E3"/>
      </a:accent1>
      <a:accent2>
        <a:srgbClr val="333399"/>
      </a:accent2>
      <a:accent3>
        <a:srgbClr val="FFFFFF"/>
      </a:accent3>
      <a:accent4>
        <a:srgbClr val="002751"/>
      </a:accent4>
      <a:accent5>
        <a:srgbClr val="DAEDEF"/>
      </a:accent5>
      <a:accent6>
        <a:srgbClr val="2D2D8A"/>
      </a:accent6>
      <a:hlink>
        <a:srgbClr val="009999"/>
      </a:hlink>
      <a:folHlink>
        <a:srgbClr val="99CC00"/>
      </a:folHlink>
    </a:clrScheme>
    <a:fontScheme name="Personnalisé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3060"/>
        </a:dk1>
        <a:lt1>
          <a:srgbClr val="FFFFFF"/>
        </a:lt1>
        <a:dk2>
          <a:srgbClr val="000000"/>
        </a:dk2>
        <a:lt2>
          <a:srgbClr val="808080"/>
        </a:lt2>
        <a:accent1>
          <a:srgbClr val="BBE0E3"/>
        </a:accent1>
        <a:accent2>
          <a:srgbClr val="333399"/>
        </a:accent2>
        <a:accent3>
          <a:srgbClr val="FFFFFF"/>
        </a:accent3>
        <a:accent4>
          <a:srgbClr val="00275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4">
        <a:dk1>
          <a:srgbClr val="003060"/>
        </a:dk1>
        <a:lt1>
          <a:srgbClr val="FFFFFF"/>
        </a:lt1>
        <a:dk2>
          <a:srgbClr val="002E5C"/>
        </a:dk2>
        <a:lt2>
          <a:srgbClr val="808080"/>
        </a:lt2>
        <a:accent1>
          <a:srgbClr val="BBE0E3"/>
        </a:accent1>
        <a:accent2>
          <a:srgbClr val="333399"/>
        </a:accent2>
        <a:accent3>
          <a:srgbClr val="FFFFFF"/>
        </a:accent3>
        <a:accent4>
          <a:srgbClr val="00275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èle par défaut 14">
    <a:dk1>
      <a:srgbClr val="003060"/>
    </a:dk1>
    <a:lt1>
      <a:srgbClr val="FFFFFF"/>
    </a:lt1>
    <a:dk2>
      <a:srgbClr val="002E5C"/>
    </a:dk2>
    <a:lt2>
      <a:srgbClr val="808080"/>
    </a:lt2>
    <a:accent1>
      <a:srgbClr val="BBE0E3"/>
    </a:accent1>
    <a:accent2>
      <a:srgbClr val="333399"/>
    </a:accent2>
    <a:accent3>
      <a:srgbClr val="FFFFFF"/>
    </a:accent3>
    <a:accent4>
      <a:srgbClr val="002751"/>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34452</TotalTime>
  <Words>1366</Words>
  <Application>Microsoft Office PowerPoint</Application>
  <PresentationFormat>Affichage à l'écran (4:3)</PresentationFormat>
  <Paragraphs>316</Paragraphs>
  <Slides>32</Slides>
  <Notes>15</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32</vt:i4>
      </vt:variant>
    </vt:vector>
  </HeadingPairs>
  <TitlesOfParts>
    <vt:vector size="44" baseType="lpstr">
      <vt:lpstr>SimSun</vt:lpstr>
      <vt:lpstr>Arial</vt:lpstr>
      <vt:lpstr>Calibri</vt:lpstr>
      <vt:lpstr>Calibri Light</vt:lpstr>
      <vt:lpstr>Gill Sans MT</vt:lpstr>
      <vt:lpstr>Times</vt:lpstr>
      <vt:lpstr>Times New Roman</vt:lpstr>
      <vt:lpstr>Wingdings</vt:lpstr>
      <vt:lpstr>Wingdings 2</vt:lpstr>
      <vt:lpstr>Modèle par défaut</vt:lpstr>
      <vt:lpstr>1_Conception personnalisée</vt:lpstr>
      <vt:lpstr>Conception personnalisée</vt:lpstr>
      <vt:lpstr>SurvEillance et prÉvision automatique des risques sanitaires dans les plans d'eau en milieu urbain</vt:lpstr>
      <vt:lpstr>Contexte</vt:lpstr>
      <vt:lpstr>Objectifs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Mesures de haute fréquence</vt:lpstr>
      <vt:lpstr>Validation automatique des données</vt:lpstr>
      <vt:lpstr>Modèle 3D: Delft-3D </vt:lpstr>
      <vt:lpstr>Présentation PowerPoint</vt:lpstr>
      <vt:lpstr>Présentation PowerPoint</vt:lpstr>
      <vt:lpstr>Modèle SWMM</vt:lpstr>
      <vt:lpstr>Modélisation d’E. coli dans le lac</vt:lpstr>
      <vt:lpstr>Simulation hydrodynamique du lac de Champs-sur-marne</vt:lpstr>
      <vt:lpstr>Présentation PowerPoint</vt:lpstr>
      <vt:lpstr>Présentation PowerPoint</vt:lpstr>
      <vt:lpstr>Simulation hydrodynamique du lac de Créteil</vt:lpstr>
      <vt:lpstr>Présentation PowerPoint</vt:lpstr>
      <vt:lpstr>Présentation PowerPoint</vt:lpstr>
      <vt:lpstr>Plateforme web</vt:lpstr>
      <vt:lpstr>Plateforme web</vt:lpstr>
      <vt:lpstr>Conclusion et Perspectives</vt:lpstr>
      <vt:lpstr>MERCI !</vt:lpstr>
      <vt:lpstr>Présentation PowerPoint</vt:lpstr>
      <vt:lpstr>Coefficients calibrés de SWMM</vt:lpstr>
      <vt:lpstr>Système d’une chaine de sondes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Brigitte VINCON LEITE</dc:creator>
  <cp:lastModifiedBy>M. Emmanuel BERTHIER</cp:lastModifiedBy>
  <cp:revision>759</cp:revision>
  <cp:lastPrinted>2018-10-09T10:02:43Z</cp:lastPrinted>
  <dcterms:created xsi:type="dcterms:W3CDTF">1601-01-01T00:00:00Z</dcterms:created>
  <dcterms:modified xsi:type="dcterms:W3CDTF">2018-11-08T10:36:36Z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