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6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418" r:id="rId3"/>
    <p:sldId id="422" r:id="rId4"/>
    <p:sldId id="449" r:id="rId5"/>
    <p:sldId id="424" r:id="rId6"/>
    <p:sldId id="407" r:id="rId7"/>
    <p:sldId id="425" r:id="rId8"/>
    <p:sldId id="426" r:id="rId9"/>
    <p:sldId id="427" r:id="rId10"/>
    <p:sldId id="428" r:id="rId11"/>
    <p:sldId id="446" r:id="rId12"/>
    <p:sldId id="429" r:id="rId13"/>
    <p:sldId id="430" r:id="rId14"/>
    <p:sldId id="431" r:id="rId15"/>
    <p:sldId id="432" r:id="rId16"/>
    <p:sldId id="433" r:id="rId17"/>
    <p:sldId id="435" r:id="rId18"/>
    <p:sldId id="436" r:id="rId19"/>
    <p:sldId id="437" r:id="rId20"/>
    <p:sldId id="438" r:id="rId21"/>
    <p:sldId id="439" r:id="rId22"/>
    <p:sldId id="440" r:id="rId23"/>
    <p:sldId id="442" r:id="rId24"/>
    <p:sldId id="443" r:id="rId25"/>
    <p:sldId id="444" r:id="rId26"/>
    <p:sldId id="394" r:id="rId27"/>
    <p:sldId id="448" r:id="rId28"/>
    <p:sldId id="420" r:id="rId29"/>
    <p:sldId id="260" r:id="rId30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793" autoAdjust="0"/>
    <p:restoredTop sz="91429" autoAdjust="0"/>
  </p:normalViewPr>
  <p:slideViewPr>
    <p:cSldViewPr>
      <p:cViewPr varScale="1">
        <p:scale>
          <a:sx n="101" d="100"/>
          <a:sy n="101" d="100"/>
        </p:scale>
        <p:origin x="-28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5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3180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>
              <a:defRPr sz="1300"/>
            </a:lvl1pPr>
          </a:lstStyle>
          <a:p>
            <a:fld id="{5A7A13C9-0830-4098-8224-ED7296B84291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>
              <a:defRPr sz="1300"/>
            </a:lvl1pPr>
          </a:lstStyle>
          <a:p>
            <a:fld id="{06A06DC9-236B-49BC-A824-BD7B29DF247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9321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>
              <a:defRPr sz="1300"/>
            </a:lvl1pPr>
          </a:lstStyle>
          <a:p>
            <a:fld id="{708B3245-177B-4F40-9975-5B85A74438A0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2" tIns="47781" rIns="95562" bIns="47781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5562" tIns="47781" rIns="95562" bIns="47781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>
              <a:defRPr sz="1300"/>
            </a:lvl1pPr>
          </a:lstStyle>
          <a:p>
            <a:fld id="{DB69FE9D-CB3F-4674-8864-004EFC1FE91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925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9FE9D-CB3F-4674-8864-004EFC1FE91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75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8CF15-014B-4A52-9048-B1FC155A71C3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2602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8CF15-014B-4A52-9048-B1FC155A71C3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8474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8CF15-014B-4A52-9048-B1FC155A71C3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8021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8CF15-014B-4A52-9048-B1FC155A71C3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0302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9FE9D-CB3F-4674-8864-004EFC1FE91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54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9FE9D-CB3F-4674-8864-004EFC1FE91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02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7A812-4828-42B0-845A-83491C4BF3E9}" type="datetime1">
              <a:rPr lang="en-US" smtClean="0"/>
              <a:t>11/6/2018</a:t>
            </a:fld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3BE5A-F051-4D4F-8821-53B04AC0564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841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A8576-2E35-41B6-9706-8340DDF82B6D}" type="datetime1">
              <a:rPr lang="en-US" smtClean="0"/>
              <a:t>11/6/2018</a:t>
            </a:fld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659F4-854F-4AB5-94D1-09B88EAAC82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90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1B5F0-C2DC-40E2-93CE-C20D177555E7}" type="datetime1">
              <a:rPr lang="en-US" smtClean="0"/>
              <a:t>11/6/2018</a:t>
            </a:fld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659F4-854F-4AB5-94D1-09B88EAAC82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790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Change the style of the title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</a:lstStyle>
          <a:p>
            <a:pPr lvl="0"/>
            <a:r>
              <a:rPr lang="en-US" dirty="0" smtClean="0"/>
              <a:t>Change the text of the second level</a:t>
            </a:r>
          </a:p>
          <a:p>
            <a:pPr lvl="1"/>
            <a:r>
              <a:rPr lang="en-US" dirty="0" smtClean="0"/>
              <a:t> third level </a:t>
            </a:r>
          </a:p>
          <a:p>
            <a:pPr lvl="2"/>
            <a:r>
              <a:rPr lang="en-US" dirty="0" smtClean="0"/>
              <a:t>fourth level </a:t>
            </a:r>
          </a:p>
          <a:p>
            <a:pPr lvl="3"/>
            <a:r>
              <a:rPr lang="en-US" dirty="0" smtClean="0"/>
              <a:t>fifth level mask styles</a:t>
            </a:r>
          </a:p>
          <a:p>
            <a:pPr lvl="1"/>
            <a:endParaRPr lang="fr-FR" dirty="0" smtClean="0"/>
          </a:p>
          <a:p>
            <a:pPr lvl="1"/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D3E1F-230C-4618-A0DF-7CB2D698871B}" type="datetime1">
              <a:rPr lang="en-US" smtClean="0"/>
              <a:t>11/6/2018</a:t>
            </a:fld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659F4-854F-4AB5-94D1-09B88EAAC82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870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200" b="1" i="1" cap="none" baseline="0"/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242367"/>
          </a:xfrm>
        </p:spPr>
        <p:txBody>
          <a:bodyPr anchor="b"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659F4-854F-4AB5-94D1-09B88EAAC82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31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E1FBF-0ABE-44CF-A67C-77184EDB0909}" type="datetime1">
              <a:rPr lang="en-US" smtClean="0"/>
              <a:t>11/6/2018</a:t>
            </a:fld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659F4-854F-4AB5-94D1-09B88EAAC82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919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1F78E-7D5E-4C3B-965C-780B61E01CE5}" type="datetime1">
              <a:rPr lang="en-US" smtClean="0"/>
              <a:t>11/6/2018</a:t>
            </a:fld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7659F4-854F-4AB5-94D1-09B88EAAC820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1F78E-7D5E-4C3B-965C-780B61E01CE5}" type="datetime1">
              <a:rPr lang="en-US" smtClean="0"/>
              <a:t>11/6/2018</a:t>
            </a:fld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7659F4-854F-4AB5-94D1-09B88EAAC820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659F4-854F-4AB5-94D1-09B88EAAC82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64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BE753-8E43-4A95-B91A-0ABC9D65C9EB}" type="datetime1">
              <a:rPr lang="en-US" smtClean="0"/>
              <a:t>11/6/2018</a:t>
            </a:fld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659F4-854F-4AB5-94D1-09B88EAAC82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52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76F1C-B2E0-49F2-A2D6-F4843413C026}" type="datetime1">
              <a:rPr lang="en-US" smtClean="0"/>
              <a:t>11/6/2018</a:t>
            </a:fld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659F4-854F-4AB5-94D1-09B88EAAC82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717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7"/>
          <a:stretch/>
        </p:blipFill>
        <p:spPr>
          <a:xfrm>
            <a:off x="107504" y="6449866"/>
            <a:ext cx="8805037" cy="3122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412776"/>
            <a:ext cx="8229600" cy="4713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 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10208" y="6647023"/>
            <a:ext cx="1053480" cy="221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1F78E-7D5E-4C3B-965C-780B61E01CE5}" type="datetime1">
              <a:rPr lang="en-US" smtClean="0"/>
              <a:t>11/6/2018</a:t>
            </a:fld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172400" y="6597352"/>
            <a:ext cx="549424" cy="2452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659F4-854F-4AB5-94D1-09B88EAAC82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89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v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32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tif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5536" y="1628800"/>
            <a:ext cx="8352928" cy="1470025"/>
          </a:xfrm>
        </p:spPr>
        <p:txBody>
          <a:bodyPr>
            <a:normAutofit/>
          </a:bodyPr>
          <a:lstStyle/>
          <a:p>
            <a:r>
              <a:rPr lang="fr-FR" sz="2800" dirty="0"/>
              <a:t>Étude de sensibilité des paramètres d’un modèle « rural » sur des bassins versants urbanisés</a:t>
            </a:r>
            <a:endParaRPr lang="fr-FR" sz="2800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55576" y="3356992"/>
            <a:ext cx="7776864" cy="1752600"/>
          </a:xfrm>
        </p:spPr>
        <p:txBody>
          <a:bodyPr>
            <a:normAutofit/>
          </a:bodyPr>
          <a:lstStyle/>
          <a:p>
            <a:r>
              <a:rPr lang="fr-FR" dirty="0"/>
              <a:t>Mohamed SAADI, Ludovic OUDIN, Pierre RIBSTEIN</a:t>
            </a:r>
          </a:p>
          <a:p>
            <a:r>
              <a:rPr lang="fr-FR" sz="2000" dirty="0"/>
              <a:t>UMR METIS (Sorbonne Université, CNRS, EPHE)</a:t>
            </a:r>
          </a:p>
        </p:txBody>
      </p:sp>
      <p:pic>
        <p:nvPicPr>
          <p:cNvPr id="1026" name="Picture 2" descr="Image result for Sorbonne universitÃ©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6" y="4808920"/>
            <a:ext cx="2448272" cy="116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nrs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887" y="4808920"/>
            <a:ext cx="1147370" cy="116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ephe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863" y="4808920"/>
            <a:ext cx="1388684" cy="123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metis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808920"/>
            <a:ext cx="2600659" cy="123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jdhu2018.sciencesconf.org/data/header/jdhu2018_700pix_2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32655"/>
            <a:ext cx="6163444" cy="120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694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251"/>
    </mc:Choice>
    <mc:Fallback>
      <p:transition spd="slow" advTm="6725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4064" y="188640"/>
            <a:ext cx="7772400" cy="56207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Méthodologie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10</a:t>
            </a:fld>
            <a:endParaRPr lang="fr-BE"/>
          </a:p>
        </p:txBody>
      </p:sp>
      <p:sp>
        <p:nvSpPr>
          <p:cNvPr id="6" name="Rectangle 5"/>
          <p:cNvSpPr/>
          <p:nvPr/>
        </p:nvSpPr>
        <p:spPr>
          <a:xfrm>
            <a:off x="784181" y="885331"/>
            <a:ext cx="6380107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399455" y="1767619"/>
            <a:ext cx="1149558" cy="50089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.......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7458352" y="1411824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 365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87374" y="983470"/>
            <a:ext cx="747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 BV</a:t>
            </a:r>
            <a:endParaRPr 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84369" y="1772816"/>
            <a:ext cx="554385" cy="5040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FR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Mise en route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286316" y="1772816"/>
            <a:ext cx="554385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FR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Calage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840701" y="1772816"/>
            <a:ext cx="554385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Calage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395086" y="1772816"/>
            <a:ext cx="554385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Calage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951524" y="1772816"/>
            <a:ext cx="554385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FR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Calage</a:t>
            </a:r>
          </a:p>
        </p:txBody>
      </p:sp>
      <p:sp>
        <p:nvSpPr>
          <p:cNvPr id="49" name="Rectangle 48"/>
          <p:cNvSpPr/>
          <p:nvPr/>
        </p:nvSpPr>
        <p:spPr>
          <a:xfrm>
            <a:off x="4442748" y="1772816"/>
            <a:ext cx="554385" cy="5040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FR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Mise en route</a:t>
            </a:r>
          </a:p>
        </p:txBody>
      </p:sp>
      <p:sp>
        <p:nvSpPr>
          <p:cNvPr id="50" name="Rectangle 49"/>
          <p:cNvSpPr/>
          <p:nvPr/>
        </p:nvSpPr>
        <p:spPr>
          <a:xfrm>
            <a:off x="4944695" y="1772816"/>
            <a:ext cx="554385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FR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Calage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499080" y="1772816"/>
            <a:ext cx="554385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Calage</a:t>
            </a:r>
          </a:p>
        </p:txBody>
      </p:sp>
      <p:sp>
        <p:nvSpPr>
          <p:cNvPr id="52" name="Rectangle 51"/>
          <p:cNvSpPr/>
          <p:nvPr/>
        </p:nvSpPr>
        <p:spPr>
          <a:xfrm>
            <a:off x="6053465" y="1772816"/>
            <a:ext cx="554385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Calage</a:t>
            </a:r>
          </a:p>
        </p:txBody>
      </p:sp>
      <p:sp>
        <p:nvSpPr>
          <p:cNvPr id="53" name="Rectangle 52"/>
          <p:cNvSpPr/>
          <p:nvPr/>
        </p:nvSpPr>
        <p:spPr>
          <a:xfrm>
            <a:off x="6609903" y="1772816"/>
            <a:ext cx="554385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FR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Calage</a:t>
            </a:r>
          </a:p>
        </p:txBody>
      </p:sp>
      <p:cxnSp>
        <p:nvCxnSpPr>
          <p:cNvPr id="11" name="Connecteur en arc 10"/>
          <p:cNvCxnSpPr>
            <a:stCxn id="6" idx="3"/>
            <a:endCxn id="53" idx="3"/>
          </p:cNvCxnSpPr>
          <p:nvPr/>
        </p:nvCxnSpPr>
        <p:spPr>
          <a:xfrm>
            <a:off x="7164288" y="1137359"/>
            <a:ext cx="12700" cy="887485"/>
          </a:xfrm>
          <a:prstGeom prst="curvedConnector3">
            <a:avLst>
              <a:gd name="adj1" fmla="val 3225000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ccolade fermante 13"/>
          <p:cNvSpPr/>
          <p:nvPr/>
        </p:nvSpPr>
        <p:spPr>
          <a:xfrm rot="5400000">
            <a:off x="3758210" y="283805"/>
            <a:ext cx="432047" cy="4464668"/>
          </a:xfrm>
          <a:prstGeom prst="rightBrace">
            <a:avLst>
              <a:gd name="adj1" fmla="val 0"/>
              <a:gd name="adj2" fmla="val 50213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Accolade ouvrante 16"/>
          <p:cNvSpPr/>
          <p:nvPr/>
        </p:nvSpPr>
        <p:spPr>
          <a:xfrm>
            <a:off x="2949471" y="2908944"/>
            <a:ext cx="395748" cy="1672183"/>
          </a:xfrm>
          <a:prstGeom prst="leftBrac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ZoneTexte 53"/>
          <p:cNvSpPr txBox="1"/>
          <p:nvPr/>
        </p:nvSpPr>
        <p:spPr>
          <a:xfrm>
            <a:off x="2144610" y="3606535"/>
            <a:ext cx="6817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730 </a:t>
            </a:r>
            <a:endParaRPr lang="fr-F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3399455" y="2855233"/>
            <a:ext cx="104329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X1 [mm] X2 [mm/h] X3 [mm]</a:t>
            </a:r>
          </a:p>
          <a:p>
            <a:r>
              <a:rPr lang="fr-FR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X4 [h]</a:t>
            </a:r>
          </a:p>
          <a:p>
            <a:endParaRPr lang="fr-FR" sz="1400" dirty="0" smtClean="0"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  <a:p>
            <a:r>
              <a:rPr lang="fr-FR" sz="14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Q/P [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fr-FR" sz="14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]</a:t>
            </a:r>
          </a:p>
          <a:p>
            <a:r>
              <a:rPr lang="fr-FR" sz="14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BFI [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–]</a:t>
            </a:r>
            <a:endParaRPr lang="fr-FR" sz="1400" b="1" dirty="0" smtClean="0"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  <a:p>
            <a:r>
              <a:rPr lang="fr-FR" sz="14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DT [h]</a:t>
            </a:r>
            <a:r>
              <a:rPr lang="fr-FR" sz="1400" b="1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endParaRPr lang="fr-FR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4754646" y="3624673"/>
            <a:ext cx="4672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vs.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5292080" y="3624673"/>
            <a:ext cx="2252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730 CPD</a:t>
            </a:r>
            <a:endParaRPr 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98332" y="4941168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Fonction objectif : Critère de </a:t>
            </a:r>
            <a:r>
              <a:rPr lang="fr-FR" dirty="0" err="1" smtClean="0"/>
              <a:t>Kling</a:t>
            </a:r>
            <a:r>
              <a:rPr lang="fr-FR" dirty="0" smtClean="0"/>
              <a:t>-Gupta KGE (Gupta et al., 2009)</a:t>
            </a:r>
          </a:p>
        </p:txBody>
      </p:sp>
    </p:spTree>
    <p:extLst>
      <p:ext uri="{BB962C8B-B14F-4D97-AF65-F5344CB8AC3E}">
        <p14:creationId xmlns:p14="http://schemas.microsoft.com/office/powerpoint/2010/main" val="1107710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6107"/>
    </mc:Choice>
    <mc:Fallback>
      <p:transition advTm="26107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83634"/>
          </a:xfrm>
        </p:spPr>
        <p:txBody>
          <a:bodyPr/>
          <a:lstStyle/>
          <a:p>
            <a:r>
              <a:rPr lang="fr-FR" dirty="0" smtClean="0"/>
              <a:t>Méthodologie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D3E1F-230C-4618-A0DF-7CB2D698871B}" type="datetime1">
              <a:rPr lang="en-US" smtClean="0"/>
              <a:t>11/6/2018</a:t>
            </a:fld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659F4-854F-4AB5-94D1-09B88EAAC820}" type="slidenum">
              <a:rPr lang="en-US" smtClean="0"/>
              <a:t>11</a:t>
            </a:fld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95" y="649399"/>
            <a:ext cx="4395787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362" y="649398"/>
            <a:ext cx="4395787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95" y="3573015"/>
            <a:ext cx="4395787" cy="302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361" y="3573302"/>
            <a:ext cx="4395787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0298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93"/>
    </mc:Choice>
    <mc:Fallback>
      <p:transition spd="slow" advTm="33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12</a:t>
            </a:fld>
            <a:endParaRPr lang="fr-BE"/>
          </a:p>
        </p:txBody>
      </p:sp>
      <p:sp>
        <p:nvSpPr>
          <p:cNvPr id="5" name="Accolade ouvrante 4"/>
          <p:cNvSpPr/>
          <p:nvPr/>
        </p:nvSpPr>
        <p:spPr>
          <a:xfrm>
            <a:off x="1030901" y="2176464"/>
            <a:ext cx="285387" cy="936104"/>
          </a:xfrm>
          <a:prstGeom prst="leftBrac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366156" y="2506016"/>
            <a:ext cx="6817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730 </a:t>
            </a:r>
            <a:endParaRPr lang="fr-F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370525" y="2122752"/>
            <a:ext cx="10432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X</a:t>
            </a:r>
            <a:r>
              <a:rPr lang="fr-FR" sz="14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i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</a:t>
            </a:r>
            <a:r>
              <a:rPr lang="fr-FR" sz="14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1≤ i ≤4</a:t>
            </a:r>
          </a:p>
          <a:p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Q/P</a:t>
            </a:r>
          </a:p>
          <a:p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BFI</a:t>
            </a:r>
          </a:p>
          <a:p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DT</a:t>
            </a:r>
            <a:r>
              <a:rPr lang="fr-FR" sz="14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endParaRPr lang="fr-FR" sz="1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14878" y="3200575"/>
            <a:ext cx="15989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</a:p>
          <a:p>
            <a:pPr algn="ctr"/>
            <a:endParaRPr lang="fr-FR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730 CPD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E:\MODEL_PARAMETERS\MODEL_PARAMS\PLOT_CPD_Q_P.ti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312" y="836711"/>
            <a:ext cx="5900151" cy="439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78" y="2020182"/>
            <a:ext cx="626701" cy="1749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020182"/>
            <a:ext cx="626701" cy="1749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3923924" y="1582646"/>
            <a:ext cx="57455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NURB</a:t>
            </a:r>
            <a:endParaRPr lang="fr-FR" sz="105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447669" y="1574952"/>
            <a:ext cx="5745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</a:t>
            </a:r>
            <a:endParaRPr lang="fr-FR" sz="105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923925" y="1132669"/>
            <a:ext cx="57455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fr-FR" sz="105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465049" y="1133167"/>
            <a:ext cx="57455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fr-FR" sz="105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923926" y="879251"/>
            <a:ext cx="57455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fr-FR" sz="105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465048" y="878753"/>
            <a:ext cx="57455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fr-FR" sz="105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593948" y="854184"/>
            <a:ext cx="1749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Moyennes Différentes à 5%</a:t>
            </a:r>
            <a:endParaRPr lang="fr-FR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4784654" y="1120415"/>
            <a:ext cx="13681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Moyennes égales</a:t>
            </a:r>
            <a:endParaRPr lang="fr-FR" sz="11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Connecteur droit avec flèche 3"/>
          <p:cNvCxnSpPr/>
          <p:nvPr/>
        </p:nvCxnSpPr>
        <p:spPr>
          <a:xfrm flipV="1">
            <a:off x="4716016" y="4509120"/>
            <a:ext cx="0" cy="1008112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3455876" y="5589240"/>
            <a:ext cx="2520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Seuil CPD pris à la médiane</a:t>
            </a:r>
            <a:endParaRPr lang="fr-FR" dirty="0"/>
          </a:p>
        </p:txBody>
      </p:sp>
      <p:sp>
        <p:nvSpPr>
          <p:cNvPr id="23" name="Titre 1"/>
          <p:cNvSpPr>
            <a:spLocks noGrp="1"/>
          </p:cNvSpPr>
          <p:nvPr>
            <p:ph type="title"/>
          </p:nvPr>
        </p:nvSpPr>
        <p:spPr>
          <a:xfrm>
            <a:off x="612285" y="188640"/>
            <a:ext cx="7772400" cy="56207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Méthodologie</a:t>
            </a:r>
            <a:endParaRPr lang="fr-FR" dirty="0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75" y="1769744"/>
            <a:ext cx="626701" cy="1749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462" y="2695135"/>
            <a:ext cx="626701" cy="1749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5159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364"/>
    </mc:Choice>
    <mc:Fallback>
      <p:transition spd="slow" advTm="56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4" grpId="1"/>
      <p:bldP spid="15" grpId="0"/>
      <p:bldP spid="15" grpId="1"/>
      <p:bldP spid="16" grpId="0"/>
      <p:bldP spid="17" grpId="0"/>
      <p:bldP spid="20" grpId="0"/>
      <p:bldP spid="21" grpId="0"/>
      <p:bldP spid="21" grpId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Résultats : Performances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D3E1F-230C-4618-A0DF-7CB2D698871B}" type="datetime1">
              <a:rPr lang="en-US" smtClean="0"/>
              <a:t>11/6/2018</a:t>
            </a:fld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659F4-854F-4AB5-94D1-09B88EAAC820}" type="slidenum">
              <a:rPr lang="en-US" smtClean="0"/>
              <a:t>13</a:t>
            </a:fld>
            <a:endParaRPr lang="en-US"/>
          </a:p>
        </p:txBody>
      </p:sp>
      <p:pic>
        <p:nvPicPr>
          <p:cNvPr id="3074" name="Picture 2" descr="E:\MODEL_PARAMETERS\MODEL_PARAMS\FRA_1_KGE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2" y="833437"/>
            <a:ext cx="6962775" cy="519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835696" y="112474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Première période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0561919"/>
      </p:ext>
    </p:extLst>
  </p:cSld>
  <p:clrMapOvr>
    <a:masterClrMapping/>
  </p:clrMapOvr>
  <p:transition spd="slow" advTm="36675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MODEL_PARAMETERS\MODEL_PARAMS\FRA_2_KGE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2" y="833437"/>
            <a:ext cx="6962775" cy="519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Résultats : Performances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D3E1F-230C-4618-A0DF-7CB2D698871B}" type="datetime1">
              <a:rPr lang="en-US" smtClean="0"/>
              <a:t>11/6/2018</a:t>
            </a:fld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659F4-854F-4AB5-94D1-09B88EAAC820}" type="slidenum">
              <a:rPr lang="en-US" smtClean="0"/>
              <a:t>14</a:t>
            </a:fld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1835696" y="112474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Dernière période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63088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39"/>
    </mc:Choice>
    <mc:Fallback>
      <p:transition spd="slow" advTm="9739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Résultats : Performances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D3E1F-230C-4618-A0DF-7CB2D698871B}" type="datetime1">
              <a:rPr lang="en-US" smtClean="0"/>
              <a:t>11/6/2018</a:t>
            </a:fld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659F4-854F-4AB5-94D1-09B88EAAC820}" type="slidenum">
              <a:rPr lang="en-US" smtClean="0"/>
              <a:t>15</a:t>
            </a:fld>
            <a:endParaRPr lang="en-US"/>
          </a:p>
        </p:txBody>
      </p:sp>
      <p:pic>
        <p:nvPicPr>
          <p:cNvPr id="5122" name="Picture 2" descr="E:\MODEL_PARAMETERS\MODEL_PARAMS\US_1_KGE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2" y="833437"/>
            <a:ext cx="6962775" cy="519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835696" y="112474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Première période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6256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61"/>
    </mc:Choice>
    <mc:Fallback>
      <p:transition spd="slow" advTm="856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Résultats : Performances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D3E1F-230C-4618-A0DF-7CB2D698871B}" type="datetime1">
              <a:rPr lang="en-US" smtClean="0"/>
              <a:t>11/6/2018</a:t>
            </a:fld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659F4-854F-4AB5-94D1-09B88EAAC820}" type="slidenum">
              <a:rPr lang="en-US" smtClean="0"/>
              <a:t>16</a:t>
            </a:fld>
            <a:endParaRPr lang="en-US"/>
          </a:p>
        </p:txBody>
      </p:sp>
      <p:pic>
        <p:nvPicPr>
          <p:cNvPr id="6146" name="Picture 2" descr="E:\MODEL_PARAMETERS\MODEL_PARAMS\US_2_KGE.ti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2" y="833437"/>
            <a:ext cx="6962775" cy="519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835696" y="112474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Dernière période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971601" y="5589240"/>
            <a:ext cx="7081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La médiane des scores KGE sur les 730 couples bassin-période est de </a:t>
            </a:r>
            <a:r>
              <a:rPr lang="fr-FR" b="1" dirty="0" smtClean="0">
                <a:solidFill>
                  <a:srgbClr val="FF0000"/>
                </a:solidFill>
              </a:rPr>
              <a:t>0.85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6839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00"/>
    </mc:Choice>
    <mc:Fallback>
      <p:transition spd="slow" advTm="18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Résultats : Homogénéisation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D3E1F-230C-4618-A0DF-7CB2D698871B}" type="datetime1">
              <a:rPr lang="en-US" smtClean="0"/>
              <a:t>11/6/2018</a:t>
            </a:fld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659F4-854F-4AB5-94D1-09B88EAAC820}" type="slidenum">
              <a:rPr lang="en-US" smtClean="0"/>
              <a:t>17</a:t>
            </a:fld>
            <a:endParaRPr lang="en-US"/>
          </a:p>
        </p:txBody>
      </p:sp>
      <p:pic>
        <p:nvPicPr>
          <p:cNvPr id="8194" name="Picture 2" descr="E:\MODEL_PARAMETERS\MODEL_PARAMS\CPD_AREA.ti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5" y="1556792"/>
            <a:ext cx="4606741" cy="373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MODEL_PARAMETERS\MODEL_PARAMS\DT_AREA.tif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374" y="1556792"/>
            <a:ext cx="4644008" cy="376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195736" y="5877272"/>
            <a:ext cx="4658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DT est petit : est-ce parce que l’aire est petite ou le bassin est fortement urbanisé?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435151" y="5160493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rgbClr val="FF0000"/>
                </a:solidFill>
              </a:rPr>
              <a:t>Un lien entre l’aire et le CPD?</a:t>
            </a:r>
            <a:endParaRPr lang="fr-FR" sz="1200" b="1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846274" y="5160493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rgbClr val="0066FF"/>
                </a:solidFill>
              </a:rPr>
              <a:t>Un lien entre l’aire et le DT?</a:t>
            </a:r>
            <a:endParaRPr lang="fr-FR" sz="1200" b="1" dirty="0">
              <a:solidFill>
                <a:srgbClr val="0066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2152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437"/>
    </mc:Choice>
    <mc:Fallback>
      <p:transition spd="slow" advTm="46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MODEL_PARAMETERS\MODEL_PARAMS\ZZ_JDHU\AREA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86020"/>
            <a:ext cx="7948278" cy="562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Résultats : Homogénéisation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D3E1F-230C-4618-A0DF-7CB2D698871B}" type="datetime1">
              <a:rPr lang="en-US" smtClean="0"/>
              <a:t>11/6/2018</a:t>
            </a:fld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659F4-854F-4AB5-94D1-09B88EAAC820}" type="slidenum">
              <a:rPr lang="en-US" smtClean="0"/>
              <a:t>18</a:t>
            </a:fld>
            <a:endParaRPr lang="en-US"/>
          </a:p>
        </p:txBody>
      </p:sp>
      <p:sp>
        <p:nvSpPr>
          <p:cNvPr id="7" name="ZoneTexte 6"/>
          <p:cNvSpPr txBox="1"/>
          <p:nvPr/>
        </p:nvSpPr>
        <p:spPr>
          <a:xfrm>
            <a:off x="2987824" y="1192776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730 couples bassin-période</a:t>
            </a:r>
            <a:endParaRPr lang="fr-FR" sz="16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6516216" y="1192775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416 couples bassin-période</a:t>
            </a:r>
            <a:endParaRPr lang="fr-FR" sz="1600" b="1" dirty="0"/>
          </a:p>
        </p:txBody>
      </p:sp>
    </p:spTree>
    <p:extLst>
      <p:ext uri="{BB962C8B-B14F-4D97-AF65-F5344CB8AC3E}">
        <p14:creationId xmlns:p14="http://schemas.microsoft.com/office/powerpoint/2010/main" val="3451263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03"/>
    </mc:Choice>
    <mc:Fallback>
      <p:transition spd="slow" advTm="21903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MODEL_PARAMETERS\MODEL_PARAMS\ZZ_JDHU\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896" y="1064102"/>
            <a:ext cx="6431197" cy="453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Résultats : Indicateurs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D3E1F-230C-4618-A0DF-7CB2D698871B}" type="datetime1">
              <a:rPr lang="en-US" smtClean="0"/>
              <a:t>11/6/2018</a:t>
            </a:fld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659F4-854F-4AB5-94D1-09B88EAAC820}" type="slidenum">
              <a:rPr lang="en-US" smtClean="0"/>
              <a:t>19</a:t>
            </a:fld>
            <a:endParaRPr lang="en-US"/>
          </a:p>
        </p:txBody>
      </p:sp>
      <p:sp>
        <p:nvSpPr>
          <p:cNvPr id="7" name="ZoneTexte 6"/>
          <p:cNvSpPr txBox="1"/>
          <p:nvPr/>
        </p:nvSpPr>
        <p:spPr>
          <a:xfrm>
            <a:off x="4595765" y="1925705"/>
            <a:ext cx="574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fr-FR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444208" y="1925705"/>
            <a:ext cx="574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fr-FR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618155" y="5627121"/>
            <a:ext cx="6120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Rendement Q/P </a:t>
            </a:r>
            <a:r>
              <a:rPr lang="fr-FR" sz="1600" b="1" dirty="0" smtClean="0">
                <a:solidFill>
                  <a:srgbClr val="FF0000"/>
                </a:solidFill>
              </a:rPr>
              <a:t>plus</a:t>
            </a:r>
            <a:r>
              <a:rPr lang="fr-FR" sz="1600" dirty="0" smtClean="0"/>
              <a:t> important sur les bassins </a:t>
            </a:r>
            <a:r>
              <a:rPr lang="fr-FR" sz="1600" b="1" dirty="0" smtClean="0">
                <a:solidFill>
                  <a:srgbClr val="FF0000"/>
                </a:solidFill>
              </a:rPr>
              <a:t>fortement</a:t>
            </a:r>
            <a:r>
              <a:rPr lang="fr-FR" sz="1600" dirty="0" smtClean="0"/>
              <a:t> urbanisés</a:t>
            </a:r>
            <a:endParaRPr lang="fr-FR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2992226"/>
      </p:ext>
    </p:extLst>
  </p:cSld>
  <p:clrMapOvr>
    <a:masterClrMapping/>
  </p:clrMapOvr>
  <p:transition spd="slow" advTm="2689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679664"/>
          </a:xfrm>
        </p:spPr>
        <p:txBody>
          <a:bodyPr/>
          <a:lstStyle/>
          <a:p>
            <a:r>
              <a:rPr lang="fr-FR" dirty="0" smtClean="0"/>
              <a:t>Contexte général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D3E1F-230C-4618-A0DF-7CB2D698871B}" type="datetime1">
              <a:rPr lang="en-US" smtClean="0"/>
              <a:t>11/6/2018</a:t>
            </a:fld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659F4-854F-4AB5-94D1-09B88EAAC820}" type="slidenum">
              <a:rPr lang="en-US" smtClean="0"/>
              <a:t>2</a:t>
            </a:fld>
            <a:endParaRPr lang="en-US"/>
          </a:p>
        </p:txBody>
      </p:sp>
      <p:sp>
        <p:nvSpPr>
          <p:cNvPr id="9" name="Flèche droite 8"/>
          <p:cNvSpPr/>
          <p:nvPr/>
        </p:nvSpPr>
        <p:spPr>
          <a:xfrm>
            <a:off x="2492810" y="3115674"/>
            <a:ext cx="4401139" cy="628277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E:\DONNEES_THESE\02_DONNEES_US\Data_treatment\NLCD_Data\BV_1992.tif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24288"/>
            <a:ext cx="2758539" cy="205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E:\DONNEES_THESE\02_DONNEES_US\Data_treatment\NLCD_Data\BV_2001.tif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111" y="724288"/>
            <a:ext cx="2758538" cy="205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E:\DONNEES_THESE\02_DONNEES_US\Data_treatment\NLCD_Data\BV_FUTUR.tif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189" y="724288"/>
            <a:ext cx="2758538" cy="205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2152061" y="2798214"/>
            <a:ext cx="782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Passé</a:t>
            </a:r>
            <a:endParaRPr lang="fr-F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809354" y="2798214"/>
            <a:ext cx="842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Présent</a:t>
            </a:r>
            <a:endParaRPr lang="fr-F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336013" y="2798214"/>
            <a:ext cx="782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Futur</a:t>
            </a:r>
            <a:endParaRPr lang="fr-F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963833" y="3275923"/>
            <a:ext cx="5237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Urbanisation du bassin versant</a:t>
            </a:r>
            <a:endParaRPr 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Connecteur en arc 22"/>
          <p:cNvCxnSpPr>
            <a:stCxn id="33" idx="2"/>
            <a:endCxn id="29" idx="1"/>
          </p:cNvCxnSpPr>
          <p:nvPr/>
        </p:nvCxnSpPr>
        <p:spPr>
          <a:xfrm rot="16200000" flipH="1">
            <a:off x="2139218" y="5973509"/>
            <a:ext cx="178554" cy="629699"/>
          </a:xfrm>
          <a:prstGeom prst="curvedConnector2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en arc 23"/>
          <p:cNvCxnSpPr>
            <a:stCxn id="34" idx="2"/>
            <a:endCxn id="25" idx="1"/>
          </p:cNvCxnSpPr>
          <p:nvPr/>
        </p:nvCxnSpPr>
        <p:spPr>
          <a:xfrm rot="16200000" flipH="1">
            <a:off x="5181739" y="5811310"/>
            <a:ext cx="178556" cy="954097"/>
          </a:xfrm>
          <a:prstGeom prst="curvedConnector2">
            <a:avLst/>
          </a:prstGeom>
          <a:ln w="19050">
            <a:solidFill>
              <a:srgbClr val="FF00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5748066" y="6223748"/>
            <a:ext cx="1170241" cy="307777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Scénarii</a:t>
            </a:r>
            <a:endParaRPr 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lèche droite 25"/>
          <p:cNvSpPr/>
          <p:nvPr/>
        </p:nvSpPr>
        <p:spPr>
          <a:xfrm>
            <a:off x="2492810" y="3783376"/>
            <a:ext cx="4401139" cy="643514"/>
          </a:xfrm>
          <a:prstGeom prst="rightArrow">
            <a:avLst>
              <a:gd name="adj1" fmla="val 50000"/>
              <a:gd name="adj2" fmla="val 4852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2074545" y="3951244"/>
            <a:ext cx="5237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Évolution des caractéristiques hydrologiques</a:t>
            </a:r>
            <a:endParaRPr 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Flèche vers le bas 27"/>
          <p:cNvSpPr/>
          <p:nvPr/>
        </p:nvSpPr>
        <p:spPr>
          <a:xfrm>
            <a:off x="4625827" y="3583700"/>
            <a:ext cx="135106" cy="361691"/>
          </a:xfrm>
          <a:prstGeom prst="downArrow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2543345" y="6162192"/>
            <a:ext cx="1548781" cy="430887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Quantification de l’impact</a:t>
            </a:r>
            <a:endParaRPr lang="fr-FR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349946"/>
            <a:ext cx="2604172" cy="1849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106" y="4349944"/>
            <a:ext cx="2703726" cy="184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575" y="4349943"/>
            <a:ext cx="2862425" cy="184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ZoneTexte 35"/>
          <p:cNvSpPr txBox="1"/>
          <p:nvPr/>
        </p:nvSpPr>
        <p:spPr>
          <a:xfrm>
            <a:off x="2152061" y="4580334"/>
            <a:ext cx="7825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Passé</a:t>
            </a:r>
            <a:endParaRPr lang="fr-FR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4849634" y="4581128"/>
            <a:ext cx="8427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Présent</a:t>
            </a:r>
            <a:endParaRPr lang="fr-FR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7712787" y="4580731"/>
            <a:ext cx="7825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</a:t>
            </a:r>
            <a:endParaRPr lang="fr-FR" sz="10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Connecteur en arc 38"/>
          <p:cNvCxnSpPr>
            <a:stCxn id="29" idx="3"/>
            <a:endCxn id="34" idx="2"/>
          </p:cNvCxnSpPr>
          <p:nvPr/>
        </p:nvCxnSpPr>
        <p:spPr>
          <a:xfrm flipV="1">
            <a:off x="4092126" y="6199081"/>
            <a:ext cx="701843" cy="178555"/>
          </a:xfrm>
          <a:prstGeom prst="curvedConnector2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en arc 55"/>
          <p:cNvCxnSpPr>
            <a:stCxn id="25" idx="3"/>
            <a:endCxn id="35" idx="2"/>
          </p:cNvCxnSpPr>
          <p:nvPr/>
        </p:nvCxnSpPr>
        <p:spPr>
          <a:xfrm flipV="1">
            <a:off x="6918307" y="6199080"/>
            <a:ext cx="794481" cy="178557"/>
          </a:xfrm>
          <a:prstGeom prst="curvedConnector2">
            <a:avLst/>
          </a:prstGeom>
          <a:ln w="19050">
            <a:solidFill>
              <a:srgbClr val="FF00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/>
          <p:cNvSpPr/>
          <p:nvPr/>
        </p:nvSpPr>
        <p:spPr>
          <a:xfrm>
            <a:off x="510169" y="2506756"/>
            <a:ext cx="421329" cy="2160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Rectangle 82"/>
          <p:cNvSpPr/>
          <p:nvPr/>
        </p:nvSpPr>
        <p:spPr>
          <a:xfrm>
            <a:off x="510169" y="2290732"/>
            <a:ext cx="421329" cy="21602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Rectangle 83"/>
          <p:cNvSpPr/>
          <p:nvPr/>
        </p:nvSpPr>
        <p:spPr>
          <a:xfrm>
            <a:off x="510169" y="2074708"/>
            <a:ext cx="421329" cy="2160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Rectangle 84"/>
          <p:cNvSpPr/>
          <p:nvPr/>
        </p:nvSpPr>
        <p:spPr>
          <a:xfrm>
            <a:off x="510169" y="1858684"/>
            <a:ext cx="421329" cy="21602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Rectangle 85"/>
          <p:cNvSpPr/>
          <p:nvPr/>
        </p:nvSpPr>
        <p:spPr>
          <a:xfrm>
            <a:off x="510169" y="1213291"/>
            <a:ext cx="421329" cy="2160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Rectangle 86"/>
          <p:cNvSpPr/>
          <p:nvPr/>
        </p:nvSpPr>
        <p:spPr>
          <a:xfrm>
            <a:off x="510169" y="1429315"/>
            <a:ext cx="421329" cy="2160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Rectangle 87"/>
          <p:cNvSpPr/>
          <p:nvPr/>
        </p:nvSpPr>
        <p:spPr>
          <a:xfrm>
            <a:off x="510169" y="1645339"/>
            <a:ext cx="421329" cy="2160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Rectangle 88"/>
          <p:cNvSpPr/>
          <p:nvPr/>
        </p:nvSpPr>
        <p:spPr>
          <a:xfrm>
            <a:off x="510169" y="781243"/>
            <a:ext cx="421329" cy="21602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Rectangle 89"/>
          <p:cNvSpPr/>
          <p:nvPr/>
        </p:nvSpPr>
        <p:spPr>
          <a:xfrm>
            <a:off x="510169" y="997267"/>
            <a:ext cx="421329" cy="21602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ZoneTexte 90"/>
          <p:cNvSpPr txBox="1"/>
          <p:nvPr/>
        </p:nvSpPr>
        <p:spPr>
          <a:xfrm>
            <a:off x="411625" y="2721411"/>
            <a:ext cx="61841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b="1" dirty="0" smtClean="0"/>
              <a:t>+ naturel</a:t>
            </a:r>
            <a:endParaRPr lang="fr-FR" sz="700" b="1" dirty="0"/>
          </a:p>
        </p:txBody>
      </p:sp>
      <p:sp>
        <p:nvSpPr>
          <p:cNvPr id="92" name="ZoneTexte 91"/>
          <p:cNvSpPr txBox="1"/>
          <p:nvPr/>
        </p:nvSpPr>
        <p:spPr>
          <a:xfrm>
            <a:off x="411624" y="581188"/>
            <a:ext cx="61841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b="1" dirty="0" smtClean="0"/>
              <a:t>+ urbanisé</a:t>
            </a:r>
            <a:endParaRPr lang="fr-FR" sz="700" b="1" dirty="0"/>
          </a:p>
        </p:txBody>
      </p:sp>
    </p:spTree>
    <p:extLst>
      <p:ext uri="{BB962C8B-B14F-4D97-AF65-F5344CB8AC3E}">
        <p14:creationId xmlns:p14="http://schemas.microsoft.com/office/powerpoint/2010/main" val="1896014384"/>
      </p:ext>
    </p:extLst>
  </p:cSld>
  <p:clrMapOvr>
    <a:masterClrMapping/>
  </p:clrMapOvr>
  <p:transition spd="slow" advTm="126663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E:\MODEL_PARAMETERS\MODEL_PARAMS\ZZ_JDHU\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908720"/>
            <a:ext cx="6582391" cy="464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Résultats : Indicateurs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D3E1F-230C-4618-A0DF-7CB2D698871B}" type="datetime1">
              <a:rPr lang="en-US" smtClean="0"/>
              <a:t>11/6/2018</a:t>
            </a:fld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659F4-854F-4AB5-94D1-09B88EAAC820}" type="slidenum">
              <a:rPr lang="en-US" smtClean="0"/>
              <a:t>20</a:t>
            </a:fld>
            <a:endParaRPr lang="en-US"/>
          </a:p>
        </p:txBody>
      </p:sp>
      <p:sp>
        <p:nvSpPr>
          <p:cNvPr id="7" name="ZoneTexte 6"/>
          <p:cNvSpPr txBox="1"/>
          <p:nvPr/>
        </p:nvSpPr>
        <p:spPr>
          <a:xfrm>
            <a:off x="4454746" y="1340768"/>
            <a:ext cx="574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fr-FR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372200" y="1340768"/>
            <a:ext cx="574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fr-FR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835696" y="5627121"/>
            <a:ext cx="5730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Indice BFI </a:t>
            </a:r>
            <a:r>
              <a:rPr lang="fr-FR" sz="1600" b="1" dirty="0" smtClean="0">
                <a:solidFill>
                  <a:srgbClr val="FF0000"/>
                </a:solidFill>
              </a:rPr>
              <a:t>moins</a:t>
            </a:r>
            <a:r>
              <a:rPr lang="fr-FR" sz="1600" dirty="0" smtClean="0"/>
              <a:t> important sur les bassins </a:t>
            </a:r>
            <a:r>
              <a:rPr lang="fr-FR" sz="1600" b="1" dirty="0" smtClean="0">
                <a:solidFill>
                  <a:srgbClr val="FF0000"/>
                </a:solidFill>
              </a:rPr>
              <a:t>fortement</a:t>
            </a:r>
            <a:r>
              <a:rPr lang="fr-FR" sz="1600" dirty="0" smtClean="0"/>
              <a:t> urbanisés</a:t>
            </a:r>
            <a:endParaRPr lang="fr-FR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6990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580"/>
    </mc:Choice>
    <mc:Fallback>
      <p:transition spd="slow" advTm="27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MODEL_PARAMETERS\MODEL_PARAMS\ZZ_JDHU\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193" y="849963"/>
            <a:ext cx="6767641" cy="477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Résultats : Indicateurs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D3E1F-230C-4618-A0DF-7CB2D698871B}" type="datetime1">
              <a:rPr lang="en-US" smtClean="0"/>
              <a:t>11/6/2018</a:t>
            </a:fld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659F4-854F-4AB5-94D1-09B88EAAC820}" type="slidenum">
              <a:rPr lang="en-US" smtClean="0"/>
              <a:t>21</a:t>
            </a:fld>
            <a:endParaRPr lang="en-US"/>
          </a:p>
        </p:txBody>
      </p:sp>
      <p:sp>
        <p:nvSpPr>
          <p:cNvPr id="7" name="ZoneTexte 6"/>
          <p:cNvSpPr txBox="1"/>
          <p:nvPr/>
        </p:nvSpPr>
        <p:spPr>
          <a:xfrm>
            <a:off x="4571999" y="1216079"/>
            <a:ext cx="574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fr-FR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516216" y="1216080"/>
            <a:ext cx="574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fr-FR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835696" y="5627121"/>
            <a:ext cx="5730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Temps de réaction DT </a:t>
            </a:r>
            <a:r>
              <a:rPr lang="fr-FR" sz="1600" b="1" dirty="0" smtClean="0">
                <a:solidFill>
                  <a:srgbClr val="FF0000"/>
                </a:solidFill>
              </a:rPr>
              <a:t>plus faible </a:t>
            </a:r>
            <a:r>
              <a:rPr lang="fr-FR" sz="1600" dirty="0" smtClean="0"/>
              <a:t>sur les bassins </a:t>
            </a:r>
            <a:r>
              <a:rPr lang="fr-FR" sz="1600" b="1" dirty="0" smtClean="0">
                <a:solidFill>
                  <a:srgbClr val="FF0000"/>
                </a:solidFill>
              </a:rPr>
              <a:t>fortement</a:t>
            </a:r>
            <a:r>
              <a:rPr lang="fr-FR" sz="1600" dirty="0" smtClean="0"/>
              <a:t> urbanisés</a:t>
            </a:r>
            <a:endParaRPr lang="fr-FR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2859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564"/>
    </mc:Choice>
    <mc:Fallback>
      <p:transition spd="slow" advTm="37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MODEL_PARAMETERS\MODEL_PARAMS\ZZ_JDHU\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35" y="995818"/>
            <a:ext cx="5916658" cy="430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Résultats : Paramètres du modèle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D3E1F-230C-4618-A0DF-7CB2D698871B}" type="datetime1">
              <a:rPr lang="en-US" smtClean="0"/>
              <a:t>11/6/2018</a:t>
            </a:fld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659F4-854F-4AB5-94D1-09B88EAAC820}" type="slidenum">
              <a:rPr lang="en-US" smtClean="0"/>
              <a:t>22</a:t>
            </a:fld>
            <a:endParaRPr lang="en-US"/>
          </a:p>
        </p:txBody>
      </p:sp>
      <p:sp>
        <p:nvSpPr>
          <p:cNvPr id="7" name="ZoneTexte 6"/>
          <p:cNvSpPr txBox="1"/>
          <p:nvPr/>
        </p:nvSpPr>
        <p:spPr>
          <a:xfrm>
            <a:off x="2933653" y="1387283"/>
            <a:ext cx="574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fr-FR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657525" y="1387280"/>
            <a:ext cx="574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fr-FR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988" y="1046265"/>
            <a:ext cx="3087012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6156176" y="4005064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Paramètre X</a:t>
            </a:r>
            <a:r>
              <a:rPr lang="fr-FR" baseline="-25000" dirty="0" smtClean="0"/>
              <a:t>1</a:t>
            </a:r>
            <a:r>
              <a:rPr lang="fr-FR" dirty="0" smtClean="0"/>
              <a:t> </a:t>
            </a:r>
            <a:r>
              <a:rPr lang="fr-FR" b="1" dirty="0" smtClean="0">
                <a:solidFill>
                  <a:srgbClr val="FF0000"/>
                </a:solidFill>
              </a:rPr>
              <a:t>plus faible </a:t>
            </a:r>
            <a:r>
              <a:rPr lang="fr-FR" dirty="0" smtClean="0"/>
              <a:t>sur les bassins versants </a:t>
            </a:r>
            <a:r>
              <a:rPr lang="fr-FR" b="1" dirty="0" smtClean="0">
                <a:solidFill>
                  <a:srgbClr val="FF0000"/>
                </a:solidFill>
              </a:rPr>
              <a:t>fortement</a:t>
            </a:r>
            <a:r>
              <a:rPr lang="fr-FR" dirty="0" smtClean="0"/>
              <a:t> urbanisés</a:t>
            </a:r>
          </a:p>
          <a:p>
            <a:pPr algn="ctr"/>
            <a:r>
              <a:rPr lang="fr-FR" dirty="0" smtClean="0"/>
              <a:t>≡ plus d’eau ruisselée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4457988"/>
      </p:ext>
    </p:extLst>
  </p:cSld>
  <p:clrMapOvr>
    <a:masterClrMapping/>
  </p:clrMapOvr>
  <p:transition spd="slow" advTm="4229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MODEL_PARAMETERS\MODEL_PARAMS\ZZ_JDHU\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1046265"/>
            <a:ext cx="6048672" cy="426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Résultats : Paramètres du modèle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D3E1F-230C-4618-A0DF-7CB2D698871B}" type="datetime1">
              <a:rPr lang="en-US" smtClean="0"/>
              <a:t>11/6/2018</a:t>
            </a:fld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659F4-854F-4AB5-94D1-09B88EAAC820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664" y="1046265"/>
            <a:ext cx="3024336" cy="229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6156176" y="4005064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Valeurs </a:t>
            </a:r>
            <a:r>
              <a:rPr lang="fr-FR" dirty="0" smtClean="0">
                <a:solidFill>
                  <a:srgbClr val="00B050"/>
                </a:solidFill>
              </a:rPr>
              <a:t>similaires</a:t>
            </a:r>
            <a:r>
              <a:rPr lang="fr-FR" dirty="0" smtClean="0"/>
              <a:t> de X</a:t>
            </a:r>
            <a:r>
              <a:rPr lang="fr-FR" baseline="-25000" dirty="0" smtClean="0"/>
              <a:t>2</a:t>
            </a:r>
            <a:r>
              <a:rPr lang="fr-FR" dirty="0" smtClean="0"/>
              <a:t> sur les deux échantillons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2958513" y="1556791"/>
            <a:ext cx="574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fr-FR" sz="1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743547" y="1557289"/>
            <a:ext cx="574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fr-FR" sz="1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7871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08"/>
    </mc:Choice>
    <mc:Fallback>
      <p:transition spd="slow" advTm="18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MODEL_PARAMETERS\MODEL_PARAMS\ZZ_JDHU\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08047"/>
            <a:ext cx="6087907" cy="429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Résultats : Paramètres du modèle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D3E1F-230C-4618-A0DF-7CB2D698871B}" type="datetime1">
              <a:rPr lang="en-US" smtClean="0"/>
              <a:t>11/6/2018</a:t>
            </a:fld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659F4-854F-4AB5-94D1-09B88EAAC820}" type="slidenum">
              <a:rPr lang="en-US" smtClean="0"/>
              <a:t>24</a:t>
            </a:fld>
            <a:endParaRPr lang="en-US"/>
          </a:p>
        </p:txBody>
      </p:sp>
      <p:sp>
        <p:nvSpPr>
          <p:cNvPr id="11" name="ZoneTexte 10"/>
          <p:cNvSpPr txBox="1"/>
          <p:nvPr/>
        </p:nvSpPr>
        <p:spPr>
          <a:xfrm>
            <a:off x="2900137" y="1187670"/>
            <a:ext cx="574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fr-FR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684362" y="1187670"/>
            <a:ext cx="574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fr-FR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156176" y="4005064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Paramètre X</a:t>
            </a:r>
            <a:r>
              <a:rPr lang="fr-FR" baseline="-25000" dirty="0" smtClean="0"/>
              <a:t>3</a:t>
            </a:r>
            <a:r>
              <a:rPr lang="fr-FR" dirty="0" smtClean="0"/>
              <a:t> </a:t>
            </a:r>
            <a:r>
              <a:rPr lang="fr-FR" b="1" dirty="0" smtClean="0">
                <a:solidFill>
                  <a:srgbClr val="FF0000"/>
                </a:solidFill>
              </a:rPr>
              <a:t>plus faible </a:t>
            </a:r>
            <a:r>
              <a:rPr lang="fr-FR" dirty="0" smtClean="0"/>
              <a:t>sur les bassins versants </a:t>
            </a:r>
            <a:r>
              <a:rPr lang="fr-FR" b="1" dirty="0" smtClean="0">
                <a:solidFill>
                  <a:srgbClr val="FF0000"/>
                </a:solidFill>
              </a:rPr>
              <a:t>fortement</a:t>
            </a:r>
            <a:r>
              <a:rPr lang="fr-FR" dirty="0" smtClean="0"/>
              <a:t> urbanisés</a:t>
            </a:r>
          </a:p>
          <a:p>
            <a:pPr algn="ctr"/>
            <a:r>
              <a:rPr lang="fr-FR" dirty="0"/>
              <a:t>≡ </a:t>
            </a:r>
            <a:r>
              <a:rPr lang="fr-FR" dirty="0" smtClean="0"/>
              <a:t>Moins d’apports de base</a:t>
            </a:r>
            <a:endParaRPr lang="fr-FR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908" y="1012163"/>
            <a:ext cx="2943161" cy="229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235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73"/>
    </mc:Choice>
    <mc:Fallback>
      <p:transition spd="slow" advTm="35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MODEL_PARAMETERS\MODEL_PARAMS\ZZ_JDHU\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2162"/>
            <a:ext cx="6112208" cy="447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Résultats : Paramètres du modèle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D3E1F-230C-4618-A0DF-7CB2D698871B}" type="datetime1">
              <a:rPr lang="en-US" smtClean="0"/>
              <a:t>11/6/2018</a:t>
            </a:fld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659F4-854F-4AB5-94D1-09B88EAAC820}" type="slidenum">
              <a:rPr lang="en-US" smtClean="0"/>
              <a:t>25</a:t>
            </a:fld>
            <a:endParaRPr lang="en-US"/>
          </a:p>
        </p:txBody>
      </p:sp>
      <p:sp>
        <p:nvSpPr>
          <p:cNvPr id="11" name="ZoneTexte 10"/>
          <p:cNvSpPr txBox="1"/>
          <p:nvPr/>
        </p:nvSpPr>
        <p:spPr>
          <a:xfrm>
            <a:off x="2877700" y="1320267"/>
            <a:ext cx="574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fr-FR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669198" y="1320265"/>
            <a:ext cx="574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fr-FR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156176" y="4005064"/>
            <a:ext cx="29523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Paramètre X</a:t>
            </a:r>
            <a:r>
              <a:rPr lang="fr-FR" baseline="-25000" dirty="0" smtClean="0"/>
              <a:t>4</a:t>
            </a:r>
            <a:r>
              <a:rPr lang="fr-FR" dirty="0" smtClean="0"/>
              <a:t> </a:t>
            </a:r>
            <a:r>
              <a:rPr lang="fr-FR" b="1" dirty="0" smtClean="0">
                <a:solidFill>
                  <a:srgbClr val="FF0000"/>
                </a:solidFill>
              </a:rPr>
              <a:t>plus faible </a:t>
            </a:r>
            <a:r>
              <a:rPr lang="fr-FR" dirty="0" smtClean="0"/>
              <a:t>sur les bassins versants </a:t>
            </a:r>
            <a:r>
              <a:rPr lang="fr-FR" b="1" dirty="0" smtClean="0">
                <a:solidFill>
                  <a:srgbClr val="FF0000"/>
                </a:solidFill>
              </a:rPr>
              <a:t>fortement</a:t>
            </a:r>
            <a:r>
              <a:rPr lang="fr-FR" dirty="0" smtClean="0"/>
              <a:t> urbanisés</a:t>
            </a:r>
          </a:p>
          <a:p>
            <a:pPr algn="ctr"/>
            <a:r>
              <a:rPr lang="fr-FR" dirty="0" smtClean="0"/>
              <a:t>≡ Réaction plus rapide</a:t>
            </a:r>
            <a:endParaRPr lang="fr-FR" dirty="0"/>
          </a:p>
          <a:p>
            <a:pPr algn="ctr"/>
            <a:endParaRPr lang="fr-FR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208" y="1012163"/>
            <a:ext cx="2874892" cy="229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2933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09"/>
    </mc:Choice>
    <mc:Fallback>
      <p:transition spd="slow" advTm="25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D3E1F-230C-4618-A0DF-7CB2D698871B}" type="datetime1">
              <a:rPr lang="en-US" smtClean="0"/>
              <a:t>11/6/2018</a:t>
            </a:fld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659F4-854F-4AB5-94D1-09B88EAAC820}" type="slidenum">
              <a:rPr lang="en-US" smtClean="0"/>
              <a:t>26</a:t>
            </a:fld>
            <a:endParaRPr lang="en-US"/>
          </a:p>
        </p:txBody>
      </p:sp>
      <p:sp>
        <p:nvSpPr>
          <p:cNvPr id="8" name="Espace réservé du contenu 5"/>
          <p:cNvSpPr txBox="1">
            <a:spLocks/>
          </p:cNvSpPr>
          <p:nvPr/>
        </p:nvSpPr>
        <p:spPr>
          <a:xfrm>
            <a:off x="609600" y="1124744"/>
            <a:ext cx="8229600" cy="5153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Wingdings" panose="05000000000000000000" pitchFamily="2" charset="2"/>
              <a:buChar char="v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Comment l’hydrologie des bassins versants est impactée par l’urbanisation ?</a:t>
            </a:r>
          </a:p>
          <a:p>
            <a:pPr lvl="1" algn="just">
              <a:buFont typeface="Arial" panose="020B0604020202020204" pitchFamily="34" charset="0"/>
              <a:buChar char="•"/>
            </a:pPr>
            <a:endParaRPr lang="fr-FR" sz="1800" dirty="0" smtClean="0">
              <a:solidFill>
                <a:srgbClr val="FF0000"/>
              </a:solidFill>
            </a:endParaRP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sz="2000" dirty="0" smtClean="0"/>
              <a:t>Plus CPD ↗, plus Q/P ↗ </a:t>
            </a:r>
            <a:r>
              <a:rPr lang="fr-FR" sz="1600" dirty="0" smtClean="0"/>
              <a:t>(</a:t>
            </a:r>
            <a:r>
              <a:rPr lang="en-US" sz="1600" dirty="0" smtClean="0"/>
              <a:t>e.g. Diem et al., 2018 ; </a:t>
            </a:r>
            <a:r>
              <a:rPr lang="en-US" sz="1600" dirty="0" err="1" smtClean="0"/>
              <a:t>Oudin</a:t>
            </a:r>
            <a:r>
              <a:rPr lang="en-US" sz="1600" dirty="0" smtClean="0"/>
              <a:t> et al., 2018 ; Rose and Peters, 2001 ; </a:t>
            </a:r>
            <a:r>
              <a:rPr lang="da-DK" sz="1600" dirty="0" smtClean="0"/>
              <a:t>Bhaskar et </a:t>
            </a:r>
            <a:r>
              <a:rPr lang="da-DK" sz="1600" dirty="0"/>
              <a:t>al., </a:t>
            </a:r>
            <a:r>
              <a:rPr lang="da-DK" sz="1600" dirty="0" smtClean="0"/>
              <a:t>2015 ; Petchprayoon </a:t>
            </a:r>
            <a:r>
              <a:rPr lang="da-DK" sz="1600" dirty="0"/>
              <a:t>et al., </a:t>
            </a:r>
            <a:r>
              <a:rPr lang="da-DK" sz="1600" dirty="0" smtClean="0"/>
              <a:t>2010)</a:t>
            </a:r>
            <a:endParaRPr lang="da-DK" sz="2000" dirty="0" smtClean="0"/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sz="2000" dirty="0" smtClean="0"/>
              <a:t>Plus CPD ↗, plus BFI ↘ </a:t>
            </a:r>
            <a:r>
              <a:rPr lang="fr-FR" sz="1600" dirty="0" smtClean="0"/>
              <a:t>(</a:t>
            </a:r>
            <a:r>
              <a:rPr lang="fr-FR" sz="1600" dirty="0" err="1"/>
              <a:t>e.g</a:t>
            </a:r>
            <a:r>
              <a:rPr lang="fr-FR" sz="1600" dirty="0"/>
              <a:t>. </a:t>
            </a:r>
            <a:r>
              <a:rPr lang="fr-FR" sz="1600" dirty="0" err="1"/>
              <a:t>Braud</a:t>
            </a:r>
            <a:r>
              <a:rPr lang="fr-FR" sz="1600" dirty="0"/>
              <a:t> et al., </a:t>
            </a:r>
            <a:r>
              <a:rPr lang="fr-FR" sz="1600" dirty="0" smtClean="0"/>
              <a:t>2013 ; </a:t>
            </a:r>
            <a:r>
              <a:rPr lang="fr-FR" sz="1600" dirty="0"/>
              <a:t>Diem et al., </a:t>
            </a:r>
            <a:r>
              <a:rPr lang="fr-FR" sz="1600" dirty="0" smtClean="0"/>
              <a:t>2018 ; </a:t>
            </a:r>
            <a:r>
              <a:rPr lang="fr-FR" sz="1600" dirty="0" err="1" smtClean="0"/>
              <a:t>Kauffman</a:t>
            </a:r>
            <a:r>
              <a:rPr lang="fr-FR" sz="1600" dirty="0" smtClean="0"/>
              <a:t> et </a:t>
            </a:r>
            <a:r>
              <a:rPr lang="fr-FR" sz="1600" dirty="0"/>
              <a:t>al., </a:t>
            </a:r>
            <a:r>
              <a:rPr lang="fr-FR" sz="1600" dirty="0" smtClean="0"/>
              <a:t>2009 ; </a:t>
            </a:r>
            <a:r>
              <a:rPr lang="fr-FR" sz="1600" dirty="0" err="1" smtClean="0"/>
              <a:t>Mejía</a:t>
            </a:r>
            <a:r>
              <a:rPr lang="fr-FR" sz="1600" dirty="0" smtClean="0"/>
              <a:t> et </a:t>
            </a:r>
            <a:r>
              <a:rPr lang="fr-FR" sz="1600" dirty="0"/>
              <a:t>al., </a:t>
            </a:r>
            <a:r>
              <a:rPr lang="fr-FR" sz="1600" dirty="0" smtClean="0"/>
              <a:t>2015 ; </a:t>
            </a:r>
            <a:r>
              <a:rPr lang="fr-FR" sz="1600" dirty="0"/>
              <a:t>Rose and Peters, </a:t>
            </a:r>
            <a:r>
              <a:rPr lang="fr-FR" sz="1600" dirty="0" smtClean="0"/>
              <a:t>2001)</a:t>
            </a:r>
            <a:endParaRPr lang="fr-FR" sz="1600" dirty="0"/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sz="2000" dirty="0" smtClean="0"/>
              <a:t>Plus </a:t>
            </a:r>
            <a:r>
              <a:rPr lang="fr-FR" sz="2000" dirty="0"/>
              <a:t>CPD ↗, plus </a:t>
            </a:r>
            <a:r>
              <a:rPr lang="fr-FR" sz="2000" dirty="0" smtClean="0"/>
              <a:t>DT </a:t>
            </a:r>
            <a:r>
              <a:rPr lang="fr-FR" sz="2000" dirty="0"/>
              <a:t>↘ </a:t>
            </a:r>
            <a:r>
              <a:rPr lang="fr-FR" sz="1600" dirty="0"/>
              <a:t>(</a:t>
            </a:r>
            <a:r>
              <a:rPr lang="fr-FR" sz="1600" dirty="0" err="1"/>
              <a:t>e.g</a:t>
            </a:r>
            <a:r>
              <a:rPr lang="fr-FR" sz="1600" dirty="0"/>
              <a:t>. </a:t>
            </a:r>
            <a:r>
              <a:rPr lang="fr-FR" sz="1600" dirty="0" smtClean="0"/>
              <a:t>Diem </a:t>
            </a:r>
            <a:r>
              <a:rPr lang="fr-FR" sz="1600" dirty="0"/>
              <a:t>et al., </a:t>
            </a:r>
            <a:r>
              <a:rPr lang="fr-FR" sz="1600" dirty="0" smtClean="0"/>
              <a:t>2018)</a:t>
            </a:r>
            <a:endParaRPr lang="fr-FR" sz="1600" dirty="0"/>
          </a:p>
          <a:p>
            <a:pPr lvl="1" algn="just">
              <a:buFont typeface="Arial" panose="020B0604020202020204" pitchFamily="34" charset="0"/>
              <a:buChar char="•"/>
            </a:pPr>
            <a:endParaRPr lang="fr-FR" sz="1800" dirty="0" smtClean="0"/>
          </a:p>
          <a:p>
            <a:pPr lvl="1" algn="just">
              <a:buFont typeface="Arial" panose="020B0604020202020204" pitchFamily="34" charset="0"/>
              <a:buChar char="•"/>
            </a:pPr>
            <a:endParaRPr lang="fr-FR" sz="1800" dirty="0" smtClean="0"/>
          </a:p>
          <a:p>
            <a:pPr algn="just">
              <a:buFont typeface="Wingdings" panose="05000000000000000000" pitchFamily="2" charset="2"/>
              <a:buChar char="ü"/>
            </a:pPr>
            <a:endParaRPr 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9276040"/>
      </p:ext>
    </p:extLst>
  </p:cSld>
  <p:clrMapOvr>
    <a:masterClrMapping/>
  </p:clrMapOvr>
  <p:transition spd="slow" advTm="5306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D3E1F-230C-4618-A0DF-7CB2D698871B}" type="datetime1">
              <a:rPr lang="en-US" smtClean="0"/>
              <a:t>11/6/2018</a:t>
            </a:fld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659F4-854F-4AB5-94D1-09B88EAAC820}" type="slidenum">
              <a:rPr lang="en-US" smtClean="0"/>
              <a:t>27</a:t>
            </a:fld>
            <a:endParaRPr lang="en-US"/>
          </a:p>
        </p:txBody>
      </p:sp>
      <p:sp>
        <p:nvSpPr>
          <p:cNvPr id="8" name="Espace réservé du contenu 5"/>
          <p:cNvSpPr txBox="1">
            <a:spLocks/>
          </p:cNvSpPr>
          <p:nvPr/>
        </p:nvSpPr>
        <p:spPr>
          <a:xfrm>
            <a:off x="609600" y="1124744"/>
            <a:ext cx="8229600" cy="5153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Wingdings" panose="05000000000000000000" pitchFamily="2" charset="2"/>
              <a:buChar char="v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Est-ce que le modèle « rural » simule bien les écoulements en milieu urbanisé ?</a:t>
            </a:r>
            <a:endParaRPr lang="fr-FR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sz="1800" dirty="0" smtClean="0"/>
              <a:t>Les performances du modèle en calage sont relativement bonnes (médiane des scores KGE = 0.85). Elles sont indépendantes de l’état d’urbanisation du bassin versant.</a:t>
            </a:r>
          </a:p>
          <a:p>
            <a:pPr algn="just"/>
            <a:r>
              <a:rPr lang="fr-FR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Est-ce que les paramètres du modèle traduisent bien l’impact de l’urbanisation ?</a:t>
            </a:r>
            <a:endParaRPr lang="fr-FR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sz="1800" dirty="0"/>
              <a:t>Les paramètres du modèle GR4H sont en partie impactés par l’urbanisation, avec </a:t>
            </a:r>
            <a:r>
              <a:rPr lang="fr-FR" sz="1800" dirty="0">
                <a:solidFill>
                  <a:srgbClr val="FF0000"/>
                </a:solidFill>
              </a:rPr>
              <a:t>une diminution </a:t>
            </a:r>
            <a:r>
              <a:rPr lang="fr-FR" sz="1800" dirty="0"/>
              <a:t>des paramètre X</a:t>
            </a:r>
            <a:r>
              <a:rPr lang="fr-FR" sz="1800" baseline="-25000" dirty="0"/>
              <a:t>1</a:t>
            </a:r>
            <a:r>
              <a:rPr lang="fr-FR" sz="1800" dirty="0"/>
              <a:t>, X</a:t>
            </a:r>
            <a:r>
              <a:rPr lang="fr-FR" sz="1800" baseline="-25000" dirty="0"/>
              <a:t>3 </a:t>
            </a:r>
            <a:r>
              <a:rPr lang="fr-FR" sz="1800" dirty="0"/>
              <a:t>et X</a:t>
            </a:r>
            <a:r>
              <a:rPr lang="fr-FR" sz="1800" baseline="-25000" dirty="0"/>
              <a:t>4 </a:t>
            </a:r>
            <a:r>
              <a:rPr lang="fr-FR" sz="1800" dirty="0"/>
              <a:t>sur les bassins versants </a:t>
            </a:r>
            <a:r>
              <a:rPr lang="fr-FR" sz="1800" dirty="0">
                <a:solidFill>
                  <a:srgbClr val="FF0000"/>
                </a:solidFill>
              </a:rPr>
              <a:t>fortement</a:t>
            </a:r>
            <a:r>
              <a:rPr lang="fr-FR" sz="1800" dirty="0"/>
              <a:t> urbanisés</a:t>
            </a:r>
            <a:r>
              <a:rPr lang="fr-FR" sz="1800" dirty="0" smtClean="0"/>
              <a:t>.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sz="1800" dirty="0" smtClean="0"/>
              <a:t>Les conclusions en termes d’analyse de paramètres sont cohérentes avec ce que montre les indicateurs hydrologiques (Q/P et X</a:t>
            </a:r>
            <a:r>
              <a:rPr lang="fr-FR" sz="1800" baseline="-25000" dirty="0" smtClean="0"/>
              <a:t>1</a:t>
            </a:r>
            <a:r>
              <a:rPr lang="fr-FR" sz="1800" dirty="0" smtClean="0"/>
              <a:t>, BFI et X</a:t>
            </a:r>
            <a:r>
              <a:rPr lang="fr-FR" sz="1800" baseline="-25000" dirty="0" smtClean="0"/>
              <a:t>3</a:t>
            </a:r>
            <a:r>
              <a:rPr lang="fr-FR" sz="1800" dirty="0" smtClean="0"/>
              <a:t> et DT et X</a:t>
            </a:r>
            <a:r>
              <a:rPr lang="fr-FR" sz="1800" baseline="-25000" dirty="0" smtClean="0"/>
              <a:t>4</a:t>
            </a:r>
            <a:r>
              <a:rPr lang="fr-FR" sz="1800" dirty="0" smtClean="0"/>
              <a:t>).</a:t>
            </a:r>
            <a:endParaRPr lang="fr-FR" sz="1800" dirty="0"/>
          </a:p>
          <a:p>
            <a:pPr lvl="1" algn="just">
              <a:buFont typeface="Arial" panose="020B0604020202020204" pitchFamily="34" charset="0"/>
              <a:buChar char="•"/>
            </a:pPr>
            <a:endParaRPr lang="fr-FR" sz="1800" dirty="0" smtClean="0"/>
          </a:p>
          <a:p>
            <a:pPr lvl="1" algn="just">
              <a:buFont typeface="Arial" panose="020B0604020202020204" pitchFamily="34" charset="0"/>
              <a:buChar char="•"/>
            </a:pPr>
            <a:endParaRPr lang="fr-FR" sz="1800" dirty="0" smtClean="0"/>
          </a:p>
          <a:p>
            <a:pPr algn="just">
              <a:buFont typeface="Wingdings" panose="05000000000000000000" pitchFamily="2" charset="2"/>
              <a:buChar char="ü"/>
            </a:pPr>
            <a:endParaRPr 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2106237"/>
      </p:ext>
    </p:extLst>
  </p:cSld>
  <p:clrMapOvr>
    <a:masterClrMapping/>
  </p:clrMapOvr>
  <p:transition spd="slow" advTm="3678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Perspectives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fr-FR" sz="2400" dirty="0" smtClean="0"/>
              <a:t>La mesure CPD est très simple et ne permet pas de se rendre compte de l’agencement spatial des aires urbaines : utilisation de mesures plus fines pour confirmer les résultats</a:t>
            </a:r>
          </a:p>
          <a:p>
            <a:pPr algn="just"/>
            <a:r>
              <a:rPr lang="fr-FR" sz="2400" dirty="0" smtClean="0"/>
              <a:t>Le seuil à la médiane des valeurs CPD est arbitraire : effectuer une analyse plus continue et bassin par bassin (analyse temporelle) pour déterminer un seuil spécifique à chaque bassin</a:t>
            </a:r>
          </a:p>
          <a:p>
            <a:pPr algn="just"/>
            <a:r>
              <a:rPr lang="fr-FR" sz="2400" dirty="0" smtClean="0"/>
              <a:t>Dispersion importante des valeurs des paramètres, expliquée par leur dépendance de plusieurs caractéristiques pédoclimatiques et physiographiques : analyser la part relative de chacune de ces caractéristiques dans la détermination des paramètres, en particulier du CPD</a:t>
            </a:r>
            <a:endParaRPr lang="fr-FR" sz="2000" dirty="0"/>
          </a:p>
          <a:p>
            <a:endParaRPr lang="fr-FR" sz="2400" dirty="0"/>
          </a:p>
          <a:p>
            <a:endParaRPr lang="fr-FR" sz="2400" dirty="0" smtClean="0"/>
          </a:p>
          <a:p>
            <a:pPr lvl="1"/>
            <a:endParaRPr lang="fr-FR" sz="2000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D3E1F-230C-4618-A0DF-7CB2D698871B}" type="datetime1">
              <a:rPr lang="en-US" smtClean="0"/>
              <a:t>11/6/2018</a:t>
            </a:fld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659F4-854F-4AB5-94D1-09B88EAAC820}" type="slidenum">
              <a:rPr lang="en-US" smtClean="0"/>
              <a:t>28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2948192"/>
      </p:ext>
    </p:extLst>
  </p:cSld>
  <p:clrMapOvr>
    <a:masterClrMapping/>
  </p:clrMapOvr>
  <p:transition spd="slow" advTm="3556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3356992"/>
            <a:ext cx="8229600" cy="1008112"/>
          </a:xfrm>
        </p:spPr>
        <p:txBody>
          <a:bodyPr/>
          <a:lstStyle/>
          <a:p>
            <a:r>
              <a:rPr lang="fr-FR" noProof="0" dirty="0" smtClean="0"/>
              <a:t>Merci!</a:t>
            </a:r>
            <a:endParaRPr lang="fr-FR" noProof="0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76280-D013-421A-953C-529C149D4158}" type="datetime1">
              <a:rPr lang="en-US" smtClean="0"/>
              <a:t>11/6/2018</a:t>
            </a:fld>
            <a:endParaRPr lang="en-US"/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659F4-854F-4AB5-94D1-09B88EAAC82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477441"/>
      </p:ext>
    </p:extLst>
  </p:cSld>
  <p:clrMapOvr>
    <a:masterClrMapping/>
  </p:clrMapOvr>
  <p:transition spd="slow" advTm="1158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679664"/>
          </a:xfrm>
        </p:spPr>
        <p:txBody>
          <a:bodyPr/>
          <a:lstStyle/>
          <a:p>
            <a:r>
              <a:rPr lang="fr-FR" dirty="0" smtClean="0"/>
              <a:t>Contexte général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D3E1F-230C-4618-A0DF-7CB2D698871B}" type="datetime1">
              <a:rPr lang="en-US" smtClean="0"/>
              <a:t>11/6/2018</a:t>
            </a:fld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659F4-854F-4AB5-94D1-09B88EAAC820}" type="slidenum">
              <a:rPr lang="en-US" smtClean="0"/>
              <a:t>3</a:t>
            </a:fld>
            <a:endParaRPr lang="en-US"/>
          </a:p>
        </p:txBody>
      </p:sp>
      <p:sp>
        <p:nvSpPr>
          <p:cNvPr id="9" name="Flèche droite 8"/>
          <p:cNvSpPr/>
          <p:nvPr/>
        </p:nvSpPr>
        <p:spPr>
          <a:xfrm>
            <a:off x="2492810" y="3115674"/>
            <a:ext cx="4401139" cy="628277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E:\DONNEES_THESE\02_DONNEES_US\Data_treatment\NLCD_Data\BV_1992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24288"/>
            <a:ext cx="2758539" cy="205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E:\DONNEES_THESE\02_DONNEES_US\Data_treatment\NLCD_Data\BV_2001.tif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111" y="724288"/>
            <a:ext cx="2758538" cy="205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E:\DONNEES_THESE\02_DONNEES_US\Data_treatment\NLCD_Data\BV_FUTUR.tif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189" y="724288"/>
            <a:ext cx="2758538" cy="205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2152061" y="2798214"/>
            <a:ext cx="782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Passé</a:t>
            </a:r>
            <a:endParaRPr lang="fr-F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809354" y="2798214"/>
            <a:ext cx="842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Présent</a:t>
            </a:r>
            <a:endParaRPr lang="fr-F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336013" y="2798214"/>
            <a:ext cx="782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Futur</a:t>
            </a:r>
            <a:endParaRPr lang="fr-F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963833" y="3275923"/>
            <a:ext cx="5237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Urbanisation du bassin versant</a:t>
            </a:r>
            <a:endParaRPr 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lèche droite 25"/>
          <p:cNvSpPr/>
          <p:nvPr/>
        </p:nvSpPr>
        <p:spPr>
          <a:xfrm>
            <a:off x="2492810" y="3783376"/>
            <a:ext cx="4401139" cy="643514"/>
          </a:xfrm>
          <a:prstGeom prst="rightArrow">
            <a:avLst>
              <a:gd name="adj1" fmla="val 50000"/>
              <a:gd name="adj2" fmla="val 4852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2074545" y="3951244"/>
            <a:ext cx="5237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Évolution de la structure/paramètres du modèle ?</a:t>
            </a:r>
            <a:endParaRPr 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Flèche vers le bas 27"/>
          <p:cNvSpPr/>
          <p:nvPr/>
        </p:nvSpPr>
        <p:spPr>
          <a:xfrm>
            <a:off x="4625827" y="3583700"/>
            <a:ext cx="135106" cy="361691"/>
          </a:xfrm>
          <a:prstGeom prst="downArrow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2" descr="Image result for engrenag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63" y="4716487"/>
            <a:ext cx="1049093" cy="79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ZoneTexte 63"/>
          <p:cNvSpPr txBox="1"/>
          <p:nvPr/>
        </p:nvSpPr>
        <p:spPr>
          <a:xfrm>
            <a:off x="471343" y="4625129"/>
            <a:ext cx="1062934" cy="923330"/>
          </a:xfrm>
          <a:prstGeom prst="rect">
            <a:avLst/>
          </a:prstGeom>
          <a:noFill/>
          <a:ln w="38100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dirty="0" smtClean="0"/>
          </a:p>
          <a:p>
            <a:pPr algn="ctr"/>
            <a:endParaRPr lang="fr-FR" dirty="0"/>
          </a:p>
          <a:p>
            <a:pPr algn="ctr"/>
            <a:endParaRPr lang="fr-FR" dirty="0"/>
          </a:p>
        </p:txBody>
      </p:sp>
      <p:cxnSp>
        <p:nvCxnSpPr>
          <p:cNvPr id="65" name="Connecteur droit avec flèche 64"/>
          <p:cNvCxnSpPr/>
          <p:nvPr/>
        </p:nvCxnSpPr>
        <p:spPr>
          <a:xfrm>
            <a:off x="636831" y="4168912"/>
            <a:ext cx="0" cy="428595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/>
          <p:cNvCxnSpPr/>
          <p:nvPr/>
        </p:nvCxnSpPr>
        <p:spPr>
          <a:xfrm flipV="1">
            <a:off x="1265979" y="4168912"/>
            <a:ext cx="0" cy="42859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ZoneTexte 66"/>
          <p:cNvSpPr txBox="1"/>
          <p:nvPr/>
        </p:nvSpPr>
        <p:spPr>
          <a:xfrm>
            <a:off x="478263" y="3956445"/>
            <a:ext cx="3213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smtClean="0"/>
              <a:t>P</a:t>
            </a:r>
            <a:endParaRPr lang="fr-FR" sz="1100" b="1" dirty="0"/>
          </a:p>
        </p:txBody>
      </p:sp>
      <p:sp>
        <p:nvSpPr>
          <p:cNvPr id="68" name="ZoneTexte 67"/>
          <p:cNvSpPr txBox="1"/>
          <p:nvPr/>
        </p:nvSpPr>
        <p:spPr>
          <a:xfrm>
            <a:off x="1013951" y="3943193"/>
            <a:ext cx="50405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 smtClean="0"/>
              <a:t>ETP</a:t>
            </a:r>
            <a:endParaRPr lang="fr-FR" sz="1050" b="1" dirty="0"/>
          </a:p>
        </p:txBody>
      </p:sp>
      <p:sp>
        <p:nvSpPr>
          <p:cNvPr id="69" name="ZoneTexte 68"/>
          <p:cNvSpPr txBox="1"/>
          <p:nvPr/>
        </p:nvSpPr>
        <p:spPr>
          <a:xfrm>
            <a:off x="675735" y="5981195"/>
            <a:ext cx="626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Q</a:t>
            </a:r>
            <a:r>
              <a:rPr lang="fr-FR" sz="1200" b="1" baseline="-25000" dirty="0" smtClean="0"/>
              <a:t>sim</a:t>
            </a:r>
            <a:endParaRPr lang="fr-FR" sz="1200" b="1" dirty="0"/>
          </a:p>
        </p:txBody>
      </p:sp>
      <p:cxnSp>
        <p:nvCxnSpPr>
          <p:cNvPr id="70" name="Connecteur droit avec flèche 69"/>
          <p:cNvCxnSpPr/>
          <p:nvPr/>
        </p:nvCxnSpPr>
        <p:spPr>
          <a:xfrm>
            <a:off x="988913" y="5562538"/>
            <a:ext cx="0" cy="428595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/>
          <p:cNvCxnSpPr/>
          <p:nvPr/>
        </p:nvCxnSpPr>
        <p:spPr>
          <a:xfrm>
            <a:off x="1518005" y="4948688"/>
            <a:ext cx="342853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71"/>
          <p:cNvCxnSpPr/>
          <p:nvPr/>
        </p:nvCxnSpPr>
        <p:spPr>
          <a:xfrm>
            <a:off x="1518006" y="5031842"/>
            <a:ext cx="342853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72"/>
          <p:cNvCxnSpPr/>
          <p:nvPr/>
        </p:nvCxnSpPr>
        <p:spPr>
          <a:xfrm>
            <a:off x="1518003" y="5115190"/>
            <a:ext cx="342853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ZoneTexte 73"/>
          <p:cNvSpPr txBox="1"/>
          <p:nvPr/>
        </p:nvSpPr>
        <p:spPr>
          <a:xfrm>
            <a:off x="1744251" y="4847176"/>
            <a:ext cx="849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f</a:t>
            </a:r>
            <a:r>
              <a:rPr lang="fr-FR" b="1" dirty="0" smtClean="0"/>
              <a:t>({</a:t>
            </a:r>
            <a:r>
              <a:rPr lang="fr-FR" b="1" dirty="0" smtClean="0">
                <a:sym typeface="Symbol"/>
              </a:rPr>
              <a:t>}</a:t>
            </a:r>
            <a:r>
              <a:rPr lang="fr-FR" b="1" baseline="-25000" dirty="0" smtClean="0">
                <a:sym typeface="Symbol"/>
              </a:rPr>
              <a:t>1</a:t>
            </a:r>
            <a:r>
              <a:rPr lang="fr-FR" b="1" dirty="0" smtClean="0">
                <a:sym typeface="Symbol"/>
              </a:rPr>
              <a:t>)</a:t>
            </a:r>
            <a:endParaRPr lang="fr-FR" b="1" dirty="0"/>
          </a:p>
        </p:txBody>
      </p:sp>
      <p:sp>
        <p:nvSpPr>
          <p:cNvPr id="75" name="ZoneTexte 74"/>
          <p:cNvSpPr txBox="1"/>
          <p:nvPr/>
        </p:nvSpPr>
        <p:spPr>
          <a:xfrm>
            <a:off x="3682677" y="4670267"/>
            <a:ext cx="561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f</a:t>
            </a:r>
            <a:endParaRPr lang="fr-FR" b="1" dirty="0"/>
          </a:p>
        </p:txBody>
      </p:sp>
      <p:cxnSp>
        <p:nvCxnSpPr>
          <p:cNvPr id="76" name="Connecteur droit avec flèche 75"/>
          <p:cNvCxnSpPr>
            <a:stCxn id="75" idx="3"/>
            <a:endCxn id="80" idx="1"/>
          </p:cNvCxnSpPr>
          <p:nvPr/>
        </p:nvCxnSpPr>
        <p:spPr>
          <a:xfrm flipV="1">
            <a:off x="4244507" y="4853958"/>
            <a:ext cx="623447" cy="975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avec flèche 76"/>
          <p:cNvCxnSpPr>
            <a:stCxn id="78" idx="3"/>
            <a:endCxn id="79" idx="1"/>
          </p:cNvCxnSpPr>
          <p:nvPr/>
        </p:nvCxnSpPr>
        <p:spPr>
          <a:xfrm>
            <a:off x="4244507" y="5157775"/>
            <a:ext cx="623447" cy="568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ZoneTexte 77"/>
          <p:cNvSpPr txBox="1"/>
          <p:nvPr/>
        </p:nvSpPr>
        <p:spPr>
          <a:xfrm>
            <a:off x="3682678" y="4973109"/>
            <a:ext cx="561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ym typeface="Symbol"/>
              </a:rPr>
              <a:t>{</a:t>
            </a:r>
            <a:r>
              <a:rPr lang="fr-FR" b="1" dirty="0" smtClean="0">
                <a:sym typeface="Symbol"/>
              </a:rPr>
              <a:t>}</a:t>
            </a:r>
            <a:r>
              <a:rPr lang="fr-FR" b="1" baseline="-25000" dirty="0" smtClean="0">
                <a:sym typeface="Symbol"/>
              </a:rPr>
              <a:t>1 </a:t>
            </a:r>
            <a:endParaRPr lang="fr-FR" b="1" dirty="0"/>
          </a:p>
        </p:txBody>
      </p:sp>
      <p:sp>
        <p:nvSpPr>
          <p:cNvPr id="79" name="ZoneTexte 78"/>
          <p:cNvSpPr txBox="1"/>
          <p:nvPr/>
        </p:nvSpPr>
        <p:spPr>
          <a:xfrm>
            <a:off x="4867954" y="4978789"/>
            <a:ext cx="561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ym typeface="Symbol"/>
              </a:rPr>
              <a:t>{}</a:t>
            </a:r>
            <a:r>
              <a:rPr lang="fr-FR" b="1" baseline="-25000" dirty="0" smtClean="0">
                <a:sym typeface="Symbol"/>
              </a:rPr>
              <a:t>2</a:t>
            </a:r>
            <a:endParaRPr lang="fr-FR" b="1" dirty="0"/>
          </a:p>
        </p:txBody>
      </p:sp>
      <p:sp>
        <p:nvSpPr>
          <p:cNvPr id="80" name="ZoneTexte 79"/>
          <p:cNvSpPr txBox="1"/>
          <p:nvPr/>
        </p:nvSpPr>
        <p:spPr>
          <a:xfrm>
            <a:off x="4867954" y="4669292"/>
            <a:ext cx="56182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g</a:t>
            </a:r>
            <a:endParaRPr lang="fr-FR" b="1" dirty="0"/>
          </a:p>
        </p:txBody>
      </p:sp>
      <p:sp>
        <p:nvSpPr>
          <p:cNvPr id="81" name="ZoneTexte 80"/>
          <p:cNvSpPr txBox="1"/>
          <p:nvPr/>
        </p:nvSpPr>
        <p:spPr>
          <a:xfrm>
            <a:off x="6678144" y="4615390"/>
            <a:ext cx="561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g</a:t>
            </a:r>
            <a:endParaRPr lang="fr-FR" b="1" dirty="0"/>
          </a:p>
        </p:txBody>
      </p:sp>
      <p:cxnSp>
        <p:nvCxnSpPr>
          <p:cNvPr id="82" name="Connecteur droit avec flèche 81"/>
          <p:cNvCxnSpPr>
            <a:stCxn id="81" idx="3"/>
            <a:endCxn id="86" idx="1"/>
          </p:cNvCxnSpPr>
          <p:nvPr/>
        </p:nvCxnSpPr>
        <p:spPr>
          <a:xfrm>
            <a:off x="7239974" y="4800056"/>
            <a:ext cx="618426" cy="6905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avec flèche 82"/>
          <p:cNvCxnSpPr>
            <a:stCxn id="84" idx="3"/>
            <a:endCxn id="85" idx="1"/>
          </p:cNvCxnSpPr>
          <p:nvPr/>
        </p:nvCxnSpPr>
        <p:spPr>
          <a:xfrm flipV="1">
            <a:off x="7239974" y="5162581"/>
            <a:ext cx="636673" cy="6807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ZoneTexte 83"/>
          <p:cNvSpPr txBox="1"/>
          <p:nvPr/>
        </p:nvSpPr>
        <p:spPr>
          <a:xfrm>
            <a:off x="6678145" y="4984722"/>
            <a:ext cx="561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ym typeface="Symbol"/>
              </a:rPr>
              <a:t>{}</a:t>
            </a:r>
            <a:r>
              <a:rPr lang="fr-FR" b="1" baseline="-25000" dirty="0">
                <a:sym typeface="Symbol"/>
              </a:rPr>
              <a:t>2</a:t>
            </a:r>
            <a:endParaRPr lang="fr-FR" b="1" dirty="0"/>
          </a:p>
        </p:txBody>
      </p:sp>
      <p:sp>
        <p:nvSpPr>
          <p:cNvPr id="85" name="ZoneTexte 84"/>
          <p:cNvSpPr txBox="1"/>
          <p:nvPr/>
        </p:nvSpPr>
        <p:spPr>
          <a:xfrm>
            <a:off x="7876647" y="4977915"/>
            <a:ext cx="561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ym typeface="Symbol"/>
              </a:rPr>
              <a:t>{</a:t>
            </a:r>
            <a:r>
              <a:rPr lang="fr-FR" b="1" dirty="0" smtClean="0">
                <a:sym typeface="Symbol"/>
              </a:rPr>
              <a:t>}</a:t>
            </a:r>
            <a:r>
              <a:rPr lang="fr-FR" b="1" baseline="-25000" dirty="0" smtClean="0">
                <a:sym typeface="Symbol"/>
              </a:rPr>
              <a:t>3</a:t>
            </a:r>
            <a:endParaRPr lang="fr-FR" b="1" dirty="0"/>
          </a:p>
        </p:txBody>
      </p:sp>
      <p:sp>
        <p:nvSpPr>
          <p:cNvPr id="86" name="ZoneTexte 85"/>
          <p:cNvSpPr txBox="1"/>
          <p:nvPr/>
        </p:nvSpPr>
        <p:spPr>
          <a:xfrm>
            <a:off x="7858400" y="4622295"/>
            <a:ext cx="56182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h</a:t>
            </a:r>
            <a:endParaRPr lang="fr-FR" b="1" dirty="0"/>
          </a:p>
        </p:txBody>
      </p:sp>
      <p:sp>
        <p:nvSpPr>
          <p:cNvPr id="87" name="ZoneTexte 86"/>
          <p:cNvSpPr txBox="1"/>
          <p:nvPr/>
        </p:nvSpPr>
        <p:spPr>
          <a:xfrm>
            <a:off x="5652119" y="5704195"/>
            <a:ext cx="1800201" cy="830997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Faire des scénarii hydrologiques à partir de scénarii d’urbanisation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ZoneTexte 87"/>
          <p:cNvSpPr txBox="1"/>
          <p:nvPr/>
        </p:nvSpPr>
        <p:spPr>
          <a:xfrm>
            <a:off x="2347456" y="5796528"/>
            <a:ext cx="1853395" cy="646331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Prise en compte des évolutions passé -présent dans le modèle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82677" y="4592746"/>
            <a:ext cx="1747105" cy="87819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/>
          <p:cNvSpPr/>
          <p:nvPr/>
        </p:nvSpPr>
        <p:spPr>
          <a:xfrm>
            <a:off x="6684757" y="4592746"/>
            <a:ext cx="1747105" cy="87819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en angle 20"/>
          <p:cNvCxnSpPr>
            <a:stCxn id="74" idx="2"/>
            <a:endCxn id="88" idx="1"/>
          </p:cNvCxnSpPr>
          <p:nvPr/>
        </p:nvCxnSpPr>
        <p:spPr>
          <a:xfrm rot="16200000" flipH="1">
            <a:off x="1806684" y="5578922"/>
            <a:ext cx="903186" cy="178357"/>
          </a:xfrm>
          <a:prstGeom prst="bentConnector2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en angle 58"/>
          <p:cNvCxnSpPr>
            <a:stCxn id="88" idx="3"/>
            <a:endCxn id="19" idx="2"/>
          </p:cNvCxnSpPr>
          <p:nvPr/>
        </p:nvCxnSpPr>
        <p:spPr>
          <a:xfrm flipV="1">
            <a:off x="4200851" y="5470938"/>
            <a:ext cx="355379" cy="648756"/>
          </a:xfrm>
          <a:prstGeom prst="bentConnector2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en angle 92"/>
          <p:cNvCxnSpPr>
            <a:stCxn id="19" idx="3"/>
            <a:endCxn id="87" idx="1"/>
          </p:cNvCxnSpPr>
          <p:nvPr/>
        </p:nvCxnSpPr>
        <p:spPr>
          <a:xfrm>
            <a:off x="5429782" y="5031842"/>
            <a:ext cx="222337" cy="1087852"/>
          </a:xfrm>
          <a:prstGeom prst="bentConnector3">
            <a:avLst>
              <a:gd name="adj1" fmla="val 50000"/>
            </a:avLst>
          </a:prstGeom>
          <a:ln w="127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en angle 93"/>
          <p:cNvCxnSpPr>
            <a:stCxn id="87" idx="3"/>
            <a:endCxn id="53" idx="2"/>
          </p:cNvCxnSpPr>
          <p:nvPr/>
        </p:nvCxnSpPr>
        <p:spPr>
          <a:xfrm flipV="1">
            <a:off x="7452320" y="5470938"/>
            <a:ext cx="105990" cy="648756"/>
          </a:xfrm>
          <a:prstGeom prst="bentConnector2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510169" y="2506756"/>
            <a:ext cx="421329" cy="2160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Rectangle 94"/>
          <p:cNvSpPr/>
          <p:nvPr/>
        </p:nvSpPr>
        <p:spPr>
          <a:xfrm>
            <a:off x="510169" y="2290732"/>
            <a:ext cx="421329" cy="21602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Rectangle 95"/>
          <p:cNvSpPr/>
          <p:nvPr/>
        </p:nvSpPr>
        <p:spPr>
          <a:xfrm>
            <a:off x="510169" y="2074708"/>
            <a:ext cx="421329" cy="2160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Rectangle 96"/>
          <p:cNvSpPr/>
          <p:nvPr/>
        </p:nvSpPr>
        <p:spPr>
          <a:xfrm>
            <a:off x="510169" y="1858684"/>
            <a:ext cx="421329" cy="21602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Rectangle 97"/>
          <p:cNvSpPr/>
          <p:nvPr/>
        </p:nvSpPr>
        <p:spPr>
          <a:xfrm>
            <a:off x="510169" y="1213291"/>
            <a:ext cx="421329" cy="2160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Rectangle 98"/>
          <p:cNvSpPr/>
          <p:nvPr/>
        </p:nvSpPr>
        <p:spPr>
          <a:xfrm>
            <a:off x="510169" y="1429315"/>
            <a:ext cx="421329" cy="2160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Rectangle 99"/>
          <p:cNvSpPr/>
          <p:nvPr/>
        </p:nvSpPr>
        <p:spPr>
          <a:xfrm>
            <a:off x="510169" y="1645339"/>
            <a:ext cx="421329" cy="2160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Rectangle 100"/>
          <p:cNvSpPr/>
          <p:nvPr/>
        </p:nvSpPr>
        <p:spPr>
          <a:xfrm>
            <a:off x="510169" y="781243"/>
            <a:ext cx="421329" cy="21602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Rectangle 101"/>
          <p:cNvSpPr/>
          <p:nvPr/>
        </p:nvSpPr>
        <p:spPr>
          <a:xfrm>
            <a:off x="510169" y="997267"/>
            <a:ext cx="421329" cy="21602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ZoneTexte 47"/>
          <p:cNvSpPr txBox="1"/>
          <p:nvPr/>
        </p:nvSpPr>
        <p:spPr>
          <a:xfrm>
            <a:off x="411625" y="2721411"/>
            <a:ext cx="61841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b="1" dirty="0" smtClean="0"/>
              <a:t>+ naturel</a:t>
            </a:r>
            <a:endParaRPr lang="fr-FR" sz="700" b="1" dirty="0"/>
          </a:p>
        </p:txBody>
      </p:sp>
      <p:sp>
        <p:nvSpPr>
          <p:cNvPr id="103" name="ZoneTexte 102"/>
          <p:cNvSpPr txBox="1"/>
          <p:nvPr/>
        </p:nvSpPr>
        <p:spPr>
          <a:xfrm>
            <a:off x="411624" y="581188"/>
            <a:ext cx="61841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b="1" dirty="0" smtClean="0"/>
              <a:t>+ urbanisé</a:t>
            </a:r>
            <a:endParaRPr lang="fr-FR" sz="700" b="1" dirty="0"/>
          </a:p>
        </p:txBody>
      </p:sp>
    </p:spTree>
    <p:extLst>
      <p:ext uri="{BB962C8B-B14F-4D97-AF65-F5344CB8AC3E}">
        <p14:creationId xmlns:p14="http://schemas.microsoft.com/office/powerpoint/2010/main" val="1588162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94"/>
    </mc:Choice>
    <mc:Fallback>
      <p:transition spd="slow" advTm="5694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Contexte : structure vs. paramètres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D3E1F-230C-4618-A0DF-7CB2D698871B}" type="datetime1">
              <a:rPr lang="en-US" smtClean="0"/>
              <a:t>11/6/2018</a:t>
            </a:fld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659F4-854F-4AB5-94D1-09B88EAAC820}" type="slidenum">
              <a:rPr lang="en-US" smtClean="0"/>
              <a:t>4</a:t>
            </a:fld>
            <a:endParaRPr lang="en-US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153" y="908720"/>
            <a:ext cx="6683896" cy="500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2651893" y="6021288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Paramètres ↔ Boutons </a:t>
            </a:r>
          </a:p>
          <a:p>
            <a:pPr algn="ctr"/>
            <a:r>
              <a:rPr lang="fr-FR" dirty="0" smtClean="0"/>
              <a:t>Structure ↔ Circuit interne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46477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"/>
    </mc:Choice>
    <mc:Fallback>
      <p:transition spd="slow" advTm="25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850106"/>
          </a:xfrm>
        </p:spPr>
        <p:txBody>
          <a:bodyPr/>
          <a:lstStyle/>
          <a:p>
            <a:r>
              <a:rPr lang="fr-FR" dirty="0" smtClean="0"/>
              <a:t>Contexte: critères sur le modèle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5</a:t>
            </a:fld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"/>
          </p:nvPr>
        </p:nvSpPr>
        <p:spPr>
          <a:xfrm>
            <a:off x="467544" y="1201360"/>
            <a:ext cx="8060432" cy="3451776"/>
          </a:xfrm>
        </p:spPr>
        <p:txBody>
          <a:bodyPr>
            <a:normAutofit/>
          </a:bodyPr>
          <a:lstStyle/>
          <a:p>
            <a:pPr algn="just"/>
            <a:r>
              <a:rPr 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Sur 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passé et le présent : le modèle doit </a:t>
            </a:r>
            <a:r>
              <a:rPr lang="fr-FR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bien simuler le débit observé</a:t>
            </a:r>
          </a:p>
          <a:p>
            <a:pPr algn="just"/>
            <a:r>
              <a:rPr 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Du passé au présent : le modèle doit </a:t>
            </a:r>
            <a:r>
              <a:rPr lang="fr-FR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gérer la non-stationnarité</a:t>
            </a:r>
          </a:p>
          <a:p>
            <a:pPr algn="just"/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287825" y="208337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Non-stationnarité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necteur droit avec flèche 6"/>
          <p:cNvCxnSpPr>
            <a:stCxn id="5" idx="2"/>
            <a:endCxn id="8" idx="0"/>
          </p:cNvCxnSpPr>
          <p:nvPr/>
        </p:nvCxnSpPr>
        <p:spPr>
          <a:xfrm flipH="1">
            <a:off x="2031639" y="2452706"/>
            <a:ext cx="1624338" cy="6794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663487" y="313213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Variabilité climatique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975855" y="316193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Urbanisation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Connecteur droit avec flèche 11"/>
          <p:cNvCxnSpPr>
            <a:stCxn id="5" idx="2"/>
            <a:endCxn id="11" idx="0"/>
          </p:cNvCxnSpPr>
          <p:nvPr/>
        </p:nvCxnSpPr>
        <p:spPr>
          <a:xfrm>
            <a:off x="3655977" y="2452706"/>
            <a:ext cx="1688030" cy="7092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>
            <a:stCxn id="11" idx="2"/>
            <a:endCxn id="24" idx="0"/>
          </p:cNvCxnSpPr>
          <p:nvPr/>
        </p:nvCxnSpPr>
        <p:spPr>
          <a:xfrm flipH="1">
            <a:off x="3337181" y="3531262"/>
            <a:ext cx="2006826" cy="5354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stCxn id="11" idx="2"/>
            <a:endCxn id="28" idx="0"/>
          </p:cNvCxnSpPr>
          <p:nvPr/>
        </p:nvCxnSpPr>
        <p:spPr>
          <a:xfrm>
            <a:off x="5344007" y="3531262"/>
            <a:ext cx="1558212" cy="5836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1969029" y="4066705"/>
            <a:ext cx="2736304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Représentation explicite</a:t>
            </a:r>
          </a:p>
          <a:p>
            <a:pPr algn="ctr"/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sz="10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e.g</a:t>
            </a:r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Albergel </a:t>
            </a:r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FR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al., 2018 ; </a:t>
            </a:r>
            <a:r>
              <a:rPr lang="fr-FR" sz="1050" dirty="0" err="1">
                <a:latin typeface="Arial" panose="020B0604020202020204" pitchFamily="34" charset="0"/>
                <a:cs typeface="Arial" panose="020B0604020202020204" pitchFamily="34" charset="0"/>
              </a:rPr>
              <a:t>Furusho</a:t>
            </a:r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fr-FR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2013 ; </a:t>
            </a:r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Mitchell et al., </a:t>
            </a:r>
            <a:r>
              <a:rPr lang="fr-FR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2008 ; </a:t>
            </a:r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Zhou et al., </a:t>
            </a:r>
            <a:r>
              <a:rPr lang="fr-FR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2010)</a:t>
            </a:r>
            <a:endParaRPr 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+ Lien direct</a:t>
            </a:r>
          </a:p>
          <a:p>
            <a:pPr lvl="1"/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Données</a:t>
            </a:r>
          </a:p>
          <a:p>
            <a:pPr lvl="1"/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Complexité 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4911958" y="4114948"/>
            <a:ext cx="3980522" cy="134652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Représentation implicite</a:t>
            </a:r>
          </a:p>
          <a:p>
            <a:pPr algn="ctr"/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sz="1050" dirty="0" err="1">
                <a:latin typeface="Arial" panose="020B0604020202020204" pitchFamily="34" charset="0"/>
                <a:cs typeface="Arial" panose="020B0604020202020204" pitchFamily="34" charset="0"/>
              </a:rPr>
              <a:t>e.g</a:t>
            </a:r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b-NO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Huang </a:t>
            </a:r>
            <a:r>
              <a:rPr lang="nb-NO" sz="1050" dirty="0">
                <a:latin typeface="Arial" panose="020B0604020202020204" pitchFamily="34" charset="0"/>
                <a:cs typeface="Arial" panose="020B0604020202020204" pitchFamily="34" charset="0"/>
              </a:rPr>
              <a:t>et al., </a:t>
            </a:r>
            <a:r>
              <a:rPr lang="nb-NO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2008 ; </a:t>
            </a:r>
            <a:r>
              <a:rPr lang="nb-NO" sz="1050" dirty="0">
                <a:latin typeface="Arial" panose="020B0604020202020204" pitchFamily="34" charset="0"/>
                <a:cs typeface="Arial" panose="020B0604020202020204" pitchFamily="34" charset="0"/>
              </a:rPr>
              <a:t>Kjeldsen et al., </a:t>
            </a:r>
            <a:r>
              <a:rPr lang="nb-NO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2013 </a:t>
            </a:r>
            <a:r>
              <a:rPr lang="nb-NO" sz="1050" dirty="0">
                <a:latin typeface="Arial" panose="020B0604020202020204" pitchFamily="34" charset="0"/>
                <a:cs typeface="Arial" panose="020B0604020202020204" pitchFamily="34" charset="0"/>
              </a:rPr>
              <a:t>; Aronica and Cannarozzo, </a:t>
            </a:r>
            <a:r>
              <a:rPr lang="nb-NO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2000 ;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Campana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Tucci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2001 ; 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Huang et al., </a:t>
            </a:r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2008 ;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Weng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, 2001</a:t>
            </a:r>
            <a:r>
              <a:rPr lang="fr-FR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+ Simplicité de l’outil de modélisation</a:t>
            </a:r>
          </a:p>
          <a:p>
            <a:pPr marL="742950" lvl="1" indent="-285750">
              <a:buFontTx/>
              <a:buChar char="-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Lien indirect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5" name="Connecteur droit avec flèche 44"/>
          <p:cNvCxnSpPr>
            <a:stCxn id="28" idx="2"/>
            <a:endCxn id="46" idx="0"/>
          </p:cNvCxnSpPr>
          <p:nvPr/>
        </p:nvCxnSpPr>
        <p:spPr>
          <a:xfrm>
            <a:off x="6902219" y="5461470"/>
            <a:ext cx="0" cy="19797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/>
          <p:cNvSpPr txBox="1"/>
          <p:nvPr/>
        </p:nvSpPr>
        <p:spPr>
          <a:xfrm>
            <a:off x="5187008" y="5659449"/>
            <a:ext cx="3430421" cy="83099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176213" lvl="1" indent="-176213" algn="ctr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Lier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 avec l’urbanisation</a:t>
            </a:r>
          </a:p>
          <a:p>
            <a:pPr marL="176213" indent="-176213" algn="ctr"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Utiliser un large échantillon de bassins versants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3353117"/>
      </p:ext>
    </p:extLst>
  </p:cSld>
  <p:clrMapOvr>
    <a:masterClrMapping/>
  </p:clrMapOvr>
  <p:transition spd="slow" advTm="14935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1" grpId="0"/>
      <p:bldP spid="24" grpId="0"/>
      <p:bldP spid="28" grpId="0" animBg="1"/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Questions scientifiques abordées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D3E1F-230C-4618-A0DF-7CB2D698871B}" type="datetime1">
              <a:rPr lang="en-US" smtClean="0"/>
              <a:t>11/6/2018</a:t>
            </a:fld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659F4-854F-4AB5-94D1-09B88EAAC820}" type="slidenum">
              <a:rPr lang="en-US" smtClean="0"/>
              <a:t>6</a:t>
            </a:fld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Comment l’hydrologie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des bassins versants est impactée par l’urbanisation ?</a:t>
            </a:r>
          </a:p>
          <a:p>
            <a:pPr algn="just"/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Est-ce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que les paramètres du modèle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traduisent bien l’impact de l’urbanisation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7414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61"/>
    </mc:Choice>
    <mc:Fallback>
      <p:transition spd="slow" advTm="2336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E:\DONNEES_THESE\02_DONNEES_US\Data_treatment\Figures\271_MAP.tif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7989"/>
            <a:ext cx="4860032" cy="3518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 descr="E:\DONNEES_THESE\01_DONNEES_FR\FR_Data_treatment\04_FIGURES\MAP_94.tif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50998"/>
            <a:ext cx="4392488" cy="33123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772400" cy="720080"/>
          </a:xfrm>
        </p:spPr>
        <p:txBody>
          <a:bodyPr>
            <a:normAutofit/>
          </a:bodyPr>
          <a:lstStyle/>
          <a:p>
            <a:r>
              <a:rPr lang="fr-F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Données : 365 bassins versants</a:t>
            </a:r>
            <a:endParaRPr lang="fr-F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7</a:t>
            </a:fld>
            <a:endParaRPr lang="fr-BE"/>
          </a:p>
        </p:txBody>
      </p:sp>
      <p:sp>
        <p:nvSpPr>
          <p:cNvPr id="4" name="ZoneTexte 3"/>
          <p:cNvSpPr txBox="1"/>
          <p:nvPr/>
        </p:nvSpPr>
        <p:spPr>
          <a:xfrm>
            <a:off x="1888988" y="5267641"/>
            <a:ext cx="15121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271 bassins versants</a:t>
            </a:r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159896" y="5267641"/>
            <a:ext cx="15121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94 bassins versants</a:t>
            </a:r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55576" y="5661248"/>
            <a:ext cx="7920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Diversité climatique</a:t>
            </a:r>
          </a:p>
          <a:p>
            <a:pPr marL="285750" indent="-285750">
              <a:buFontTx/>
              <a:buChar char="-"/>
            </a:pP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Diversité de taux d’urbanisation (‘Catchment Percent Developed’ CPD 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 [6% , 100%])</a:t>
            </a:r>
          </a:p>
          <a:p>
            <a:pPr marL="285750" indent="-285750">
              <a:buFontTx/>
              <a:buChar char="-"/>
            </a:pP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Diversité de taille 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(Aire 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 [1 km²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, 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5000 km²])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55576" y="1109325"/>
            <a:ext cx="80648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Données de </a:t>
            </a:r>
            <a:r>
              <a:rPr lang="fr-FR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précipitations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</a:t>
            </a:r>
            <a:r>
              <a:rPr lang="fr-FR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évapotranspiration potentielle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et de </a:t>
            </a:r>
            <a:r>
              <a:rPr lang="fr-FR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débit 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au pas de temps </a:t>
            </a:r>
            <a:r>
              <a:rPr lang="fr-F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horaire</a:t>
            </a:r>
          </a:p>
          <a:p>
            <a:pPr marL="285750" indent="-285750">
              <a:buFontTx/>
              <a:buChar char="-"/>
            </a:pP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Minimum de 8 ans de données</a:t>
            </a:r>
          </a:p>
          <a:p>
            <a:pPr marL="285750" indent="-285750">
              <a:buFontTx/>
              <a:buChar char="-"/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1229484"/>
      </p:ext>
    </p:extLst>
  </p:cSld>
  <p:clrMapOvr>
    <a:masterClrMapping/>
  </p:clrMapOvr>
  <p:transition spd="slow" advTm="7210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772400" cy="850106"/>
          </a:xfrm>
        </p:spPr>
        <p:txBody>
          <a:bodyPr>
            <a:normAutofit/>
          </a:bodyPr>
          <a:lstStyle/>
          <a:p>
            <a:r>
              <a:rPr lang="fr-FR" dirty="0" smtClean="0"/>
              <a:t>Méthodologie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8</a:t>
            </a:fld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 – Chaque bassin est divisé en deux périodes : Période début (1+4 ans) et période fin</a:t>
            </a:r>
          </a:p>
          <a:p>
            <a:pPr marL="0" indent="0" algn="just">
              <a:buNone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– Pour chacun des couples bassin-période (730), on détermine:</a:t>
            </a:r>
          </a:p>
          <a:p>
            <a:pPr marL="617220" lvl="1" indent="-342900" algn="just"/>
            <a:r>
              <a:rPr lang="fr-FR" sz="16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CPD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« Catchment Percent Developed »: rapport de l’aire occupée par les classes d’urbanisation (définies par chaque base de données) sur l’aire totale du bassin versant.</a:t>
            </a:r>
          </a:p>
          <a:p>
            <a:pPr marL="617220" lvl="1" indent="-342900" algn="just"/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17220" lvl="1" indent="-342900" algn="just"/>
            <a:r>
              <a:rPr lang="fr-FR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Q/P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: rapport du débit moyen sur les précipitations moyennes.</a:t>
            </a:r>
          </a:p>
          <a:p>
            <a:pPr marL="617220" lvl="1" indent="-342900" algn="just"/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17220" lvl="1" indent="-342900" algn="just"/>
            <a:r>
              <a:rPr lang="fr-FR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BFI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« 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Baseflow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Index »: Indice d’écoulement de base calculé par la méthode de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Gustard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et al. (1992).</a:t>
            </a:r>
          </a:p>
          <a:p>
            <a:pPr marL="617220" lvl="1" indent="-342900" algn="just"/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17220" lvl="1" indent="-342900" algn="just"/>
            <a:r>
              <a:rPr lang="fr-FR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: temps de réponse du bassin versant (en heures). Il correspond au décalage à effectuer sur la chronique de débit (ou de précipitations) pour maximiser le coefficient de corrélation pluie-débit.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4160" y="3140968"/>
            <a:ext cx="8215640" cy="288032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 rot="16200000">
            <a:off x="-941931" y="4180728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Indicateurs hydrologiques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0736639"/>
      </p:ext>
    </p:extLst>
  </p:cSld>
  <p:clrMapOvr>
    <a:masterClrMapping/>
  </p:clrMapOvr>
  <p:transition spd="slow" advTm="9209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88669" y="249377"/>
            <a:ext cx="3412271" cy="621149"/>
          </a:xfrm>
        </p:spPr>
        <p:txBody>
          <a:bodyPr>
            <a:noAutofit/>
          </a:bodyPr>
          <a:lstStyle/>
          <a:p>
            <a:r>
              <a:rPr lang="fr-FR" sz="2800" dirty="0" smtClean="0"/>
              <a:t>Modèle hydrologique</a:t>
            </a:r>
            <a:endParaRPr lang="fr-FR" sz="28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9</a:t>
            </a:fld>
            <a:endParaRPr lang="fr-BE"/>
          </a:p>
        </p:txBody>
      </p:sp>
      <p:cxnSp>
        <p:nvCxnSpPr>
          <p:cNvPr id="5" name="Connecteur droit 4"/>
          <p:cNvCxnSpPr>
            <a:stCxn id="62" idx="0"/>
            <a:endCxn id="63" idx="2"/>
          </p:cNvCxnSpPr>
          <p:nvPr/>
        </p:nvCxnSpPr>
        <p:spPr>
          <a:xfrm flipV="1">
            <a:off x="6429423" y="4372357"/>
            <a:ext cx="0" cy="37927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231" y="3529721"/>
            <a:ext cx="7715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llipse 7"/>
          <p:cNvSpPr/>
          <p:nvPr/>
        </p:nvSpPr>
        <p:spPr>
          <a:xfrm>
            <a:off x="3090123" y="247715"/>
            <a:ext cx="576064" cy="57606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Ellipse 8"/>
          <p:cNvSpPr/>
          <p:nvPr/>
        </p:nvSpPr>
        <p:spPr>
          <a:xfrm>
            <a:off x="4026227" y="247715"/>
            <a:ext cx="648072" cy="57606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Connecteur droit 9"/>
          <p:cNvCxnSpPr>
            <a:stCxn id="8" idx="4"/>
          </p:cNvCxnSpPr>
          <p:nvPr/>
        </p:nvCxnSpPr>
        <p:spPr>
          <a:xfrm>
            <a:off x="3378155" y="823779"/>
            <a:ext cx="0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>
            <a:stCxn id="9" idx="4"/>
          </p:cNvCxnSpPr>
          <p:nvPr/>
        </p:nvCxnSpPr>
        <p:spPr>
          <a:xfrm>
            <a:off x="4350263" y="823779"/>
            <a:ext cx="0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2586067" y="1039803"/>
            <a:ext cx="25202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3090123" y="1183819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fr-FR" sz="1600" b="1" i="1" baseline="-1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fr-FR" sz="1600" b="1" i="1" baseline="-1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062231" y="1183819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fr-FR" sz="1600" b="1" i="1" baseline="-1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fr-FR" sz="1600" b="1" i="1" baseline="-1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Connecteur droit 14"/>
          <p:cNvCxnSpPr>
            <a:stCxn id="13" idx="2"/>
          </p:cNvCxnSpPr>
          <p:nvPr/>
        </p:nvCxnSpPr>
        <p:spPr>
          <a:xfrm>
            <a:off x="3378155" y="1522373"/>
            <a:ext cx="0" cy="3095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>
            <a:stCxn id="14" idx="2"/>
            <a:endCxn id="18" idx="0"/>
          </p:cNvCxnSpPr>
          <p:nvPr/>
        </p:nvCxnSpPr>
        <p:spPr>
          <a:xfrm flipH="1">
            <a:off x="4045580" y="1522373"/>
            <a:ext cx="304683" cy="3204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3090123" y="1840892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fr-FR" sz="1400" b="1" i="1" baseline="-1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fr-FR" sz="1400" b="1" i="1" baseline="-1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757548" y="1842816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fr-FR" sz="1400" b="1" i="1" baseline="-1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6258475" y="1842816"/>
            <a:ext cx="1008112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fr-FR" sz="1400" b="1" i="1" baseline="-1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fr-FR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P</a:t>
            </a:r>
            <a:r>
              <a:rPr lang="fr-FR" sz="1400" b="1" i="1" baseline="-1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fr-FR" sz="1400" b="1" i="1" baseline="-1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sz="1400" b="1" i="1" baseline="-1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Connecteur droit 19"/>
          <p:cNvCxnSpPr>
            <a:stCxn id="14" idx="2"/>
            <a:endCxn id="19" idx="0"/>
          </p:cNvCxnSpPr>
          <p:nvPr/>
        </p:nvCxnSpPr>
        <p:spPr>
          <a:xfrm>
            <a:off x="4350263" y="1522373"/>
            <a:ext cx="2412268" cy="3204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389" y="2093205"/>
            <a:ext cx="19716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Connecteur droit avec flèche 21"/>
          <p:cNvCxnSpPr/>
          <p:nvPr/>
        </p:nvCxnSpPr>
        <p:spPr>
          <a:xfrm>
            <a:off x="2713574" y="2136325"/>
            <a:ext cx="0" cy="75195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2031757" y="2318983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fr-FR" sz="1600" b="1" i="1" baseline="-1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24" name="Connecteur droit avec flèche 23"/>
          <p:cNvCxnSpPr/>
          <p:nvPr/>
        </p:nvCxnSpPr>
        <p:spPr>
          <a:xfrm>
            <a:off x="3090123" y="2281557"/>
            <a:ext cx="0" cy="60672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2946107" y="2415643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fr-FR" sz="1600" b="1" i="1" baseline="-1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Connecteur droit 25"/>
          <p:cNvCxnSpPr>
            <a:stCxn id="19" idx="2"/>
          </p:cNvCxnSpPr>
          <p:nvPr/>
        </p:nvCxnSpPr>
        <p:spPr>
          <a:xfrm>
            <a:off x="6762531" y="2294222"/>
            <a:ext cx="0" cy="7618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>
            <a:stCxn id="21" idx="2"/>
          </p:cNvCxnSpPr>
          <p:nvPr/>
        </p:nvCxnSpPr>
        <p:spPr>
          <a:xfrm flipH="1">
            <a:off x="3718226" y="2931405"/>
            <a:ext cx="1" cy="1246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3430194" y="3062488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Perc</a:t>
            </a:r>
            <a:endParaRPr lang="fr-FR" sz="1600" b="1" i="1" baseline="-1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5790423" y="3056027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fr-FR" sz="1600" b="1" i="1" baseline="-1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fr-FR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P</a:t>
            </a:r>
            <a:r>
              <a:rPr lang="fr-FR" sz="1600" b="1" i="1" baseline="-1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fr-FR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P</a:t>
            </a:r>
            <a:r>
              <a:rPr lang="fr-FR" sz="1600" b="1" i="1" baseline="-1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fr-FR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Perc</a:t>
            </a:r>
            <a:endParaRPr lang="fr-FR" sz="1600" b="1" i="1" baseline="-1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Connecteur droit 29"/>
          <p:cNvCxnSpPr>
            <a:stCxn id="28" idx="3"/>
            <a:endCxn id="29" idx="1"/>
          </p:cNvCxnSpPr>
          <p:nvPr/>
        </p:nvCxnSpPr>
        <p:spPr>
          <a:xfrm flipV="1">
            <a:off x="4006258" y="3225304"/>
            <a:ext cx="1784165" cy="64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>
            <a:stCxn id="29" idx="2"/>
            <a:endCxn id="33" idx="0"/>
          </p:cNvCxnSpPr>
          <p:nvPr/>
        </p:nvCxnSpPr>
        <p:spPr>
          <a:xfrm flipH="1">
            <a:off x="4937017" y="3394581"/>
            <a:ext cx="1825514" cy="258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>
            <a:stCxn id="34" idx="0"/>
            <a:endCxn id="29" idx="2"/>
          </p:cNvCxnSpPr>
          <p:nvPr/>
        </p:nvCxnSpPr>
        <p:spPr>
          <a:xfrm flipH="1" flipV="1">
            <a:off x="6762531" y="3394581"/>
            <a:ext cx="1362345" cy="3204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4648985" y="3653129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0.9</a:t>
            </a:r>
            <a:endParaRPr lang="fr-FR" sz="1600" b="1" i="1" baseline="-1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7836844" y="3715042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0.1</a:t>
            </a:r>
            <a:endParaRPr lang="fr-FR" sz="1600" b="1" i="1" baseline="-1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576" y="4053596"/>
            <a:ext cx="990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ZoneTexte 35"/>
          <p:cNvSpPr txBox="1"/>
          <p:nvPr/>
        </p:nvSpPr>
        <p:spPr>
          <a:xfrm>
            <a:off x="3846207" y="3730430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UH1</a:t>
            </a:r>
            <a:endParaRPr lang="fr-FR" sz="1400" b="1" i="1" baseline="-1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8412908" y="3730429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UH2</a:t>
            </a:r>
            <a:endParaRPr lang="fr-FR" sz="1400" b="1" i="1" baseline="-1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Connecteur droit avec flèche 37"/>
          <p:cNvCxnSpPr/>
          <p:nvPr/>
        </p:nvCxnSpPr>
        <p:spPr>
          <a:xfrm>
            <a:off x="4143095" y="4453381"/>
            <a:ext cx="531204" cy="0"/>
          </a:xfrm>
          <a:prstGeom prst="straightConnector1">
            <a:avLst/>
          </a:prstGeom>
          <a:ln w="127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>
            <a:off x="7629576" y="4479027"/>
            <a:ext cx="990600" cy="0"/>
          </a:xfrm>
          <a:prstGeom prst="straightConnector1">
            <a:avLst/>
          </a:prstGeom>
          <a:ln w="127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/>
          <p:cNvSpPr txBox="1"/>
          <p:nvPr/>
        </p:nvSpPr>
        <p:spPr>
          <a:xfrm>
            <a:off x="4143095" y="4479027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fr-FR" sz="1200" b="1" i="1" baseline="-1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fr-FR" sz="1100" b="1" i="1" baseline="-1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7836844" y="4479027"/>
            <a:ext cx="57606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2X</a:t>
            </a:r>
            <a:r>
              <a:rPr lang="fr-FR" sz="1200" b="1" i="1" baseline="-1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fr-FR" sz="1100" b="1" i="1" baseline="-1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2" name="Connecteur droit 41"/>
          <p:cNvCxnSpPr>
            <a:stCxn id="40" idx="2"/>
            <a:endCxn id="64" idx="0"/>
          </p:cNvCxnSpPr>
          <p:nvPr/>
        </p:nvCxnSpPr>
        <p:spPr>
          <a:xfrm flipH="1">
            <a:off x="4429738" y="4756026"/>
            <a:ext cx="1389" cy="809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888" y="4951690"/>
            <a:ext cx="21717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4" name="Connecteur droit avec flèche 43"/>
          <p:cNvCxnSpPr/>
          <p:nvPr/>
        </p:nvCxnSpPr>
        <p:spPr>
          <a:xfrm>
            <a:off x="3834293" y="5097721"/>
            <a:ext cx="0" cy="36004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44"/>
          <p:cNvSpPr txBox="1"/>
          <p:nvPr/>
        </p:nvSpPr>
        <p:spPr>
          <a:xfrm>
            <a:off x="3666187" y="5156090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fr-FR" sz="1200" b="1" i="1" baseline="-1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6" name="Connecteur droit avec flèche 45"/>
          <p:cNvCxnSpPr/>
          <p:nvPr/>
        </p:nvCxnSpPr>
        <p:spPr>
          <a:xfrm>
            <a:off x="3378155" y="4939413"/>
            <a:ext cx="0" cy="54557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ZoneTexte 46"/>
          <p:cNvSpPr txBox="1"/>
          <p:nvPr/>
        </p:nvSpPr>
        <p:spPr>
          <a:xfrm>
            <a:off x="2836107" y="5090512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fr-FR" sz="1600" b="1" i="1" baseline="-1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fr-FR" sz="1600" b="1" i="1" baseline="-1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8" name="Connecteur droit 47"/>
          <p:cNvCxnSpPr>
            <a:stCxn id="43" idx="2"/>
            <a:endCxn id="49" idx="0"/>
          </p:cNvCxnSpPr>
          <p:nvPr/>
        </p:nvCxnSpPr>
        <p:spPr>
          <a:xfrm>
            <a:off x="4429738" y="5561290"/>
            <a:ext cx="0" cy="886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ZoneTexte 48"/>
          <p:cNvSpPr txBox="1"/>
          <p:nvPr/>
        </p:nvSpPr>
        <p:spPr>
          <a:xfrm>
            <a:off x="4141706" y="5649944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fr-FR" sz="1600" b="1" i="1" baseline="-1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fr-FR" sz="1600" b="1" i="1" baseline="-1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0" name="Connecteur droit avec flèche 49"/>
          <p:cNvCxnSpPr>
            <a:endCxn id="62" idx="1"/>
          </p:cNvCxnSpPr>
          <p:nvPr/>
        </p:nvCxnSpPr>
        <p:spPr>
          <a:xfrm flipV="1">
            <a:off x="5359392" y="4951690"/>
            <a:ext cx="781999" cy="4773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/>
          <p:cNvCxnSpPr/>
          <p:nvPr/>
        </p:nvCxnSpPr>
        <p:spPr>
          <a:xfrm flipH="1">
            <a:off x="5359392" y="4821865"/>
            <a:ext cx="781999" cy="4727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ZoneTexte 51"/>
          <p:cNvSpPr txBox="1"/>
          <p:nvPr/>
        </p:nvSpPr>
        <p:spPr>
          <a:xfrm>
            <a:off x="7822119" y="5665083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fr-FR" sz="1600" b="1" i="1" baseline="-1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cxnSp>
        <p:nvCxnSpPr>
          <p:cNvPr id="56" name="Connecteur droit 55"/>
          <p:cNvCxnSpPr/>
          <p:nvPr/>
        </p:nvCxnSpPr>
        <p:spPr>
          <a:xfrm flipH="1" flipV="1">
            <a:off x="4494156" y="5996067"/>
            <a:ext cx="3680413" cy="151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/>
          <p:cNvCxnSpPr>
            <a:endCxn id="58" idx="0"/>
          </p:cNvCxnSpPr>
          <p:nvPr/>
        </p:nvCxnSpPr>
        <p:spPr>
          <a:xfrm>
            <a:off x="6334363" y="5996066"/>
            <a:ext cx="0" cy="1692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Ellipse 57"/>
          <p:cNvSpPr/>
          <p:nvPr/>
        </p:nvSpPr>
        <p:spPr>
          <a:xfrm>
            <a:off x="6122971" y="6165304"/>
            <a:ext cx="422783" cy="42676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 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301780" y="870526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Interception</a:t>
            </a:r>
            <a:endParaRPr lang="fr-FR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107504" y="2345518"/>
            <a:ext cx="2066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Réservoir de production</a:t>
            </a:r>
            <a:endParaRPr lang="fr-FR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963899" y="5103094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Réservoir de routage</a:t>
            </a:r>
            <a:endParaRPr lang="fr-FR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ZoneTexte 61"/>
          <p:cNvSpPr txBox="1"/>
          <p:nvPr/>
        </p:nvSpPr>
        <p:spPr>
          <a:xfrm>
            <a:off x="6141391" y="4751635"/>
            <a:ext cx="576064" cy="400110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F(X</a:t>
            </a:r>
            <a:r>
              <a:rPr lang="fr-FR" sz="1200" b="1" i="1" baseline="-1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fr-FR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sz="1200" b="1" i="1" baseline="-1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5493319" y="4110747"/>
            <a:ext cx="1872208" cy="261610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Fonction d’échange</a:t>
            </a:r>
            <a:endParaRPr lang="fr-FR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4185177" y="4836995"/>
            <a:ext cx="4891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fr-FR" sz="1200" b="1" i="1" baseline="-1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fr-FR" sz="1200" b="1" i="1" baseline="-1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5" name="Connecteur droit 64"/>
          <p:cNvCxnSpPr>
            <a:stCxn id="66" idx="0"/>
            <a:endCxn id="41" idx="2"/>
          </p:cNvCxnSpPr>
          <p:nvPr/>
        </p:nvCxnSpPr>
        <p:spPr>
          <a:xfrm flipV="1">
            <a:off x="8124876" y="4756026"/>
            <a:ext cx="0" cy="1000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oneTexte 65"/>
          <p:cNvSpPr txBox="1"/>
          <p:nvPr/>
        </p:nvSpPr>
        <p:spPr>
          <a:xfrm>
            <a:off x="7880315" y="4856030"/>
            <a:ext cx="4891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fr-FR" sz="1200" b="1" i="1" baseline="-1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fr-FR" sz="1200" b="1" i="1" baseline="-1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7" name="Connecteur droit 66"/>
          <p:cNvCxnSpPr>
            <a:stCxn id="66" idx="2"/>
            <a:endCxn id="52" idx="0"/>
          </p:cNvCxnSpPr>
          <p:nvPr/>
        </p:nvCxnSpPr>
        <p:spPr>
          <a:xfrm flipH="1">
            <a:off x="8110151" y="5133029"/>
            <a:ext cx="14725" cy="532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/>
          <p:cNvSpPr/>
          <p:nvPr/>
        </p:nvSpPr>
        <p:spPr>
          <a:xfrm>
            <a:off x="2102872" y="2295066"/>
            <a:ext cx="433833" cy="4086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/>
          <p:cNvSpPr/>
          <p:nvPr/>
        </p:nvSpPr>
        <p:spPr>
          <a:xfrm>
            <a:off x="2873206" y="5061702"/>
            <a:ext cx="433833" cy="4086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/>
          <p:cNvSpPr/>
          <p:nvPr/>
        </p:nvSpPr>
        <p:spPr>
          <a:xfrm>
            <a:off x="4215152" y="4413186"/>
            <a:ext cx="433833" cy="4086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Ellipse 69"/>
          <p:cNvSpPr/>
          <p:nvPr/>
        </p:nvSpPr>
        <p:spPr>
          <a:xfrm>
            <a:off x="7907960" y="4377415"/>
            <a:ext cx="433833" cy="4086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/>
          <p:cNvSpPr/>
          <p:nvPr/>
        </p:nvSpPr>
        <p:spPr>
          <a:xfrm>
            <a:off x="6230118" y="4743066"/>
            <a:ext cx="433833" cy="4086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4" name="Connecteur droit 73"/>
          <p:cNvCxnSpPr>
            <a:stCxn id="4" idx="3"/>
            <a:endCxn id="90" idx="3"/>
          </p:cNvCxnSpPr>
          <p:nvPr/>
        </p:nvCxnSpPr>
        <p:spPr>
          <a:xfrm flipH="1">
            <a:off x="1432161" y="2643895"/>
            <a:ext cx="734244" cy="11173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75"/>
          <p:cNvCxnSpPr>
            <a:stCxn id="68" idx="0"/>
            <a:endCxn id="90" idx="3"/>
          </p:cNvCxnSpPr>
          <p:nvPr/>
        </p:nvCxnSpPr>
        <p:spPr>
          <a:xfrm flipH="1" flipV="1">
            <a:off x="1432161" y="3761209"/>
            <a:ext cx="1657962" cy="13004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76"/>
          <p:cNvCxnSpPr>
            <a:stCxn id="69" idx="2"/>
            <a:endCxn id="90" idx="3"/>
          </p:cNvCxnSpPr>
          <p:nvPr/>
        </p:nvCxnSpPr>
        <p:spPr>
          <a:xfrm flipH="1" flipV="1">
            <a:off x="1432161" y="3761209"/>
            <a:ext cx="2782991" cy="8563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80"/>
          <p:cNvCxnSpPr>
            <a:stCxn id="71" idx="0"/>
            <a:endCxn id="90" idx="3"/>
          </p:cNvCxnSpPr>
          <p:nvPr/>
        </p:nvCxnSpPr>
        <p:spPr>
          <a:xfrm flipH="1" flipV="1">
            <a:off x="1432161" y="3761209"/>
            <a:ext cx="5014874" cy="9818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ZoneTexte 89"/>
          <p:cNvSpPr txBox="1"/>
          <p:nvPr/>
        </p:nvSpPr>
        <p:spPr>
          <a:xfrm>
            <a:off x="301780" y="3468821"/>
            <a:ext cx="1130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Paramètres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 modèle</a:t>
            </a:r>
          </a:p>
        </p:txBody>
      </p:sp>
      <p:cxnSp>
        <p:nvCxnSpPr>
          <p:cNvPr id="80" name="Connecteur droit avec flèche 79"/>
          <p:cNvCxnSpPr>
            <a:stCxn id="62" idx="3"/>
          </p:cNvCxnSpPr>
          <p:nvPr/>
        </p:nvCxnSpPr>
        <p:spPr>
          <a:xfrm>
            <a:off x="6717455" y="4951690"/>
            <a:ext cx="1407421" cy="4473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avec flèche 81"/>
          <p:cNvCxnSpPr/>
          <p:nvPr/>
        </p:nvCxnSpPr>
        <p:spPr>
          <a:xfrm flipH="1" flipV="1">
            <a:off x="6717455" y="4836995"/>
            <a:ext cx="1400058" cy="4575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907204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48166"/>
    </mc:Choice>
    <mc:Fallback>
      <p:transition advTm="148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3" grpId="0"/>
      <p:bldP spid="14" grpId="0"/>
      <p:bldP spid="17" grpId="0"/>
      <p:bldP spid="18" grpId="0"/>
      <p:bldP spid="19" grpId="0"/>
      <p:bldP spid="23" grpId="0"/>
      <p:bldP spid="25" grpId="0"/>
      <p:bldP spid="28" grpId="0"/>
      <p:bldP spid="29" grpId="0"/>
      <p:bldP spid="33" grpId="0"/>
      <p:bldP spid="34" grpId="0"/>
      <p:bldP spid="36" grpId="0"/>
      <p:bldP spid="37" grpId="0"/>
      <p:bldP spid="40" grpId="0"/>
      <p:bldP spid="41" grpId="0" animBg="1"/>
      <p:bldP spid="45" grpId="0"/>
      <p:bldP spid="47" grpId="0"/>
      <p:bldP spid="49" grpId="0"/>
      <p:bldP spid="52" grpId="0"/>
      <p:bldP spid="58" grpId="0" animBg="1"/>
      <p:bldP spid="59" grpId="0"/>
      <p:bldP spid="60" grpId="0"/>
      <p:bldP spid="61" grpId="0"/>
      <p:bldP spid="62" grpId="0" animBg="1"/>
      <p:bldP spid="63" grpId="0" animBg="1"/>
      <p:bldP spid="64" grpId="0"/>
      <p:bldP spid="66" grpId="0"/>
      <p:bldP spid="4" grpId="0" animBg="1"/>
      <p:bldP spid="68" grpId="0" animBg="1"/>
      <p:bldP spid="69" grpId="0" animBg="1"/>
      <p:bldP spid="70" grpId="0" animBg="1"/>
      <p:bldP spid="71" grpId="0" animBg="1"/>
      <p:bldP spid="9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5.8|1.8|10|8.4|34.8|22.8|0.9|4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6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1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9|5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9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.4|0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4.9|9.8|1.5|1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1.4|9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5.7|3.9|15.5|0.4|25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|42.1|38|12.5|11.5|5.2|0.4|3.7|3.4|7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8|5.8|6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5.7|5.2|3.2|20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9|31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6.1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8608</TotalTime>
  <Words>1007</Words>
  <Application>Microsoft Office PowerPoint</Application>
  <PresentationFormat>Affichage à l'écran (4:3)</PresentationFormat>
  <Paragraphs>281</Paragraphs>
  <Slides>29</Slides>
  <Notes>7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0" baseType="lpstr">
      <vt:lpstr>Thème Office</vt:lpstr>
      <vt:lpstr>Étude de sensibilité des paramètres d’un modèle « rural » sur des bassins versants urbanisés</vt:lpstr>
      <vt:lpstr>Contexte général</vt:lpstr>
      <vt:lpstr>Contexte général</vt:lpstr>
      <vt:lpstr>Contexte : structure vs. paramètres</vt:lpstr>
      <vt:lpstr>Contexte: critères sur le modèle</vt:lpstr>
      <vt:lpstr>Questions scientifiques abordées</vt:lpstr>
      <vt:lpstr>Données : 365 bassins versants</vt:lpstr>
      <vt:lpstr>Méthodologie</vt:lpstr>
      <vt:lpstr>Modèle hydrologique</vt:lpstr>
      <vt:lpstr>Méthodologie</vt:lpstr>
      <vt:lpstr>Méthodologie</vt:lpstr>
      <vt:lpstr>Méthodologie</vt:lpstr>
      <vt:lpstr>Résultats : Performances</vt:lpstr>
      <vt:lpstr>Résultats : Performances</vt:lpstr>
      <vt:lpstr>Résultats : Performances</vt:lpstr>
      <vt:lpstr>Résultats : Performances</vt:lpstr>
      <vt:lpstr>Résultats : Homogénéisation</vt:lpstr>
      <vt:lpstr>Résultats : Homogénéisation</vt:lpstr>
      <vt:lpstr>Résultats : Indicateurs</vt:lpstr>
      <vt:lpstr>Résultats : Indicateurs</vt:lpstr>
      <vt:lpstr>Résultats : Indicateurs</vt:lpstr>
      <vt:lpstr>Résultats : Paramètres du modèle</vt:lpstr>
      <vt:lpstr>Résultats : Paramètres du modèle</vt:lpstr>
      <vt:lpstr>Résultats : Paramètres du modèle</vt:lpstr>
      <vt:lpstr>Résultats : Paramètres du modèle</vt:lpstr>
      <vt:lpstr>Conclusions</vt:lpstr>
      <vt:lpstr>Conclusions</vt:lpstr>
      <vt:lpstr>Perspectives</vt:lpstr>
      <vt:lpstr>Merci!</vt:lpstr>
    </vt:vector>
  </TitlesOfParts>
  <Company>CNRS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Mohamed Saadi</dc:creator>
  <cp:lastModifiedBy>Mohamed Saadi</cp:lastModifiedBy>
  <cp:revision>293</cp:revision>
  <cp:lastPrinted>2015-11-03T13:18:26Z</cp:lastPrinted>
  <dcterms:created xsi:type="dcterms:W3CDTF">2014-10-22T12:06:42Z</dcterms:created>
  <dcterms:modified xsi:type="dcterms:W3CDTF">2018-11-06T17:35:29Z</dcterms:modified>
</cp:coreProperties>
</file>