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7" r:id="rId2"/>
    <p:sldId id="286" r:id="rId3"/>
    <p:sldId id="260" r:id="rId4"/>
    <p:sldId id="301" r:id="rId5"/>
    <p:sldId id="293" r:id="rId6"/>
    <p:sldId id="262" r:id="rId7"/>
    <p:sldId id="261" r:id="rId8"/>
    <p:sldId id="283" r:id="rId9"/>
    <p:sldId id="267" r:id="rId10"/>
    <p:sldId id="298" r:id="rId11"/>
    <p:sldId id="263" r:id="rId12"/>
    <p:sldId id="265" r:id="rId13"/>
    <p:sldId id="294" r:id="rId14"/>
    <p:sldId id="295" r:id="rId15"/>
    <p:sldId id="296" r:id="rId16"/>
    <p:sldId id="279" r:id="rId17"/>
    <p:sldId id="288" r:id="rId18"/>
    <p:sldId id="287" r:id="rId19"/>
    <p:sldId id="300" r:id="rId20"/>
    <p:sldId id="271" r:id="rId21"/>
    <p:sldId id="278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esco piccioni" initials="f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7" autoAdjust="0"/>
    <p:restoredTop sz="94602" autoAdjust="0"/>
  </p:normalViewPr>
  <p:slideViewPr>
    <p:cSldViewPr>
      <p:cViewPr>
        <p:scale>
          <a:sx n="60" d="100"/>
          <a:sy n="60" d="100"/>
        </p:scale>
        <p:origin x="-1476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318C2-375C-4E29-A63B-23CD83BE6F7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C66DE-1EE7-4E76-9049-B14D2CC941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8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78D8-495F-415B-B91C-981CB903FF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7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BA7C-1ABA-41F4-A706-A9F25C7A7C29}" type="datetime1">
              <a:rPr lang="en-US" smtClean="0"/>
              <a:t>11/6/2018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8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B981-1129-490A-93E8-463698C65DBD}" type="datetime1">
              <a:rPr lang="en-US" smtClean="0"/>
              <a:t>11/6/2018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8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30D5-E8C8-49B6-8EE6-0549120868A2}" type="datetime1">
              <a:rPr lang="en-US" smtClean="0"/>
              <a:t>11/6/2018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2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09CF-DD5C-418E-98BF-44916418F508}" type="datetime1">
              <a:rPr lang="en-US" smtClean="0"/>
              <a:t>11/6/2018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9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559A-3215-4FC1-9B44-1F5AF3851AFA}" type="datetime1">
              <a:rPr lang="en-US" smtClean="0"/>
              <a:t>11/6/2018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266C-4525-4D64-83B1-610E4A5E0452}" type="datetime1">
              <a:rPr lang="en-US" smtClean="0"/>
              <a:t>11/6/2018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9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CB97-DA77-4F66-81AF-E585C98D815E}" type="datetime1">
              <a:rPr lang="en-US" smtClean="0"/>
              <a:t>11/6/2018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9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7058-3C4F-49D4-BEE0-565B9EE394F2}" type="datetime1">
              <a:rPr lang="en-US" smtClean="0"/>
              <a:t>11/6/2018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8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13CF-0724-4E98-AFFB-2FAAD115EE2E}" type="datetime1">
              <a:rPr lang="en-US" smtClean="0"/>
              <a:t>11/6/2018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2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E749-39E2-4B10-B919-BAABEAC64E9F}" type="datetime1">
              <a:rPr lang="en-US" smtClean="0"/>
              <a:t>11/6/2018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1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0F7B-4687-481C-8EDD-2E8023C91DBE}" type="datetime1">
              <a:rPr lang="en-US" smtClean="0"/>
              <a:t>11/6/2018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CE9BB-4CAC-4507-A0DB-FEF6EE719D8D}" type="datetime1">
              <a:rPr lang="en-US" smtClean="0"/>
              <a:t>11/6/2018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2D6BB-1825-4251-AECC-5CE4675D164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6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34" Type="http://schemas.openxmlformats.org/officeDocument/2006/relationships/image" Target="../media/image3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jpe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1.png"/><Relationship Id="rId4" Type="http://schemas.openxmlformats.org/officeDocument/2006/relationships/image" Target="../media/image73.png"/><Relationship Id="rId9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1340768"/>
            <a:ext cx="6912768" cy="525658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fr-FR" sz="5800" dirty="0" smtClean="0">
                <a:solidFill>
                  <a:schemeClr val="tx2"/>
                </a:solidFill>
              </a:rPr>
              <a:t>REGIME </a:t>
            </a:r>
            <a:r>
              <a:rPr lang="fr-FR" sz="5800" dirty="0">
                <a:solidFill>
                  <a:schemeClr val="tx2"/>
                </a:solidFill>
              </a:rPr>
              <a:t>THERMIQUE D’UN LAC URBAIN EN ILE-DE-FRANCE: </a:t>
            </a:r>
          </a:p>
          <a:p>
            <a:pPr algn="l"/>
            <a:r>
              <a:rPr lang="fr-FR" sz="5800" dirty="0">
                <a:solidFill>
                  <a:schemeClr val="tx2"/>
                </a:solidFill>
              </a:rPr>
              <a:t>QUELLE EVOLUTION SUR LES TROIS DERNIERE DECENNIES ? </a:t>
            </a:r>
            <a:endParaRPr lang="fr-FR" sz="5800" dirty="0" smtClean="0">
              <a:solidFill>
                <a:schemeClr val="tx2"/>
              </a:solidFill>
            </a:endParaRPr>
          </a:p>
          <a:p>
            <a:endParaRPr lang="fr-FR" sz="2900" b="1" u="sng" dirty="0" smtClean="0">
              <a:solidFill>
                <a:schemeClr val="tx1"/>
              </a:solidFill>
            </a:endParaRPr>
          </a:p>
          <a:p>
            <a:endParaRPr lang="en-US" sz="2900" b="1" u="sng" dirty="0" smtClean="0">
              <a:solidFill>
                <a:schemeClr val="tx1"/>
              </a:solidFill>
            </a:endParaRPr>
          </a:p>
          <a:p>
            <a:pPr algn="just"/>
            <a:r>
              <a:rPr lang="it-IT" sz="3600" dirty="0" smtClean="0">
                <a:solidFill>
                  <a:schemeClr val="tx1"/>
                </a:solidFill>
              </a:rPr>
              <a:t>F</a:t>
            </a:r>
            <a:r>
              <a:rPr lang="it-IT" sz="3600" dirty="0">
                <a:solidFill>
                  <a:schemeClr val="tx1"/>
                </a:solidFill>
              </a:rPr>
              <a:t>. </a:t>
            </a:r>
            <a:r>
              <a:rPr lang="it-IT" sz="3600" dirty="0" smtClean="0">
                <a:solidFill>
                  <a:schemeClr val="tx1"/>
                </a:solidFill>
              </a:rPr>
              <a:t>Piccioni</a:t>
            </a:r>
          </a:p>
          <a:p>
            <a:pPr algn="just"/>
            <a:endParaRPr lang="it-IT" sz="2900" b="1" dirty="0" smtClean="0">
              <a:solidFill>
                <a:schemeClr val="tx1"/>
              </a:solidFill>
            </a:endParaRPr>
          </a:p>
          <a:p>
            <a:pPr algn="just"/>
            <a:r>
              <a:rPr lang="it-IT" sz="2900" dirty="0" smtClean="0">
                <a:solidFill>
                  <a:schemeClr val="tx1"/>
                </a:solidFill>
              </a:rPr>
              <a:t>&amp; B</a:t>
            </a:r>
            <a:r>
              <a:rPr lang="it-IT" sz="2900" dirty="0">
                <a:solidFill>
                  <a:schemeClr val="tx1"/>
                </a:solidFill>
              </a:rPr>
              <a:t>. J. </a:t>
            </a:r>
            <a:r>
              <a:rPr lang="it-IT" sz="2900" dirty="0" err="1">
                <a:solidFill>
                  <a:schemeClr val="tx1"/>
                </a:solidFill>
              </a:rPr>
              <a:t>Lemaire</a:t>
            </a:r>
            <a:r>
              <a:rPr lang="it-IT" sz="2900" dirty="0">
                <a:solidFill>
                  <a:schemeClr val="tx1"/>
                </a:solidFill>
              </a:rPr>
              <a:t>, Y. Hong</a:t>
            </a:r>
            <a:r>
              <a:rPr lang="it-IT" sz="2900" dirty="0" smtClean="0">
                <a:solidFill>
                  <a:schemeClr val="tx1"/>
                </a:solidFill>
              </a:rPr>
              <a:t>, </a:t>
            </a:r>
            <a:r>
              <a:rPr lang="it-IT" sz="2900" dirty="0" smtClean="0">
                <a:solidFill>
                  <a:schemeClr val="tx1"/>
                </a:solidFill>
              </a:rPr>
              <a:t>B. </a:t>
            </a:r>
            <a:r>
              <a:rPr lang="it-IT" sz="2900" dirty="0" err="1" smtClean="0">
                <a:solidFill>
                  <a:schemeClr val="tx1"/>
                </a:solidFill>
              </a:rPr>
              <a:t>Vinçon-leite</a:t>
            </a:r>
            <a:endParaRPr lang="it-IT" sz="2900" dirty="0">
              <a:solidFill>
                <a:schemeClr val="tx1"/>
              </a:solidFill>
            </a:endParaRPr>
          </a:p>
          <a:p>
            <a:pPr lvl="1" algn="just"/>
            <a:r>
              <a:rPr lang="fr-FR" sz="2900" dirty="0" err="1">
                <a:solidFill>
                  <a:schemeClr val="tx1"/>
                </a:solidFill>
              </a:rPr>
              <a:t>LEESU</a:t>
            </a:r>
            <a:r>
              <a:rPr lang="fr-FR" sz="2900" dirty="0">
                <a:solidFill>
                  <a:schemeClr val="tx1"/>
                </a:solidFill>
              </a:rPr>
              <a:t>, Ecole des Ponts </a:t>
            </a:r>
            <a:r>
              <a:rPr lang="fr-FR" sz="2900" dirty="0" err="1" smtClean="0">
                <a:solidFill>
                  <a:schemeClr val="tx1"/>
                </a:solidFill>
              </a:rPr>
              <a:t>Paristech</a:t>
            </a:r>
            <a:r>
              <a:rPr lang="fr-FR" sz="2900" dirty="0" smtClean="0">
                <a:solidFill>
                  <a:schemeClr val="tx1"/>
                </a:solidFill>
              </a:rPr>
              <a:t>, </a:t>
            </a:r>
            <a:r>
              <a:rPr lang="fr-FR" sz="2900" dirty="0" err="1" smtClean="0">
                <a:solidFill>
                  <a:schemeClr val="tx1"/>
                </a:solidFill>
              </a:rPr>
              <a:t>Agroparistech</a:t>
            </a:r>
            <a:r>
              <a:rPr lang="fr-FR" sz="2900" dirty="0">
                <a:solidFill>
                  <a:schemeClr val="tx1"/>
                </a:solidFill>
              </a:rPr>
              <a:t>, </a:t>
            </a:r>
            <a:r>
              <a:rPr lang="fr-FR" sz="2900" dirty="0" err="1" smtClean="0">
                <a:solidFill>
                  <a:schemeClr val="tx1"/>
                </a:solidFill>
              </a:rPr>
              <a:t>UPEC</a:t>
            </a:r>
            <a:r>
              <a:rPr lang="fr-FR" sz="2900" dirty="0" smtClean="0">
                <a:solidFill>
                  <a:schemeClr val="tx1"/>
                </a:solidFill>
              </a:rPr>
              <a:t>, </a:t>
            </a:r>
            <a:r>
              <a:rPr lang="fr-FR" sz="2900" dirty="0" err="1" smtClean="0">
                <a:solidFill>
                  <a:schemeClr val="tx1"/>
                </a:solidFill>
              </a:rPr>
              <a:t>UPE</a:t>
            </a:r>
            <a:r>
              <a:rPr lang="fr-FR" sz="2900" dirty="0" smtClean="0">
                <a:solidFill>
                  <a:schemeClr val="tx1"/>
                </a:solidFill>
              </a:rPr>
              <a:t>, </a:t>
            </a:r>
            <a:r>
              <a:rPr lang="fr-FR" sz="2900" dirty="0">
                <a:solidFill>
                  <a:schemeClr val="tx1"/>
                </a:solidFill>
              </a:rPr>
              <a:t>Champs-sur-Marne, France</a:t>
            </a:r>
          </a:p>
          <a:p>
            <a:pPr indent="180340" algn="just"/>
            <a:endParaRPr lang="en-US" sz="2900" dirty="0">
              <a:solidFill>
                <a:schemeClr val="tx1"/>
              </a:solidFill>
            </a:endParaRPr>
          </a:p>
          <a:p>
            <a:pPr algn="just"/>
            <a:r>
              <a:rPr lang="fr-FR" sz="2900" dirty="0">
                <a:solidFill>
                  <a:schemeClr val="tx1"/>
                </a:solidFill>
              </a:rPr>
              <a:t>C. </a:t>
            </a:r>
            <a:r>
              <a:rPr lang="fr-FR" sz="2900" dirty="0" err="1">
                <a:solidFill>
                  <a:schemeClr val="tx1"/>
                </a:solidFill>
              </a:rPr>
              <a:t>Casenave</a:t>
            </a:r>
            <a:endParaRPr lang="en-US" sz="2900" dirty="0">
              <a:solidFill>
                <a:schemeClr val="tx1"/>
              </a:solidFill>
            </a:endParaRPr>
          </a:p>
          <a:p>
            <a:pPr lvl="1" algn="just"/>
            <a:r>
              <a:rPr lang="en-GB" sz="2900" dirty="0" err="1">
                <a:solidFill>
                  <a:schemeClr val="tx1"/>
                </a:solidFill>
              </a:rPr>
              <a:t>MISTEA</a:t>
            </a:r>
            <a:r>
              <a:rPr lang="en-GB" sz="2900" dirty="0">
                <a:solidFill>
                  <a:schemeClr val="tx1"/>
                </a:solidFill>
              </a:rPr>
              <a:t>, </a:t>
            </a:r>
            <a:r>
              <a:rPr lang="en-GB" sz="2900" dirty="0" smtClean="0">
                <a:solidFill>
                  <a:schemeClr val="tx1"/>
                </a:solidFill>
              </a:rPr>
              <a:t>Univ. </a:t>
            </a:r>
            <a:r>
              <a:rPr lang="en-GB" sz="2900" dirty="0">
                <a:solidFill>
                  <a:schemeClr val="tx1"/>
                </a:solidFill>
              </a:rPr>
              <a:t>Montpellier, </a:t>
            </a:r>
            <a:r>
              <a:rPr lang="en-GB" sz="2900" dirty="0" err="1">
                <a:solidFill>
                  <a:schemeClr val="tx1"/>
                </a:solidFill>
              </a:rPr>
              <a:t>INRA</a:t>
            </a:r>
            <a:r>
              <a:rPr lang="en-GB" sz="2900" dirty="0">
                <a:solidFill>
                  <a:schemeClr val="tx1"/>
                </a:solidFill>
              </a:rPr>
              <a:t>, Montpellier </a:t>
            </a:r>
            <a:r>
              <a:rPr lang="en-GB" sz="2900" dirty="0" err="1">
                <a:solidFill>
                  <a:schemeClr val="tx1"/>
                </a:solidFill>
              </a:rPr>
              <a:t>Supagro</a:t>
            </a:r>
            <a:r>
              <a:rPr lang="en-GB" sz="2900" dirty="0">
                <a:solidFill>
                  <a:schemeClr val="tx1"/>
                </a:solidFill>
              </a:rPr>
              <a:t>, Montpellier, France</a:t>
            </a:r>
          </a:p>
          <a:p>
            <a:pPr algn="just"/>
            <a:endParaRPr lang="en-US" sz="2900" dirty="0">
              <a:solidFill>
                <a:schemeClr val="tx1"/>
              </a:solidFill>
            </a:endParaRPr>
          </a:p>
          <a:p>
            <a:pPr algn="just" hangingPunct="0"/>
            <a:r>
              <a:rPr lang="fr-FR" sz="2900" dirty="0">
                <a:solidFill>
                  <a:schemeClr val="tx1"/>
                </a:solidFill>
              </a:rPr>
              <a:t>F. </a:t>
            </a:r>
            <a:r>
              <a:rPr lang="fr-FR" sz="2900" dirty="0" err="1">
                <a:solidFill>
                  <a:schemeClr val="tx1"/>
                </a:solidFill>
              </a:rPr>
              <a:t>Soulignac</a:t>
            </a:r>
            <a:endParaRPr lang="en-US" sz="2900" dirty="0">
              <a:solidFill>
                <a:schemeClr val="tx1"/>
              </a:solidFill>
            </a:endParaRPr>
          </a:p>
          <a:p>
            <a:pPr lvl="1" algn="just" hangingPunct="0"/>
            <a:r>
              <a:rPr lang="en-GB" sz="2900" dirty="0" err="1">
                <a:solidFill>
                  <a:schemeClr val="tx1"/>
                </a:solidFill>
              </a:rPr>
              <a:t>Hydrobiological</a:t>
            </a:r>
            <a:r>
              <a:rPr lang="en-GB" sz="2900" dirty="0">
                <a:solidFill>
                  <a:schemeClr val="tx1"/>
                </a:solidFill>
              </a:rPr>
              <a:t> Station, </a:t>
            </a:r>
            <a:r>
              <a:rPr lang="en-GB" sz="2900" dirty="0" err="1">
                <a:solidFill>
                  <a:schemeClr val="tx1"/>
                </a:solidFill>
              </a:rPr>
              <a:t>INRA</a:t>
            </a:r>
            <a:r>
              <a:rPr lang="en-GB" sz="2900" dirty="0">
                <a:solidFill>
                  <a:schemeClr val="tx1"/>
                </a:solidFill>
              </a:rPr>
              <a:t>, </a:t>
            </a:r>
            <a:r>
              <a:rPr lang="en-GB" sz="2900" dirty="0" err="1">
                <a:solidFill>
                  <a:schemeClr val="tx1"/>
                </a:solidFill>
              </a:rPr>
              <a:t>UMR</a:t>
            </a:r>
            <a:r>
              <a:rPr lang="en-GB" sz="2900" dirty="0">
                <a:solidFill>
                  <a:schemeClr val="tx1"/>
                </a:solidFill>
              </a:rPr>
              <a:t> </a:t>
            </a:r>
            <a:r>
              <a:rPr lang="en-GB" sz="2900" dirty="0" err="1">
                <a:solidFill>
                  <a:schemeClr val="tx1"/>
                </a:solidFill>
              </a:rPr>
              <a:t>Carrtel</a:t>
            </a:r>
            <a:r>
              <a:rPr lang="en-GB" sz="2900" dirty="0">
                <a:solidFill>
                  <a:schemeClr val="tx1"/>
                </a:solidFill>
              </a:rPr>
              <a:t>, </a:t>
            </a:r>
            <a:r>
              <a:rPr lang="en-GB" sz="2900" dirty="0" err="1">
                <a:solidFill>
                  <a:schemeClr val="tx1"/>
                </a:solidFill>
              </a:rPr>
              <a:t>Thonon</a:t>
            </a:r>
            <a:r>
              <a:rPr lang="en-GB" sz="2900" dirty="0">
                <a:solidFill>
                  <a:schemeClr val="tx1"/>
                </a:solidFill>
              </a:rPr>
              <a:t>-les-</a:t>
            </a:r>
            <a:r>
              <a:rPr lang="en-GB" sz="2900" dirty="0" err="1">
                <a:solidFill>
                  <a:schemeClr val="tx1"/>
                </a:solidFill>
              </a:rPr>
              <a:t>Bains</a:t>
            </a:r>
            <a:r>
              <a:rPr lang="en-GB" sz="2900" dirty="0">
                <a:solidFill>
                  <a:schemeClr val="tx1"/>
                </a:solidFill>
              </a:rPr>
              <a:t>, </a:t>
            </a:r>
            <a:r>
              <a:rPr lang="en-GB" sz="2900" dirty="0" smtClean="0">
                <a:solidFill>
                  <a:schemeClr val="tx1"/>
                </a:solidFill>
              </a:rPr>
              <a:t>France</a:t>
            </a:r>
            <a:endParaRPr lang="en-US" sz="2900" dirty="0">
              <a:solidFill>
                <a:schemeClr val="tx1"/>
              </a:solidFill>
              <a:ea typeface="Times New Roman"/>
            </a:endParaRPr>
          </a:p>
        </p:txBody>
      </p:sp>
      <p:pic>
        <p:nvPicPr>
          <p:cNvPr id="5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284" y="-31526"/>
            <a:ext cx="1468810" cy="57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pichn\Downloads\ecoledespo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847722" cy="112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ichn\Downloads\MISTEA_inra_imag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86"/>
          <a:stretch/>
        </p:blipFill>
        <p:spPr bwMode="auto">
          <a:xfrm>
            <a:off x="5435068" y="0"/>
            <a:ext cx="1301647" cy="6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6614428" y="1"/>
            <a:ext cx="2529572" cy="53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pichn\Desktop\ENPC\Monitoring_Champs\foto champs\20171218_1404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8" t="496" r="35205"/>
          <a:stretch/>
        </p:blipFill>
        <p:spPr bwMode="auto">
          <a:xfrm>
            <a:off x="0" y="0"/>
            <a:ext cx="1846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ichn\Downloads\logo PRES Paris Es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680"/>
            <a:ext cx="1495311" cy="3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N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315" y="2708920"/>
            <a:ext cx="101441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6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1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2600" dirty="0" smtClean="0"/>
              <a:t>Modèle hydrodynamique</a:t>
            </a:r>
            <a:r>
              <a:rPr lang="fr-FR" sz="2600" dirty="0" smtClean="0">
                <a:solidFill>
                  <a:srgbClr val="FF0000"/>
                </a:solidFill>
              </a:rPr>
              <a:t> </a:t>
            </a:r>
            <a:r>
              <a:rPr lang="fr-FR" sz="2600" dirty="0" smtClean="0"/>
              <a:t>2D ou 3D</a:t>
            </a:r>
          </a:p>
          <a:p>
            <a:endParaRPr lang="fr-FR" sz="2600" dirty="0" smtClean="0"/>
          </a:p>
          <a:p>
            <a:r>
              <a:rPr lang="fr-FR" sz="2600" dirty="0" smtClean="0"/>
              <a:t>Résout les “Reynolds-</a:t>
            </a:r>
            <a:r>
              <a:rPr lang="fr-FR" sz="2600" dirty="0" err="1" smtClean="0"/>
              <a:t>averaged</a:t>
            </a:r>
            <a:r>
              <a:rPr lang="fr-FR" sz="2600" dirty="0" smtClean="0"/>
              <a:t> Navier-Stokes </a:t>
            </a:r>
            <a:r>
              <a:rPr lang="fr-FR" sz="2600" dirty="0" err="1" smtClean="0"/>
              <a:t>equations</a:t>
            </a:r>
            <a:r>
              <a:rPr lang="fr-FR" sz="2600" dirty="0" smtClean="0"/>
              <a:t>” (continuité, quantité de mouvement et transport de traceurs)</a:t>
            </a:r>
          </a:p>
          <a:p>
            <a:endParaRPr lang="fr-FR" sz="2600" dirty="0" smtClean="0"/>
          </a:p>
          <a:p>
            <a:r>
              <a:rPr lang="fr-FR" sz="2600" dirty="0" smtClean="0"/>
              <a:t>Méthodes numériques</a:t>
            </a:r>
          </a:p>
          <a:p>
            <a:endParaRPr lang="fr-FR" sz="2600" dirty="0" smtClean="0"/>
          </a:p>
          <a:p>
            <a:r>
              <a:rPr lang="fr-FR" sz="2600" dirty="0" smtClean="0"/>
              <a:t>Hypothèse de “</a:t>
            </a:r>
            <a:r>
              <a:rPr lang="fr-FR" sz="2600" dirty="0" err="1" smtClean="0"/>
              <a:t>Shallow</a:t>
            </a:r>
            <a:r>
              <a:rPr lang="fr-FR" sz="2600" dirty="0" smtClean="0"/>
              <a:t> water”</a:t>
            </a:r>
          </a:p>
          <a:p>
            <a:endParaRPr lang="fr-FR" sz="2600" dirty="0" smtClean="0"/>
          </a:p>
          <a:p>
            <a:r>
              <a:rPr lang="fr-FR" sz="2600" dirty="0" smtClean="0"/>
              <a:t>Modèle de fermeture de la turbulence “k-</a:t>
            </a:r>
            <a:r>
              <a:rPr lang="el-GR" sz="2600" dirty="0" smtClean="0"/>
              <a:t>ε</a:t>
            </a:r>
            <a:r>
              <a:rPr lang="fr-FR" sz="2600" dirty="0" smtClean="0"/>
              <a:t>”</a:t>
            </a:r>
            <a:endParaRPr lang="fr-FR" sz="26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10</a:t>
            </a:fld>
            <a:endParaRPr lang="en-US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043608" y="427038"/>
            <a:ext cx="7795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/>
              <a:t>Delft3D FLOW			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098" y="0"/>
            <a:ext cx="1760590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Introduction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63688" y="0"/>
            <a:ext cx="194421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Matériels et méthodes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07904" y="0"/>
            <a:ext cx="1872207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 Le modèle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580112" y="0"/>
            <a:ext cx="1728192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Résultats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308304" y="0"/>
            <a:ext cx="183569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Discussion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609176" y="877362"/>
            <a:ext cx="454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Deltares</a:t>
            </a:r>
            <a:r>
              <a:rPr lang="en-US" dirty="0"/>
              <a:t>, </a:t>
            </a:r>
            <a:r>
              <a:rPr lang="en-US" i="1" dirty="0" smtClean="0"/>
              <a:t>Delft3D-FLOW User Manual, </a:t>
            </a:r>
            <a:r>
              <a:rPr lang="en-US" i="1" dirty="0" smtClean="0"/>
              <a:t>2013)</a:t>
            </a:r>
            <a:endParaRPr lang="en-US" dirty="0"/>
          </a:p>
        </p:txBody>
      </p:sp>
      <p:pic>
        <p:nvPicPr>
          <p:cNvPr id="17" name="Image 5"/>
          <p:cNvPicPr>
            <a:picLocks noChangeAspect="1"/>
          </p:cNvPicPr>
          <p:nvPr/>
        </p:nvPicPr>
        <p:blipFill rotWithShape="1">
          <a:blip r:embed="rId2"/>
          <a:srcRect b="12773"/>
          <a:stretch/>
        </p:blipFill>
        <p:spPr>
          <a:xfrm>
            <a:off x="245423" y="502547"/>
            <a:ext cx="771792" cy="73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Configuration</a:t>
            </a:r>
            <a:r>
              <a:rPr lang="it-IT" dirty="0" smtClean="0"/>
              <a:t> </a:t>
            </a:r>
            <a:r>
              <a:rPr lang="it-IT" dirty="0" err="1" smtClean="0"/>
              <a:t>du</a:t>
            </a:r>
            <a:r>
              <a:rPr lang="it-IT" dirty="0"/>
              <a:t> </a:t>
            </a:r>
            <a:r>
              <a:rPr lang="it-IT" dirty="0" err="1" smtClean="0"/>
              <a:t>modèle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Maillage &amp; bathymétrie</a:t>
            </a:r>
          </a:p>
          <a:p>
            <a:pPr lvl="1"/>
            <a:r>
              <a:rPr lang="fr-FR" dirty="0" smtClean="0"/>
              <a:t>801 10 m x 10 m cellules</a:t>
            </a:r>
          </a:p>
          <a:p>
            <a:pPr lvl="1"/>
            <a:r>
              <a:rPr lang="fr-FR" dirty="0" smtClean="0"/>
              <a:t>12 couches, 35 cm</a:t>
            </a:r>
          </a:p>
          <a:p>
            <a:pPr lvl="1"/>
            <a:r>
              <a:rPr lang="fr-FR" dirty="0" smtClean="0"/>
              <a:t>Bathymétrie mesurée</a:t>
            </a:r>
          </a:p>
          <a:p>
            <a:pPr lvl="1"/>
            <a:r>
              <a:rPr lang="fr-FR" dirty="0" smtClean="0"/>
              <a:t>«</a:t>
            </a:r>
            <a:r>
              <a:rPr lang="fr-FR" dirty="0" err="1" smtClean="0"/>
              <a:t>Zmodel</a:t>
            </a:r>
            <a:r>
              <a:rPr lang="fr-FR" dirty="0" smtClean="0"/>
              <a:t>»</a:t>
            </a:r>
          </a:p>
          <a:p>
            <a:r>
              <a:rPr lang="fr-FR" dirty="0" smtClean="0"/>
              <a:t>Niveau d’eau constant</a:t>
            </a:r>
          </a:p>
          <a:p>
            <a:r>
              <a:rPr lang="fr-FR" dirty="0" smtClean="0"/>
              <a:t>Forçage météorologique</a:t>
            </a:r>
          </a:p>
          <a:p>
            <a:pPr lvl="1"/>
            <a:r>
              <a:rPr lang="fr-FR" dirty="0" smtClean="0"/>
              <a:t>Aéroport d’Orly, à 22 km du site d’étude (</a:t>
            </a:r>
            <a:r>
              <a:rPr lang="fr-FR" dirty="0" err="1" smtClean="0"/>
              <a:t>météofrance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11</a:t>
            </a:fld>
            <a:endParaRPr lang="en-US"/>
          </a:p>
        </p:txBody>
      </p:sp>
      <p:pic>
        <p:nvPicPr>
          <p:cNvPr id="7172" name="Picture 4" descr="G:\ENPC\DELFT3D_simulations\Champs_simulations\Spatial_strat_perc\Mean_deapth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83" y="1628800"/>
            <a:ext cx="443866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3098" y="0"/>
            <a:ext cx="1760590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Introduction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63688" y="0"/>
            <a:ext cx="194421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Matériels et méthodes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707904" y="0"/>
            <a:ext cx="1872207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 Le modèle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580112" y="0"/>
            <a:ext cx="1728192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Résultats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308304" y="0"/>
            <a:ext cx="183569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Discussion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1043608" y="427038"/>
            <a:ext cx="7795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/>
              <a:t>Delft3D FLOW			</a:t>
            </a:r>
            <a:endParaRPr lang="en-US" dirty="0"/>
          </a:p>
        </p:txBody>
      </p:sp>
      <p:pic>
        <p:nvPicPr>
          <p:cNvPr id="22" name="Image 5"/>
          <p:cNvPicPr>
            <a:picLocks noChangeAspect="1"/>
          </p:cNvPicPr>
          <p:nvPr/>
        </p:nvPicPr>
        <p:blipFill rotWithShape="1">
          <a:blip r:embed="rId3"/>
          <a:srcRect b="12773"/>
          <a:stretch/>
        </p:blipFill>
        <p:spPr>
          <a:xfrm>
            <a:off x="245423" y="502547"/>
            <a:ext cx="771792" cy="73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Calibration et validation du modèle</a:t>
            </a:r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12</a:t>
            </a:fld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340768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Données de température disponibles depuis </a:t>
            </a:r>
            <a:r>
              <a:rPr lang="fr-FR" sz="2000" dirty="0" smtClean="0"/>
              <a:t>m</a:t>
            </a:r>
            <a:r>
              <a:rPr lang="fr-FR" sz="2000" dirty="0" smtClean="0"/>
              <a:t>ai 2015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Calibration sur deux périodes de deux semaines (juillet 2015 et 2016)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V</a:t>
            </a:r>
            <a:r>
              <a:rPr lang="fr-FR" sz="2000" dirty="0" smtClean="0"/>
              <a:t>alidation </a:t>
            </a:r>
            <a:r>
              <a:rPr lang="fr-FR" sz="2000" dirty="0" smtClean="0"/>
              <a:t>:</a:t>
            </a:r>
            <a:r>
              <a:rPr lang="fr-FR" sz="2000" dirty="0" smtClean="0"/>
              <a:t> 2015, 2016, 2017</a:t>
            </a:r>
            <a:endParaRPr lang="fr-FR" sz="2000" dirty="0"/>
          </a:p>
        </p:txBody>
      </p:sp>
      <p:pic>
        <p:nvPicPr>
          <p:cNvPr id="2051" name="Picture 3" descr="G:\ENPC\DELFT3D_simulations\Champs_simulations\20160101_20161231\Data_analysis\Comp_gen_20160101_20161231_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9"/>
          <a:stretch/>
        </p:blipFill>
        <p:spPr bwMode="auto">
          <a:xfrm>
            <a:off x="3523030" y="1460636"/>
            <a:ext cx="5620970" cy="438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1" y="4168449"/>
            <a:ext cx="2740734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098" y="0"/>
            <a:ext cx="1760590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Introduction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63688" y="0"/>
            <a:ext cx="194421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Matériels et méthodes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707904" y="0"/>
            <a:ext cx="1872207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 Le modèle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580112" y="0"/>
            <a:ext cx="1728192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Résultats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308304" y="0"/>
            <a:ext cx="183569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Discussion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/>
              <a:t>Analyse de stratification, 2015</a:t>
            </a:r>
            <a:endParaRPr lang="fr-FR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13</a:t>
            </a:fld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3098" y="0"/>
            <a:ext cx="1760590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Introduction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63688" y="0"/>
            <a:ext cx="194421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Matériels et méthodes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707904" y="0"/>
            <a:ext cx="1872207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 Le modèle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580112" y="0"/>
            <a:ext cx="1728192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Résultats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308304" y="0"/>
            <a:ext cx="183569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Discussion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3074" name="Picture 2" descr="C:\Users\pichn\Desktop\ENPC\DELFT3D_simulations\Champs_simulations\Schmidt_series\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7" y="1281774"/>
            <a:ext cx="7056784" cy="489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1403648" y="3867028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2627784" y="3875412"/>
            <a:ext cx="18002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/>
          <p:cNvSpPr/>
          <p:nvPr/>
        </p:nvSpPr>
        <p:spPr>
          <a:xfrm>
            <a:off x="4680012" y="3875412"/>
            <a:ext cx="18002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18"/>
          <p:cNvSpPr/>
          <p:nvPr/>
        </p:nvSpPr>
        <p:spPr>
          <a:xfrm>
            <a:off x="6732240" y="3885392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Users\pichn\Desktop\ENPC\DELFT3D_simulations\Champs_simulations\Schmidt_series\2015_li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25" y="1281774"/>
            <a:ext cx="7056784" cy="489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37127" y="34976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 1</a:t>
            </a:r>
            <a:endParaRPr lang="en-US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7127" y="49411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2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14</a:t>
            </a:fld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3098" y="0"/>
            <a:ext cx="1760590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Introduction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63688" y="0"/>
            <a:ext cx="194421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Matériels et méthodes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707904" y="0"/>
            <a:ext cx="1872207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 Le modèle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580112" y="0"/>
            <a:ext cx="1728192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Résultats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308304" y="0"/>
            <a:ext cx="183569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Discussion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15" name="Picture 2" descr="C:\Users\pichn\Desktop\ENPC\DELFT3D_simulations\Champs_simulations\Schmidt_series\2016_li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73" y="1324225"/>
            <a:ext cx="7049222" cy="49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Analyse de stratification, 2016</a:t>
            </a:r>
            <a:endParaRPr lang="fr-FR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7127" y="34976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 1</a:t>
            </a:r>
            <a:endParaRPr lang="en-US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7127" y="49411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5" y="1281774"/>
            <a:ext cx="7134797" cy="499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15</a:t>
            </a:fld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3098" y="0"/>
            <a:ext cx="1760590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Introduction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63688" y="0"/>
            <a:ext cx="194421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Matériels et méthodes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707904" y="0"/>
            <a:ext cx="1872207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 Le modèle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580112" y="0"/>
            <a:ext cx="1728192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Résultats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308304" y="0"/>
            <a:ext cx="183569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Discussion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Analyse de stratification, 2017</a:t>
            </a:r>
            <a:endParaRPr lang="fr-FR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7127" y="34976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 1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7127" y="49411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Simulations de long-terme</a:t>
            </a:r>
            <a:endParaRPr lang="fr-FR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1468760"/>
          </a:xfrm>
        </p:spPr>
        <p:txBody>
          <a:bodyPr/>
          <a:lstStyle/>
          <a:p>
            <a:r>
              <a:rPr lang="it-IT" dirty="0" smtClean="0"/>
              <a:t>1984  </a:t>
            </a:r>
            <a:r>
              <a:rPr lang="it-IT" dirty="0" smtClean="0"/>
              <a:t>  2017 </a:t>
            </a:r>
            <a:endParaRPr lang="en-US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16</a:t>
            </a:fld>
            <a:endParaRPr lang="en-US"/>
          </a:p>
        </p:txBody>
      </p:sp>
      <p:sp>
        <p:nvSpPr>
          <p:cNvPr id="6" name="Freccia a destra 5"/>
          <p:cNvSpPr/>
          <p:nvPr/>
        </p:nvSpPr>
        <p:spPr>
          <a:xfrm>
            <a:off x="2771800" y="3933056"/>
            <a:ext cx="489204" cy="321816"/>
          </a:xfrm>
          <a:prstGeom prst="rightArrow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3098" y="0"/>
            <a:ext cx="1760590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Introduction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63688" y="0"/>
            <a:ext cx="194421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Matériels et méthodes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707904" y="0"/>
            <a:ext cx="1872207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 Le modèle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580112" y="0"/>
            <a:ext cx="1728192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Résultats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308304" y="0"/>
            <a:ext cx="183569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Discussion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/>
              <a:t>Résultats</a:t>
            </a:r>
            <a:r>
              <a:rPr lang="fr-FR" dirty="0" smtClean="0"/>
              <a:t> :</a:t>
            </a:r>
            <a:r>
              <a:rPr lang="fr-FR" dirty="0" smtClean="0"/>
              <a:t> tendance annuelle</a:t>
            </a:r>
            <a:endParaRPr lang="fr-FR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/>
              <p:cNvSpPr txBox="1"/>
              <p:nvPr/>
            </p:nvSpPr>
            <p:spPr>
              <a:xfrm>
                <a:off x="5400092" y="1412776"/>
                <a:ext cx="2088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𝑦</m:t>
                      </m:r>
                      <m:r>
                        <a:rPr lang="it-IT" b="0" i="1" smtClean="0">
                          <a:latin typeface="Cambria Math"/>
                        </a:rPr>
                        <m:t>=0.04</m:t>
                      </m:r>
                      <m:r>
                        <a:rPr lang="it-IT" b="0" i="1" smtClean="0">
                          <a:latin typeface="Cambria Math"/>
                        </a:rPr>
                        <m:t>𝑥</m:t>
                      </m:r>
                      <m:r>
                        <a:rPr lang="it-IT" b="0" i="1" smtClean="0">
                          <a:latin typeface="Cambria Math"/>
                        </a:rPr>
                        <m:t>−65.62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𝑝</m:t>
                      </m:r>
                      <m:r>
                        <a:rPr lang="it-IT" i="1">
                          <a:latin typeface="Cambria Math"/>
                        </a:rPr>
                        <m:t>=0.00</m:t>
                      </m:r>
                      <m:r>
                        <a:rPr lang="it-IT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92" y="1412776"/>
                <a:ext cx="2088232" cy="646331"/>
              </a:xfrm>
              <a:prstGeom prst="rect">
                <a:avLst/>
              </a:prstGeom>
              <a:blipFill rotWithShape="1">
                <a:blip r:embed="rId2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5400092" y="4149080"/>
                <a:ext cx="2088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𝑦</m:t>
                      </m:r>
                      <m:r>
                        <a:rPr lang="it-IT" b="0" i="1" smtClean="0">
                          <a:latin typeface="Cambria Math"/>
                        </a:rPr>
                        <m:t>=0.01</m:t>
                      </m:r>
                      <m:r>
                        <a:rPr lang="it-IT" b="0" i="1" smtClean="0">
                          <a:latin typeface="Cambria Math"/>
                        </a:rPr>
                        <m:t>𝑥</m:t>
                      </m:r>
                      <m:r>
                        <a:rPr lang="it-IT" b="0" i="1" smtClean="0">
                          <a:latin typeface="Cambria Math"/>
                        </a:rPr>
                        <m:t>−4.38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𝑝</m:t>
                      </m:r>
                      <m:r>
                        <a:rPr lang="it-IT" b="0" i="1" smtClean="0">
                          <a:latin typeface="Cambria Math"/>
                        </a:rPr>
                        <m:t>&gt;0.05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92" y="4149080"/>
                <a:ext cx="2088232" cy="646331"/>
              </a:xfrm>
              <a:prstGeom prst="rect">
                <a:avLst/>
              </a:prstGeom>
              <a:blipFill rotWithShape="1">
                <a:blip r:embed="rId3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/>
              <p:cNvSpPr txBox="1"/>
              <p:nvPr/>
            </p:nvSpPr>
            <p:spPr>
              <a:xfrm>
                <a:off x="5419589" y="5517232"/>
                <a:ext cx="21742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𝑦</m:t>
                      </m:r>
                      <m:r>
                        <a:rPr lang="it-IT" b="0" i="1" smtClean="0">
                          <a:latin typeface="Cambria Math"/>
                        </a:rPr>
                        <m:t>=0.14</m:t>
                      </m:r>
                      <m:r>
                        <a:rPr lang="it-IT" b="0" i="1" smtClean="0">
                          <a:latin typeface="Cambria Math"/>
                        </a:rPr>
                        <m:t>𝑥</m:t>
                      </m:r>
                      <m:r>
                        <a:rPr lang="it-IT" b="0" i="1" smtClean="0">
                          <a:latin typeface="Cambria Math"/>
                        </a:rPr>
                        <m:t>−231.67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𝑝</m:t>
                      </m:r>
                      <m:r>
                        <a:rPr lang="it-IT" b="0" i="1" smtClean="0">
                          <a:latin typeface="Cambria Math"/>
                        </a:rPr>
                        <m:t>&gt;0.05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589" y="5517232"/>
                <a:ext cx="2174293" cy="646331"/>
              </a:xfrm>
              <a:prstGeom prst="rect">
                <a:avLst/>
              </a:prstGeom>
              <a:blipFill rotWithShape="1">
                <a:blip r:embed="rId4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/>
          <p:cNvSpPr txBox="1"/>
          <p:nvPr/>
        </p:nvSpPr>
        <p:spPr>
          <a:xfrm>
            <a:off x="3098" y="0"/>
            <a:ext cx="1760590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Introduction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63688" y="0"/>
            <a:ext cx="194421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Matériels et méthodes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707904" y="0"/>
            <a:ext cx="1872207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 Le modèle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580112" y="0"/>
            <a:ext cx="1728192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Résultats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308304" y="0"/>
            <a:ext cx="183569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Discussion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2052" name="Picture 4" descr="G:\ENPC\DELFT3D_simulations\Champs_simulations\JDHU\CC-sum_up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6" b="6152"/>
          <a:stretch/>
        </p:blipFill>
        <p:spPr bwMode="auto">
          <a:xfrm>
            <a:off x="1475656" y="1268760"/>
            <a:ext cx="3362364" cy="53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ENPC\DELFT3D_simulations\Champs_simulations\JDHU\CC-sum_up_lin_tre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6" b="6152"/>
          <a:stretch/>
        </p:blipFill>
        <p:spPr bwMode="auto">
          <a:xfrm>
            <a:off x="1475656" y="1268760"/>
            <a:ext cx="3362364" cy="53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339752" y="3557650"/>
            <a:ext cx="60103" cy="54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9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Résultats : tendances saisonnières</a:t>
            </a:r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18</a:t>
            </a:fld>
            <a:endParaRPr lang="en-US"/>
          </a:p>
        </p:txBody>
      </p:sp>
      <p:pic>
        <p:nvPicPr>
          <p:cNvPr id="1032" name="Picture 8" descr="G:\ENPC\DELFT3D_simulations\Champs_simulations\JDHU\CC-STR_stab_season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" b="5462"/>
          <a:stretch/>
        </p:blipFill>
        <p:spPr bwMode="auto">
          <a:xfrm>
            <a:off x="4644008" y="1202068"/>
            <a:ext cx="3344105" cy="553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:\ENPC\DELFT3D_simulations\Champs_simulations\JDHU\CC-wat_mean_season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" b="5462"/>
          <a:stretch/>
        </p:blipFill>
        <p:spPr bwMode="auto">
          <a:xfrm>
            <a:off x="395536" y="1196752"/>
            <a:ext cx="3344105" cy="553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sellaDiTesto 12"/>
              <p:cNvSpPr txBox="1"/>
              <p:nvPr/>
            </p:nvSpPr>
            <p:spPr>
              <a:xfrm>
                <a:off x="1023472" y="2996952"/>
                <a:ext cx="2088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𝑝</m:t>
                      </m:r>
                      <m:r>
                        <a:rPr lang="it-IT" b="0" i="1" smtClean="0">
                          <a:latin typeface="Cambria Math"/>
                        </a:rPr>
                        <m:t>&gt;0.05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472" y="2996952"/>
                <a:ext cx="208823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sellaDiTesto 13"/>
              <p:cNvSpPr txBox="1"/>
              <p:nvPr/>
            </p:nvSpPr>
            <p:spPr>
              <a:xfrm>
                <a:off x="2695525" y="5638769"/>
                <a:ext cx="2088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0.3°</m:t>
                      </m:r>
                      <m:r>
                        <a:rPr lang="it-IT" b="0" i="1" smtClean="0">
                          <a:latin typeface="Cambria Math"/>
                        </a:rPr>
                        <m:t>𝐶</m:t>
                      </m:r>
                      <m:r>
                        <a:rPr lang="it-IT" b="0" i="1" smtClean="0">
                          <a:latin typeface="Cambria Math"/>
                        </a:rPr>
                        <m:t> /10</m:t>
                      </m:r>
                      <m:r>
                        <a:rPr lang="it-IT" b="0" i="1" smtClean="0">
                          <a:latin typeface="Cambria Math"/>
                        </a:rPr>
                        <m:t>𝑎𝑛𝑠</m:t>
                      </m:r>
                    </m:oMath>
                  </m:oMathPara>
                </a14:m>
                <a:endParaRPr lang="it-IT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𝑝</m:t>
                      </m:r>
                      <m:r>
                        <a:rPr lang="it-IT" i="1">
                          <a:latin typeface="Cambria Math"/>
                        </a:rPr>
                        <m:t>=0.0</m:t>
                      </m:r>
                      <m:r>
                        <a:rPr lang="it-IT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525" y="5638769"/>
                <a:ext cx="2088232" cy="646331"/>
              </a:xfrm>
              <a:prstGeom prst="rect">
                <a:avLst/>
              </a:prstGeom>
              <a:blipFill rotWithShape="1">
                <a:blip r:embed="rId5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sellaDiTesto 14"/>
              <p:cNvSpPr txBox="1"/>
              <p:nvPr/>
            </p:nvSpPr>
            <p:spPr>
              <a:xfrm>
                <a:off x="6660232" y="2858452"/>
                <a:ext cx="2088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</a:rPr>
                        <m:t>2</m:t>
                      </m:r>
                      <m:r>
                        <a:rPr lang="it-IT" b="0" i="1" smtClean="0">
                          <a:latin typeface="Cambria Math"/>
                        </a:rPr>
                        <m:t>𝑑</m:t>
                      </m:r>
                      <m:r>
                        <a:rPr lang="it-IT" i="1">
                          <a:latin typeface="Cambria Math"/>
                        </a:rPr>
                        <m:t> /10</m:t>
                      </m:r>
                      <m:r>
                        <a:rPr lang="it-IT" i="1">
                          <a:latin typeface="Cambria Math"/>
                        </a:rPr>
                        <m:t>𝑎𝑛𝑠</m:t>
                      </m:r>
                    </m:oMath>
                  </m:oMathPara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𝑝</m:t>
                      </m:r>
                      <m:r>
                        <a:rPr lang="it-IT" i="1">
                          <a:latin typeface="Cambria Math"/>
                        </a:rPr>
                        <m:t>=0.0</m:t>
                      </m:r>
                      <m:r>
                        <a:rPr lang="it-IT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</a:p>
              <a:p>
                <a:pPr/>
                <a:endParaRPr lang="en-US" dirty="0"/>
              </a:p>
            </p:txBody>
          </p:sp>
        </mc:Choice>
        <mc:Fallback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858452"/>
                <a:ext cx="2088232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5660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sellaDiTesto 15"/>
              <p:cNvSpPr txBox="1"/>
              <p:nvPr/>
            </p:nvSpPr>
            <p:spPr>
              <a:xfrm>
                <a:off x="6804248" y="4992436"/>
                <a:ext cx="2088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</a:rPr>
                        <m:t>1</m:t>
                      </m:r>
                      <m:r>
                        <a:rPr lang="it-IT" b="0" i="1" smtClean="0">
                          <a:latin typeface="Cambria Math"/>
                        </a:rPr>
                        <m:t>𝑑</m:t>
                      </m:r>
                      <m:r>
                        <a:rPr lang="it-IT" i="1">
                          <a:latin typeface="Cambria Math"/>
                        </a:rPr>
                        <m:t> /10</m:t>
                      </m:r>
                      <m:r>
                        <a:rPr lang="it-IT" i="1">
                          <a:latin typeface="Cambria Math"/>
                        </a:rPr>
                        <m:t>𝑎𝑛𝑠</m:t>
                      </m:r>
                    </m:oMath>
                  </m:oMathPara>
                </a14:m>
                <a:endParaRPr lang="it-IT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𝑝</m:t>
                      </m:r>
                      <m:r>
                        <a:rPr lang="it-IT" i="1">
                          <a:latin typeface="Cambria Math"/>
                        </a:rPr>
                        <m:t>=0.0</m:t>
                      </m:r>
                      <m:r>
                        <a:rPr lang="it-IT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4992436"/>
                <a:ext cx="2088232" cy="646331"/>
              </a:xfrm>
              <a:prstGeom prst="rect">
                <a:avLst/>
              </a:prstGeom>
              <a:blipFill rotWithShape="1">
                <a:blip r:embed="rId7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2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0015"/>
            <a:ext cx="735516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Analyse spatiale de la stratification</a:t>
            </a:r>
            <a:endParaRPr lang="en-US" dirty="0"/>
          </a:p>
        </p:txBody>
      </p:sp>
      <p:pic>
        <p:nvPicPr>
          <p:cNvPr id="5122" name="Picture 2" descr="G:\ENPC\DELFT3D_simulations\Champs_simulations\Spatial_strat_perc\Mean_day_spat_stra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5" b="4649"/>
          <a:stretch/>
        </p:blipFill>
        <p:spPr bwMode="auto">
          <a:xfrm>
            <a:off x="2691737" y="2288123"/>
            <a:ext cx="5848302" cy="439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sellaDiTesto 37"/>
          <p:cNvSpPr txBox="1"/>
          <p:nvPr/>
        </p:nvSpPr>
        <p:spPr>
          <a:xfrm>
            <a:off x="3098" y="0"/>
            <a:ext cx="1760590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Introduction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763688" y="0"/>
            <a:ext cx="194421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Matériels et méthodes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707904" y="0"/>
            <a:ext cx="1872207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 Le modèle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5580112" y="0"/>
            <a:ext cx="1728192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Résultats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7308304" y="0"/>
            <a:ext cx="183569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Discussion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3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2</a:t>
            </a:fld>
            <a:endParaRPr lang="en-US"/>
          </a:p>
        </p:txBody>
      </p:sp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234808" y="116632"/>
            <a:ext cx="8748463" cy="1325563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Pourquoi étudier les plans d’eau urbains?</a:t>
            </a:r>
            <a:endParaRPr lang="en-GB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half" idx="1"/>
          </p:nvPr>
        </p:nvSpPr>
        <p:spPr>
          <a:xfrm>
            <a:off x="179512" y="1484785"/>
            <a:ext cx="5700407" cy="4680520"/>
          </a:xfrm>
        </p:spPr>
        <p:txBody>
          <a:bodyPr>
            <a:noAutofit/>
          </a:bodyPr>
          <a:lstStyle/>
          <a:p>
            <a:r>
              <a:rPr lang="fr-FR" sz="2200" dirty="0" smtClean="0"/>
              <a:t>Les plans d’eau jouent un rôle déterminant sur le cycle de l’eau, sur le relargage ou la rétention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dirty="0" smtClean="0"/>
              <a:t>des nutriments et des </a:t>
            </a:r>
            <a:r>
              <a:rPr lang="fr-FR" sz="2200" dirty="0" smtClean="0"/>
              <a:t>polluants</a:t>
            </a:r>
          </a:p>
          <a:p>
            <a:endParaRPr lang="fr-FR" sz="2200" dirty="0" smtClean="0">
              <a:solidFill>
                <a:srgbClr val="FF0000"/>
              </a:solidFill>
            </a:endParaRPr>
          </a:p>
          <a:p>
            <a:r>
              <a:rPr lang="fr-FR" sz="2200" dirty="0" smtClean="0"/>
              <a:t>La compréhension de leur hydrodynamique est essentielle pour évaluer leur rôle </a:t>
            </a:r>
            <a:r>
              <a:rPr lang="fr-FR" sz="2200" dirty="0" smtClean="0"/>
              <a:t>hydrologique </a:t>
            </a:r>
            <a:r>
              <a:rPr lang="fr-FR" sz="1800" dirty="0" smtClean="0"/>
              <a:t>(Mc </a:t>
            </a:r>
            <a:r>
              <a:rPr lang="fr-FR" sz="1800" dirty="0" err="1" smtClean="0"/>
              <a:t>Enroe</a:t>
            </a:r>
            <a:r>
              <a:rPr lang="fr-FR" sz="1800" dirty="0" smtClean="0"/>
              <a:t> et al, 2013) </a:t>
            </a:r>
          </a:p>
          <a:p>
            <a:endParaRPr lang="fr-FR" sz="1800" dirty="0" smtClean="0"/>
          </a:p>
          <a:p>
            <a:r>
              <a:rPr lang="fr-FR" sz="2200" dirty="0" smtClean="0"/>
              <a:t>La </a:t>
            </a:r>
            <a:r>
              <a:rPr lang="fr-FR" sz="2200" dirty="0" smtClean="0"/>
              <a:t>diffusion et le transport des polluants dépend de leur </a:t>
            </a:r>
            <a:r>
              <a:rPr lang="fr-FR" sz="2200" dirty="0" smtClean="0"/>
              <a:t>hydrodynamique </a:t>
            </a:r>
            <a:r>
              <a:rPr lang="fr-FR" sz="1800" dirty="0" smtClean="0"/>
              <a:t>(</a:t>
            </a:r>
            <a:r>
              <a:rPr lang="fr-FR" sz="1800" dirty="0" err="1" smtClean="0"/>
              <a:t>Marsalek</a:t>
            </a:r>
            <a:r>
              <a:rPr lang="fr-FR" sz="1800" dirty="0" smtClean="0"/>
              <a:t>, 2003; Song et al., 2013)</a:t>
            </a:r>
            <a:endParaRPr lang="fr-FR" sz="2200" dirty="0" smtClean="0">
              <a:solidFill>
                <a:srgbClr val="FF0000"/>
              </a:solidFill>
            </a:endParaRPr>
          </a:p>
        </p:txBody>
      </p:sp>
      <p:sp>
        <p:nvSpPr>
          <p:cNvPr id="8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0" y="6632028"/>
            <a:ext cx="2057400" cy="225972"/>
          </a:xfrm>
        </p:spPr>
        <p:txBody>
          <a:bodyPr/>
          <a:lstStyle/>
          <a:p>
            <a:r>
              <a:rPr lang="en-US" smtClean="0"/>
              <a:t>02/02/2018</a:t>
            </a:r>
            <a:endParaRPr lang="en-GB"/>
          </a:p>
        </p:txBody>
      </p:sp>
      <p:pic>
        <p:nvPicPr>
          <p:cNvPr id="13" name="Image 3" descr="Aulnay-sous-Bois,_parc_du_Sauss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129" y="3618886"/>
            <a:ext cx="2888142" cy="145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15" t="23663" r="23" b="17755"/>
          <a:stretch/>
        </p:blipFill>
        <p:spPr>
          <a:xfrm>
            <a:off x="5627717" y="5138173"/>
            <a:ext cx="3361173" cy="1266638"/>
          </a:xfrm>
          <a:prstGeom prst="rect">
            <a:avLst/>
          </a:prstGeom>
        </p:spPr>
      </p:pic>
      <p:grpSp>
        <p:nvGrpSpPr>
          <p:cNvPr id="15" name="Groupe 31"/>
          <p:cNvGrpSpPr>
            <a:grpSpLocks noChangeAspect="1"/>
          </p:cNvGrpSpPr>
          <p:nvPr/>
        </p:nvGrpSpPr>
        <p:grpSpPr bwMode="auto">
          <a:xfrm>
            <a:off x="6098191" y="1690689"/>
            <a:ext cx="2838979" cy="1810830"/>
            <a:chOff x="1102717" y="1049541"/>
            <a:chExt cx="6864124" cy="4836251"/>
          </a:xfrm>
        </p:grpSpPr>
        <p:sp>
          <p:nvSpPr>
            <p:cNvPr id="16" name="Larme 3"/>
            <p:cNvSpPr/>
            <p:nvPr/>
          </p:nvSpPr>
          <p:spPr>
            <a:xfrm rot="10800000" flipH="1">
              <a:off x="1102717" y="1049541"/>
              <a:ext cx="6854209" cy="4836251"/>
            </a:xfrm>
            <a:custGeom>
              <a:avLst/>
              <a:gdLst>
                <a:gd name="connsiteX0" fmla="*/ 0 w 6821214"/>
                <a:gd name="connsiteY0" fmla="*/ 2469931 h 4939861"/>
                <a:gd name="connsiteX1" fmla="*/ 3410607 w 6821214"/>
                <a:gd name="connsiteY1" fmla="*/ 0 h 4939861"/>
                <a:gd name="connsiteX2" fmla="*/ 6821214 w 6821214"/>
                <a:gd name="connsiteY2" fmla="*/ 0 h 4939861"/>
                <a:gd name="connsiteX3" fmla="*/ 6821214 w 6821214"/>
                <a:gd name="connsiteY3" fmla="*/ 2469931 h 4939861"/>
                <a:gd name="connsiteX4" fmla="*/ 3410607 w 6821214"/>
                <a:gd name="connsiteY4" fmla="*/ 4939862 h 4939861"/>
                <a:gd name="connsiteX5" fmla="*/ 0 w 6821214"/>
                <a:gd name="connsiteY5" fmla="*/ 2469931 h 4939861"/>
                <a:gd name="connsiteX0" fmla="*/ 0 w 6821214"/>
                <a:gd name="connsiteY0" fmla="*/ 2469931 h 4969040"/>
                <a:gd name="connsiteX1" fmla="*/ 3410607 w 6821214"/>
                <a:gd name="connsiteY1" fmla="*/ 0 h 4969040"/>
                <a:gd name="connsiteX2" fmla="*/ 6821214 w 6821214"/>
                <a:gd name="connsiteY2" fmla="*/ 0 h 4969040"/>
                <a:gd name="connsiteX3" fmla="*/ 6821214 w 6821214"/>
                <a:gd name="connsiteY3" fmla="*/ 2469931 h 4969040"/>
                <a:gd name="connsiteX4" fmla="*/ 5412828 w 6821214"/>
                <a:gd name="connsiteY4" fmla="*/ 3741682 h 4969040"/>
                <a:gd name="connsiteX5" fmla="*/ 3410607 w 6821214"/>
                <a:gd name="connsiteY5" fmla="*/ 4939862 h 4969040"/>
                <a:gd name="connsiteX6" fmla="*/ 0 w 6821214"/>
                <a:gd name="connsiteY6" fmla="*/ 2469931 h 4969040"/>
                <a:gd name="connsiteX0" fmla="*/ 0 w 6821214"/>
                <a:gd name="connsiteY0" fmla="*/ 2469931 h 4969040"/>
                <a:gd name="connsiteX1" fmla="*/ 3410607 w 6821214"/>
                <a:gd name="connsiteY1" fmla="*/ 0 h 4969040"/>
                <a:gd name="connsiteX2" fmla="*/ 6821214 w 6821214"/>
                <a:gd name="connsiteY2" fmla="*/ 0 h 4969040"/>
                <a:gd name="connsiteX3" fmla="*/ 6653049 w 6821214"/>
                <a:gd name="connsiteY3" fmla="*/ 2301766 h 4969040"/>
                <a:gd name="connsiteX4" fmla="*/ 5412828 w 6821214"/>
                <a:gd name="connsiteY4" fmla="*/ 3741682 h 4969040"/>
                <a:gd name="connsiteX5" fmla="*/ 3410607 w 6821214"/>
                <a:gd name="connsiteY5" fmla="*/ 4939862 h 4969040"/>
                <a:gd name="connsiteX6" fmla="*/ 0 w 6821214"/>
                <a:gd name="connsiteY6" fmla="*/ 2469931 h 4969040"/>
                <a:gd name="connsiteX0" fmla="*/ 32400 w 6853614"/>
                <a:gd name="connsiteY0" fmla="*/ 2469931 h 4836250"/>
                <a:gd name="connsiteX1" fmla="*/ 3443007 w 6853614"/>
                <a:gd name="connsiteY1" fmla="*/ 0 h 4836250"/>
                <a:gd name="connsiteX2" fmla="*/ 6853614 w 6853614"/>
                <a:gd name="connsiteY2" fmla="*/ 0 h 4836250"/>
                <a:gd name="connsiteX3" fmla="*/ 6685449 w 6853614"/>
                <a:gd name="connsiteY3" fmla="*/ 2301766 h 4836250"/>
                <a:gd name="connsiteX4" fmla="*/ 5445228 w 6853614"/>
                <a:gd name="connsiteY4" fmla="*/ 3741682 h 4836250"/>
                <a:gd name="connsiteX5" fmla="*/ 1940028 w 6853614"/>
                <a:gd name="connsiteY5" fmla="*/ 4803227 h 4836250"/>
                <a:gd name="connsiteX6" fmla="*/ 32400 w 6853614"/>
                <a:gd name="connsiteY6" fmla="*/ 2469931 h 483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53614" h="4836250">
                  <a:moveTo>
                    <a:pt x="32400" y="2469931"/>
                  </a:moveTo>
                  <a:cubicBezTo>
                    <a:pt x="282897" y="1669393"/>
                    <a:pt x="1559381" y="0"/>
                    <a:pt x="3443007" y="0"/>
                  </a:cubicBezTo>
                  <a:lnTo>
                    <a:pt x="6853614" y="0"/>
                  </a:lnTo>
                  <a:lnTo>
                    <a:pt x="6685449" y="2301766"/>
                  </a:lnTo>
                  <a:cubicBezTo>
                    <a:pt x="6505022" y="3014717"/>
                    <a:pt x="6013662" y="3330027"/>
                    <a:pt x="5445228" y="3741682"/>
                  </a:cubicBezTo>
                  <a:cubicBezTo>
                    <a:pt x="4876794" y="4153337"/>
                    <a:pt x="2842166" y="5015186"/>
                    <a:pt x="1940028" y="4803227"/>
                  </a:cubicBezTo>
                  <a:cubicBezTo>
                    <a:pt x="1037890" y="4591269"/>
                    <a:pt x="-218097" y="3270469"/>
                    <a:pt x="32400" y="2469931"/>
                  </a:cubicBezTo>
                  <a:close/>
                </a:path>
              </a:pathLst>
            </a:cu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 58"/>
            <p:cNvSpPr/>
            <p:nvPr/>
          </p:nvSpPr>
          <p:spPr>
            <a:xfrm>
              <a:off x="2290118" y="2353864"/>
              <a:ext cx="5676723" cy="3522158"/>
            </a:xfrm>
            <a:custGeom>
              <a:avLst/>
              <a:gdLst>
                <a:gd name="connsiteX0" fmla="*/ 0 w 5675586"/>
                <a:gd name="connsiteY0" fmla="*/ 0 h 3520966"/>
                <a:gd name="connsiteX1" fmla="*/ 2322786 w 5675586"/>
                <a:gd name="connsiteY1" fmla="*/ 567559 h 3520966"/>
                <a:gd name="connsiteX2" fmla="*/ 3394842 w 5675586"/>
                <a:gd name="connsiteY2" fmla="*/ 1513490 h 3520966"/>
                <a:gd name="connsiteX3" fmla="*/ 3815255 w 5675586"/>
                <a:gd name="connsiteY3" fmla="*/ 1965435 h 3520966"/>
                <a:gd name="connsiteX4" fmla="*/ 4361793 w 5675586"/>
                <a:gd name="connsiteY4" fmla="*/ 2333297 h 3520966"/>
                <a:gd name="connsiteX5" fmla="*/ 4908331 w 5675586"/>
                <a:gd name="connsiteY5" fmla="*/ 2753711 h 3520966"/>
                <a:gd name="connsiteX6" fmla="*/ 5675586 w 5675586"/>
                <a:gd name="connsiteY6" fmla="*/ 3520966 h 3520966"/>
                <a:gd name="connsiteX7" fmla="*/ 5675586 w 5675586"/>
                <a:gd name="connsiteY7" fmla="*/ 3520966 h 352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75586" h="3520966">
                  <a:moveTo>
                    <a:pt x="0" y="0"/>
                  </a:moveTo>
                  <a:cubicBezTo>
                    <a:pt x="878489" y="157655"/>
                    <a:pt x="1756979" y="315311"/>
                    <a:pt x="2322786" y="567559"/>
                  </a:cubicBezTo>
                  <a:cubicBezTo>
                    <a:pt x="2888593" y="819807"/>
                    <a:pt x="3146097" y="1280511"/>
                    <a:pt x="3394842" y="1513490"/>
                  </a:cubicBezTo>
                  <a:cubicBezTo>
                    <a:pt x="3643587" y="1746469"/>
                    <a:pt x="3654097" y="1828801"/>
                    <a:pt x="3815255" y="1965435"/>
                  </a:cubicBezTo>
                  <a:cubicBezTo>
                    <a:pt x="3976413" y="2102069"/>
                    <a:pt x="4179614" y="2201918"/>
                    <a:pt x="4361793" y="2333297"/>
                  </a:cubicBezTo>
                  <a:cubicBezTo>
                    <a:pt x="4543972" y="2464676"/>
                    <a:pt x="4689366" y="2555766"/>
                    <a:pt x="4908331" y="2753711"/>
                  </a:cubicBezTo>
                  <a:cubicBezTo>
                    <a:pt x="5127297" y="2951656"/>
                    <a:pt x="5675586" y="3520966"/>
                    <a:pt x="5675586" y="3520966"/>
                  </a:cubicBezTo>
                  <a:lnTo>
                    <a:pt x="5675586" y="3520966"/>
                  </a:lnTo>
                </a:path>
              </a:pathLst>
            </a:cu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 59"/>
            <p:cNvSpPr/>
            <p:nvPr/>
          </p:nvSpPr>
          <p:spPr>
            <a:xfrm>
              <a:off x="4010487" y="1589346"/>
              <a:ext cx="706492" cy="1362943"/>
            </a:xfrm>
            <a:custGeom>
              <a:avLst/>
              <a:gdLst>
                <a:gd name="connsiteX0" fmla="*/ 0 w 705853"/>
                <a:gd name="connsiteY0" fmla="*/ 0 h 1363579"/>
                <a:gd name="connsiteX1" fmla="*/ 240632 w 705853"/>
                <a:gd name="connsiteY1" fmla="*/ 721895 h 1363579"/>
                <a:gd name="connsiteX2" fmla="*/ 561474 w 705853"/>
                <a:gd name="connsiteY2" fmla="*/ 1171074 h 1363579"/>
                <a:gd name="connsiteX3" fmla="*/ 705853 w 705853"/>
                <a:gd name="connsiteY3" fmla="*/ 1363579 h 13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5853" h="1363579">
                  <a:moveTo>
                    <a:pt x="0" y="0"/>
                  </a:moveTo>
                  <a:cubicBezTo>
                    <a:pt x="73526" y="263358"/>
                    <a:pt x="147053" y="526716"/>
                    <a:pt x="240632" y="721895"/>
                  </a:cubicBezTo>
                  <a:cubicBezTo>
                    <a:pt x="334211" y="917074"/>
                    <a:pt x="483937" y="1064127"/>
                    <a:pt x="561474" y="1171074"/>
                  </a:cubicBezTo>
                  <a:cubicBezTo>
                    <a:pt x="639011" y="1278021"/>
                    <a:pt x="672432" y="1320800"/>
                    <a:pt x="705853" y="1363579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 60"/>
            <p:cNvSpPr/>
            <p:nvPr/>
          </p:nvSpPr>
          <p:spPr>
            <a:xfrm>
              <a:off x="4330269" y="1667508"/>
              <a:ext cx="242934" cy="754747"/>
            </a:xfrm>
            <a:custGeom>
              <a:avLst/>
              <a:gdLst>
                <a:gd name="connsiteX0" fmla="*/ 240632 w 240632"/>
                <a:gd name="connsiteY0" fmla="*/ 0 h 753979"/>
                <a:gd name="connsiteX1" fmla="*/ 208548 w 240632"/>
                <a:gd name="connsiteY1" fmla="*/ 320842 h 753979"/>
                <a:gd name="connsiteX2" fmla="*/ 112295 w 240632"/>
                <a:gd name="connsiteY2" fmla="*/ 609600 h 753979"/>
                <a:gd name="connsiteX3" fmla="*/ 0 w 240632"/>
                <a:gd name="connsiteY3" fmla="*/ 753979 h 75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632" h="753979">
                  <a:moveTo>
                    <a:pt x="240632" y="0"/>
                  </a:moveTo>
                  <a:cubicBezTo>
                    <a:pt x="235284" y="109621"/>
                    <a:pt x="229937" y="219242"/>
                    <a:pt x="208548" y="320842"/>
                  </a:cubicBezTo>
                  <a:cubicBezTo>
                    <a:pt x="187159" y="422442"/>
                    <a:pt x="147053" y="537411"/>
                    <a:pt x="112295" y="609600"/>
                  </a:cubicBezTo>
                  <a:cubicBezTo>
                    <a:pt x="77537" y="681789"/>
                    <a:pt x="38768" y="717884"/>
                    <a:pt x="0" y="753979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 61"/>
            <p:cNvSpPr/>
            <p:nvPr/>
          </p:nvSpPr>
          <p:spPr>
            <a:xfrm>
              <a:off x="2342176" y="2839932"/>
              <a:ext cx="2037671" cy="192961"/>
            </a:xfrm>
            <a:custGeom>
              <a:avLst/>
              <a:gdLst>
                <a:gd name="connsiteX0" fmla="*/ 0 w 2038143"/>
                <a:gd name="connsiteY0" fmla="*/ 192505 h 192505"/>
                <a:gd name="connsiteX1" fmla="*/ 834189 w 2038143"/>
                <a:gd name="connsiteY1" fmla="*/ 96252 h 192505"/>
                <a:gd name="connsiteX2" fmla="*/ 1331495 w 2038143"/>
                <a:gd name="connsiteY2" fmla="*/ 80210 h 192505"/>
                <a:gd name="connsiteX3" fmla="*/ 1925052 w 2038143"/>
                <a:gd name="connsiteY3" fmla="*/ 80210 h 192505"/>
                <a:gd name="connsiteX4" fmla="*/ 2037347 w 2038143"/>
                <a:gd name="connsiteY4" fmla="*/ 0 h 1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8143" h="192505">
                  <a:moveTo>
                    <a:pt x="0" y="192505"/>
                  </a:moveTo>
                  <a:cubicBezTo>
                    <a:pt x="306136" y="153736"/>
                    <a:pt x="612273" y="114968"/>
                    <a:pt x="834189" y="96252"/>
                  </a:cubicBezTo>
                  <a:cubicBezTo>
                    <a:pt x="1056105" y="77536"/>
                    <a:pt x="1149685" y="82884"/>
                    <a:pt x="1331495" y="80210"/>
                  </a:cubicBezTo>
                  <a:cubicBezTo>
                    <a:pt x="1513305" y="77536"/>
                    <a:pt x="1807410" y="93578"/>
                    <a:pt x="1925052" y="80210"/>
                  </a:cubicBezTo>
                  <a:cubicBezTo>
                    <a:pt x="2042694" y="66842"/>
                    <a:pt x="2040020" y="33421"/>
                    <a:pt x="2037347" y="0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 62"/>
            <p:cNvSpPr/>
            <p:nvPr/>
          </p:nvSpPr>
          <p:spPr>
            <a:xfrm>
              <a:off x="2840438" y="2935191"/>
              <a:ext cx="704013" cy="530034"/>
            </a:xfrm>
            <a:custGeom>
              <a:avLst/>
              <a:gdLst>
                <a:gd name="connsiteX0" fmla="*/ 0 w 705852"/>
                <a:gd name="connsiteY0" fmla="*/ 529390 h 529390"/>
                <a:gd name="connsiteX1" fmla="*/ 128336 w 705852"/>
                <a:gd name="connsiteY1" fmla="*/ 272716 h 529390"/>
                <a:gd name="connsiteX2" fmla="*/ 705852 w 705852"/>
                <a:gd name="connsiteY2" fmla="*/ 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852" h="529390">
                  <a:moveTo>
                    <a:pt x="0" y="529390"/>
                  </a:moveTo>
                  <a:cubicBezTo>
                    <a:pt x="5347" y="445169"/>
                    <a:pt x="10694" y="360948"/>
                    <a:pt x="128336" y="272716"/>
                  </a:cubicBezTo>
                  <a:cubicBezTo>
                    <a:pt x="245978" y="184484"/>
                    <a:pt x="475915" y="92242"/>
                    <a:pt x="705852" y="0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 63"/>
            <p:cNvSpPr/>
            <p:nvPr/>
          </p:nvSpPr>
          <p:spPr>
            <a:xfrm>
              <a:off x="5951481" y="2454009"/>
              <a:ext cx="324738" cy="1668261"/>
            </a:xfrm>
            <a:custGeom>
              <a:avLst/>
              <a:gdLst>
                <a:gd name="connsiteX0" fmla="*/ 288758 w 324823"/>
                <a:gd name="connsiteY0" fmla="*/ 0 h 1668379"/>
                <a:gd name="connsiteX1" fmla="*/ 320842 w 324823"/>
                <a:gd name="connsiteY1" fmla="*/ 545432 h 1668379"/>
                <a:gd name="connsiteX2" fmla="*/ 208547 w 324823"/>
                <a:gd name="connsiteY2" fmla="*/ 882316 h 1668379"/>
                <a:gd name="connsiteX3" fmla="*/ 96253 w 324823"/>
                <a:gd name="connsiteY3" fmla="*/ 1219200 h 1668379"/>
                <a:gd name="connsiteX4" fmla="*/ 0 w 324823"/>
                <a:gd name="connsiteY4" fmla="*/ 1668379 h 1668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823" h="1668379">
                  <a:moveTo>
                    <a:pt x="288758" y="0"/>
                  </a:moveTo>
                  <a:cubicBezTo>
                    <a:pt x="311484" y="199189"/>
                    <a:pt x="334210" y="398379"/>
                    <a:pt x="320842" y="545432"/>
                  </a:cubicBezTo>
                  <a:cubicBezTo>
                    <a:pt x="307474" y="692485"/>
                    <a:pt x="208547" y="882316"/>
                    <a:pt x="208547" y="882316"/>
                  </a:cubicBezTo>
                  <a:cubicBezTo>
                    <a:pt x="171116" y="994611"/>
                    <a:pt x="131011" y="1088189"/>
                    <a:pt x="96253" y="1219200"/>
                  </a:cubicBezTo>
                  <a:cubicBezTo>
                    <a:pt x="61495" y="1350211"/>
                    <a:pt x="30747" y="1509295"/>
                    <a:pt x="0" y="1668379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 64"/>
            <p:cNvSpPr/>
            <p:nvPr/>
          </p:nvSpPr>
          <p:spPr>
            <a:xfrm>
              <a:off x="5373892" y="2053431"/>
              <a:ext cx="897368" cy="1091819"/>
            </a:xfrm>
            <a:custGeom>
              <a:avLst/>
              <a:gdLst>
                <a:gd name="connsiteX0" fmla="*/ 0 w 898358"/>
                <a:gd name="connsiteY0" fmla="*/ 0 h 1090864"/>
                <a:gd name="connsiteX1" fmla="*/ 64169 w 898358"/>
                <a:gd name="connsiteY1" fmla="*/ 513348 h 1090864"/>
                <a:gd name="connsiteX2" fmla="*/ 385011 w 898358"/>
                <a:gd name="connsiteY2" fmla="*/ 866274 h 1090864"/>
                <a:gd name="connsiteX3" fmla="*/ 898358 w 898358"/>
                <a:gd name="connsiteY3" fmla="*/ 1090864 h 109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358" h="1090864">
                  <a:moveTo>
                    <a:pt x="0" y="0"/>
                  </a:moveTo>
                  <a:cubicBezTo>
                    <a:pt x="0" y="184484"/>
                    <a:pt x="1" y="368969"/>
                    <a:pt x="64169" y="513348"/>
                  </a:cubicBezTo>
                  <a:cubicBezTo>
                    <a:pt x="128337" y="657727"/>
                    <a:pt x="245980" y="770021"/>
                    <a:pt x="385011" y="866274"/>
                  </a:cubicBezTo>
                  <a:cubicBezTo>
                    <a:pt x="524043" y="962527"/>
                    <a:pt x="711200" y="1026695"/>
                    <a:pt x="898358" y="1090864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 65"/>
            <p:cNvSpPr/>
            <p:nvPr/>
          </p:nvSpPr>
          <p:spPr>
            <a:xfrm>
              <a:off x="5614348" y="1811618"/>
              <a:ext cx="242934" cy="996561"/>
            </a:xfrm>
            <a:custGeom>
              <a:avLst/>
              <a:gdLst>
                <a:gd name="connsiteX0" fmla="*/ 240631 w 243049"/>
                <a:gd name="connsiteY0" fmla="*/ 0 h 994610"/>
                <a:gd name="connsiteX1" fmla="*/ 208547 w 243049"/>
                <a:gd name="connsiteY1" fmla="*/ 609600 h 994610"/>
                <a:gd name="connsiteX2" fmla="*/ 0 w 243049"/>
                <a:gd name="connsiteY2" fmla="*/ 994610 h 99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049" h="994610">
                  <a:moveTo>
                    <a:pt x="240631" y="0"/>
                  </a:moveTo>
                  <a:cubicBezTo>
                    <a:pt x="244641" y="221916"/>
                    <a:pt x="248652" y="443832"/>
                    <a:pt x="208547" y="609600"/>
                  </a:cubicBezTo>
                  <a:cubicBezTo>
                    <a:pt x="168442" y="775368"/>
                    <a:pt x="84221" y="884989"/>
                    <a:pt x="0" y="994610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 66"/>
            <p:cNvSpPr/>
            <p:nvPr/>
          </p:nvSpPr>
          <p:spPr>
            <a:xfrm>
              <a:off x="5983706" y="3384620"/>
              <a:ext cx="1284080" cy="498280"/>
            </a:xfrm>
            <a:custGeom>
              <a:avLst/>
              <a:gdLst>
                <a:gd name="connsiteX0" fmla="*/ 1283369 w 1283369"/>
                <a:gd name="connsiteY0" fmla="*/ 0 h 497305"/>
                <a:gd name="connsiteX1" fmla="*/ 577516 w 1283369"/>
                <a:gd name="connsiteY1" fmla="*/ 240632 h 497305"/>
                <a:gd name="connsiteX2" fmla="*/ 0 w 1283369"/>
                <a:gd name="connsiteY2" fmla="*/ 497305 h 49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3369" h="497305">
                  <a:moveTo>
                    <a:pt x="1283369" y="0"/>
                  </a:moveTo>
                  <a:cubicBezTo>
                    <a:pt x="1037390" y="78874"/>
                    <a:pt x="791411" y="157748"/>
                    <a:pt x="577516" y="240632"/>
                  </a:cubicBezTo>
                  <a:cubicBezTo>
                    <a:pt x="363621" y="323516"/>
                    <a:pt x="181810" y="410410"/>
                    <a:pt x="0" y="497305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 67"/>
            <p:cNvSpPr/>
            <p:nvPr/>
          </p:nvSpPr>
          <p:spPr>
            <a:xfrm>
              <a:off x="3658481" y="4632764"/>
              <a:ext cx="3448176" cy="376153"/>
            </a:xfrm>
            <a:custGeom>
              <a:avLst/>
              <a:gdLst>
                <a:gd name="connsiteX0" fmla="*/ 0 w 3449053"/>
                <a:gd name="connsiteY0" fmla="*/ 19059 h 375071"/>
                <a:gd name="connsiteX1" fmla="*/ 1652337 w 3449053"/>
                <a:gd name="connsiteY1" fmla="*/ 35101 h 375071"/>
                <a:gd name="connsiteX2" fmla="*/ 2630905 w 3449053"/>
                <a:gd name="connsiteY2" fmla="*/ 339901 h 375071"/>
                <a:gd name="connsiteX3" fmla="*/ 3096126 w 3449053"/>
                <a:gd name="connsiteY3" fmla="*/ 371985 h 375071"/>
                <a:gd name="connsiteX4" fmla="*/ 3449053 w 3449053"/>
                <a:gd name="connsiteY4" fmla="*/ 371985 h 37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9053" h="375071">
                  <a:moveTo>
                    <a:pt x="0" y="19059"/>
                  </a:moveTo>
                  <a:cubicBezTo>
                    <a:pt x="606926" y="343"/>
                    <a:pt x="1213853" y="-18373"/>
                    <a:pt x="1652337" y="35101"/>
                  </a:cubicBezTo>
                  <a:cubicBezTo>
                    <a:pt x="2090821" y="88575"/>
                    <a:pt x="2390274" y="283754"/>
                    <a:pt x="2630905" y="339901"/>
                  </a:cubicBezTo>
                  <a:cubicBezTo>
                    <a:pt x="2871536" y="396048"/>
                    <a:pt x="2959768" y="366638"/>
                    <a:pt x="3096126" y="371985"/>
                  </a:cubicBezTo>
                  <a:cubicBezTo>
                    <a:pt x="3232484" y="377332"/>
                    <a:pt x="3340768" y="374658"/>
                    <a:pt x="3449053" y="371985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 68"/>
            <p:cNvSpPr/>
            <p:nvPr/>
          </p:nvSpPr>
          <p:spPr>
            <a:xfrm>
              <a:off x="3978262" y="3272263"/>
              <a:ext cx="1685664" cy="593541"/>
            </a:xfrm>
            <a:custGeom>
              <a:avLst/>
              <a:gdLst>
                <a:gd name="connsiteX0" fmla="*/ 0 w 1684421"/>
                <a:gd name="connsiteY0" fmla="*/ 0 h 593558"/>
                <a:gd name="connsiteX1" fmla="*/ 240632 w 1684421"/>
                <a:gd name="connsiteY1" fmla="*/ 352927 h 593558"/>
                <a:gd name="connsiteX2" fmla="*/ 513347 w 1684421"/>
                <a:gd name="connsiteY2" fmla="*/ 513348 h 593558"/>
                <a:gd name="connsiteX3" fmla="*/ 914400 w 1684421"/>
                <a:gd name="connsiteY3" fmla="*/ 513348 h 593558"/>
                <a:gd name="connsiteX4" fmla="*/ 1684421 w 1684421"/>
                <a:gd name="connsiteY4" fmla="*/ 593558 h 59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421" h="593558">
                  <a:moveTo>
                    <a:pt x="0" y="0"/>
                  </a:moveTo>
                  <a:cubicBezTo>
                    <a:pt x="77537" y="133684"/>
                    <a:pt x="155074" y="267369"/>
                    <a:pt x="240632" y="352927"/>
                  </a:cubicBezTo>
                  <a:cubicBezTo>
                    <a:pt x="326190" y="438485"/>
                    <a:pt x="401052" y="486611"/>
                    <a:pt x="513347" y="513348"/>
                  </a:cubicBezTo>
                  <a:cubicBezTo>
                    <a:pt x="625642" y="540085"/>
                    <a:pt x="719221" y="499980"/>
                    <a:pt x="914400" y="513348"/>
                  </a:cubicBezTo>
                  <a:cubicBezTo>
                    <a:pt x="1109579" y="526716"/>
                    <a:pt x="1397000" y="560137"/>
                    <a:pt x="1684421" y="593558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 69"/>
            <p:cNvSpPr/>
            <p:nvPr/>
          </p:nvSpPr>
          <p:spPr>
            <a:xfrm>
              <a:off x="3289123" y="3802297"/>
              <a:ext cx="1346052" cy="850008"/>
            </a:xfrm>
            <a:custGeom>
              <a:avLst/>
              <a:gdLst>
                <a:gd name="connsiteX0" fmla="*/ 0 w 1347536"/>
                <a:gd name="connsiteY0" fmla="*/ 0 h 850280"/>
                <a:gd name="connsiteX1" fmla="*/ 721894 w 1347536"/>
                <a:gd name="connsiteY1" fmla="*/ 240632 h 850280"/>
                <a:gd name="connsiteX2" fmla="*/ 1235242 w 1347536"/>
                <a:gd name="connsiteY2" fmla="*/ 753979 h 850280"/>
                <a:gd name="connsiteX3" fmla="*/ 1347536 w 1347536"/>
                <a:gd name="connsiteY3" fmla="*/ 850232 h 850280"/>
                <a:gd name="connsiteX4" fmla="*/ 1347536 w 1347536"/>
                <a:gd name="connsiteY4" fmla="*/ 850232 h 85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7536" h="850280">
                  <a:moveTo>
                    <a:pt x="0" y="0"/>
                  </a:moveTo>
                  <a:cubicBezTo>
                    <a:pt x="258010" y="57484"/>
                    <a:pt x="516020" y="114969"/>
                    <a:pt x="721894" y="240632"/>
                  </a:cubicBezTo>
                  <a:cubicBezTo>
                    <a:pt x="927768" y="366295"/>
                    <a:pt x="1130968" y="652379"/>
                    <a:pt x="1235242" y="753979"/>
                  </a:cubicBezTo>
                  <a:cubicBezTo>
                    <a:pt x="1339516" y="855579"/>
                    <a:pt x="1347536" y="850232"/>
                    <a:pt x="1347536" y="850232"/>
                  </a:cubicBezTo>
                  <a:lnTo>
                    <a:pt x="1347536" y="850232"/>
                  </a:ln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 70"/>
            <p:cNvSpPr/>
            <p:nvPr/>
          </p:nvSpPr>
          <p:spPr>
            <a:xfrm>
              <a:off x="4573203" y="4989377"/>
              <a:ext cx="1812088" cy="449429"/>
            </a:xfrm>
            <a:custGeom>
              <a:avLst/>
              <a:gdLst>
                <a:gd name="connsiteX0" fmla="*/ 0 w 1812758"/>
                <a:gd name="connsiteY0" fmla="*/ 449179 h 449179"/>
                <a:gd name="connsiteX1" fmla="*/ 834189 w 1812758"/>
                <a:gd name="connsiteY1" fmla="*/ 401053 h 449179"/>
                <a:gd name="connsiteX2" fmla="*/ 1283368 w 1812758"/>
                <a:gd name="connsiteY2" fmla="*/ 192505 h 449179"/>
                <a:gd name="connsiteX3" fmla="*/ 1572126 w 1812758"/>
                <a:gd name="connsiteY3" fmla="*/ 112295 h 449179"/>
                <a:gd name="connsiteX4" fmla="*/ 1812758 w 1812758"/>
                <a:gd name="connsiteY4" fmla="*/ 0 h 44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2758" h="449179">
                  <a:moveTo>
                    <a:pt x="0" y="449179"/>
                  </a:moveTo>
                  <a:cubicBezTo>
                    <a:pt x="310147" y="446505"/>
                    <a:pt x="620294" y="443832"/>
                    <a:pt x="834189" y="401053"/>
                  </a:cubicBezTo>
                  <a:cubicBezTo>
                    <a:pt x="1048084" y="358274"/>
                    <a:pt x="1160379" y="240631"/>
                    <a:pt x="1283368" y="192505"/>
                  </a:cubicBezTo>
                  <a:cubicBezTo>
                    <a:pt x="1406358" y="144379"/>
                    <a:pt x="1483894" y="144379"/>
                    <a:pt x="1572126" y="112295"/>
                  </a:cubicBezTo>
                  <a:cubicBezTo>
                    <a:pt x="1660358" y="80211"/>
                    <a:pt x="1736558" y="40105"/>
                    <a:pt x="1812758" y="0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Ellipse 17"/>
            <p:cNvSpPr/>
            <p:nvPr/>
          </p:nvSpPr>
          <p:spPr>
            <a:xfrm rot="1986316">
              <a:off x="5958917" y="4212646"/>
              <a:ext cx="852748" cy="608194"/>
            </a:xfrm>
            <a:custGeom>
              <a:avLst/>
              <a:gdLst>
                <a:gd name="connsiteX0" fmla="*/ 0 w 875347"/>
                <a:gd name="connsiteY0" fmla="*/ 296784 h 593568"/>
                <a:gd name="connsiteX1" fmla="*/ 437674 w 875347"/>
                <a:gd name="connsiteY1" fmla="*/ 0 h 593568"/>
                <a:gd name="connsiteX2" fmla="*/ 875348 w 875347"/>
                <a:gd name="connsiteY2" fmla="*/ 296784 h 593568"/>
                <a:gd name="connsiteX3" fmla="*/ 437674 w 875347"/>
                <a:gd name="connsiteY3" fmla="*/ 593568 h 593568"/>
                <a:gd name="connsiteX4" fmla="*/ 0 w 875347"/>
                <a:gd name="connsiteY4" fmla="*/ 296784 h 593568"/>
                <a:gd name="connsiteX0" fmla="*/ 0 w 852385"/>
                <a:gd name="connsiteY0" fmla="*/ 297021 h 593984"/>
                <a:gd name="connsiteX1" fmla="*/ 437674 w 852385"/>
                <a:gd name="connsiteY1" fmla="*/ 237 h 593984"/>
                <a:gd name="connsiteX2" fmla="*/ 852385 w 852385"/>
                <a:gd name="connsiteY2" fmla="*/ 261804 h 593984"/>
                <a:gd name="connsiteX3" fmla="*/ 437674 w 852385"/>
                <a:gd name="connsiteY3" fmla="*/ 593805 h 593984"/>
                <a:gd name="connsiteX4" fmla="*/ 0 w 852385"/>
                <a:gd name="connsiteY4" fmla="*/ 297021 h 593984"/>
                <a:gd name="connsiteX0" fmla="*/ 0 w 844354"/>
                <a:gd name="connsiteY0" fmla="*/ 300325 h 598506"/>
                <a:gd name="connsiteX1" fmla="*/ 437674 w 844354"/>
                <a:gd name="connsiteY1" fmla="*/ 3541 h 598506"/>
                <a:gd name="connsiteX2" fmla="*/ 844354 w 844354"/>
                <a:gd name="connsiteY2" fmla="*/ 195061 h 598506"/>
                <a:gd name="connsiteX3" fmla="*/ 437674 w 844354"/>
                <a:gd name="connsiteY3" fmla="*/ 597109 h 598506"/>
                <a:gd name="connsiteX4" fmla="*/ 0 w 844354"/>
                <a:gd name="connsiteY4" fmla="*/ 300325 h 598506"/>
                <a:gd name="connsiteX0" fmla="*/ 0 w 848925"/>
                <a:gd name="connsiteY0" fmla="*/ 300325 h 598506"/>
                <a:gd name="connsiteX1" fmla="*/ 437674 w 848925"/>
                <a:gd name="connsiteY1" fmla="*/ 3541 h 598506"/>
                <a:gd name="connsiteX2" fmla="*/ 844354 w 848925"/>
                <a:gd name="connsiteY2" fmla="*/ 195061 h 598506"/>
                <a:gd name="connsiteX3" fmla="*/ 437674 w 848925"/>
                <a:gd name="connsiteY3" fmla="*/ 597109 h 598506"/>
                <a:gd name="connsiteX4" fmla="*/ 0 w 848925"/>
                <a:gd name="connsiteY4" fmla="*/ 300325 h 598506"/>
                <a:gd name="connsiteX0" fmla="*/ 0 w 871867"/>
                <a:gd name="connsiteY0" fmla="*/ 298312 h 600953"/>
                <a:gd name="connsiteX1" fmla="*/ 437674 w 871867"/>
                <a:gd name="connsiteY1" fmla="*/ 1528 h 600953"/>
                <a:gd name="connsiteX2" fmla="*/ 844354 w 871867"/>
                <a:gd name="connsiteY2" fmla="*/ 193048 h 600953"/>
                <a:gd name="connsiteX3" fmla="*/ 797608 w 871867"/>
                <a:gd name="connsiteY3" fmla="*/ 472365 h 600953"/>
                <a:gd name="connsiteX4" fmla="*/ 437674 w 871867"/>
                <a:gd name="connsiteY4" fmla="*/ 595096 h 600953"/>
                <a:gd name="connsiteX5" fmla="*/ 0 w 871867"/>
                <a:gd name="connsiteY5" fmla="*/ 298312 h 600953"/>
                <a:gd name="connsiteX0" fmla="*/ 0 w 904419"/>
                <a:gd name="connsiteY0" fmla="*/ 308169 h 610810"/>
                <a:gd name="connsiteX1" fmla="*/ 437674 w 904419"/>
                <a:gd name="connsiteY1" fmla="*/ 11385 h 610810"/>
                <a:gd name="connsiteX2" fmla="*/ 883390 w 904419"/>
                <a:gd name="connsiteY2" fmla="*/ 74971 h 610810"/>
                <a:gd name="connsiteX3" fmla="*/ 844354 w 904419"/>
                <a:gd name="connsiteY3" fmla="*/ 202905 h 610810"/>
                <a:gd name="connsiteX4" fmla="*/ 797608 w 904419"/>
                <a:gd name="connsiteY4" fmla="*/ 482222 h 610810"/>
                <a:gd name="connsiteX5" fmla="*/ 437674 w 904419"/>
                <a:gd name="connsiteY5" fmla="*/ 604953 h 610810"/>
                <a:gd name="connsiteX6" fmla="*/ 0 w 904419"/>
                <a:gd name="connsiteY6" fmla="*/ 308169 h 610810"/>
                <a:gd name="connsiteX0" fmla="*/ 0 w 914521"/>
                <a:gd name="connsiteY0" fmla="*/ 305464 h 608105"/>
                <a:gd name="connsiteX1" fmla="*/ 437674 w 914521"/>
                <a:gd name="connsiteY1" fmla="*/ 8680 h 608105"/>
                <a:gd name="connsiteX2" fmla="*/ 894871 w 914521"/>
                <a:gd name="connsiteY2" fmla="*/ 89874 h 608105"/>
                <a:gd name="connsiteX3" fmla="*/ 844354 w 914521"/>
                <a:gd name="connsiteY3" fmla="*/ 200200 h 608105"/>
                <a:gd name="connsiteX4" fmla="*/ 797608 w 914521"/>
                <a:gd name="connsiteY4" fmla="*/ 479517 h 608105"/>
                <a:gd name="connsiteX5" fmla="*/ 437674 w 914521"/>
                <a:gd name="connsiteY5" fmla="*/ 602248 h 608105"/>
                <a:gd name="connsiteX6" fmla="*/ 0 w 914521"/>
                <a:gd name="connsiteY6" fmla="*/ 305464 h 608105"/>
                <a:gd name="connsiteX0" fmla="*/ 0 w 886989"/>
                <a:gd name="connsiteY0" fmla="*/ 303057 h 605698"/>
                <a:gd name="connsiteX1" fmla="*/ 437674 w 886989"/>
                <a:gd name="connsiteY1" fmla="*/ 6273 h 605698"/>
                <a:gd name="connsiteX2" fmla="*/ 862956 w 886989"/>
                <a:gd name="connsiteY2" fmla="*/ 108277 h 605698"/>
                <a:gd name="connsiteX3" fmla="*/ 844354 w 886989"/>
                <a:gd name="connsiteY3" fmla="*/ 197793 h 605698"/>
                <a:gd name="connsiteX4" fmla="*/ 797608 w 886989"/>
                <a:gd name="connsiteY4" fmla="*/ 477110 h 605698"/>
                <a:gd name="connsiteX5" fmla="*/ 437674 w 886989"/>
                <a:gd name="connsiteY5" fmla="*/ 599841 h 605698"/>
                <a:gd name="connsiteX6" fmla="*/ 0 w 886989"/>
                <a:gd name="connsiteY6" fmla="*/ 303057 h 605698"/>
                <a:gd name="connsiteX0" fmla="*/ 0 w 875040"/>
                <a:gd name="connsiteY0" fmla="*/ 303964 h 606605"/>
                <a:gd name="connsiteX1" fmla="*/ 437674 w 875040"/>
                <a:gd name="connsiteY1" fmla="*/ 7180 h 606605"/>
                <a:gd name="connsiteX2" fmla="*/ 848249 w 875040"/>
                <a:gd name="connsiteY2" fmla="*/ 100580 h 606605"/>
                <a:gd name="connsiteX3" fmla="*/ 844354 w 875040"/>
                <a:gd name="connsiteY3" fmla="*/ 198700 h 606605"/>
                <a:gd name="connsiteX4" fmla="*/ 797608 w 875040"/>
                <a:gd name="connsiteY4" fmla="*/ 478017 h 606605"/>
                <a:gd name="connsiteX5" fmla="*/ 437674 w 875040"/>
                <a:gd name="connsiteY5" fmla="*/ 600748 h 606605"/>
                <a:gd name="connsiteX6" fmla="*/ 0 w 875040"/>
                <a:gd name="connsiteY6" fmla="*/ 303964 h 606605"/>
                <a:gd name="connsiteX0" fmla="*/ 0 w 856388"/>
                <a:gd name="connsiteY0" fmla="*/ 305280 h 607921"/>
                <a:gd name="connsiteX1" fmla="*/ 437674 w 856388"/>
                <a:gd name="connsiteY1" fmla="*/ 8496 h 607921"/>
                <a:gd name="connsiteX2" fmla="*/ 822997 w 856388"/>
                <a:gd name="connsiteY2" fmla="*/ 91070 h 607921"/>
                <a:gd name="connsiteX3" fmla="*/ 844354 w 856388"/>
                <a:gd name="connsiteY3" fmla="*/ 200016 h 607921"/>
                <a:gd name="connsiteX4" fmla="*/ 797608 w 856388"/>
                <a:gd name="connsiteY4" fmla="*/ 479333 h 607921"/>
                <a:gd name="connsiteX5" fmla="*/ 437674 w 856388"/>
                <a:gd name="connsiteY5" fmla="*/ 602064 h 607921"/>
                <a:gd name="connsiteX6" fmla="*/ 0 w 856388"/>
                <a:gd name="connsiteY6" fmla="*/ 305280 h 607921"/>
                <a:gd name="connsiteX0" fmla="*/ 0 w 852711"/>
                <a:gd name="connsiteY0" fmla="*/ 304513 h 607154"/>
                <a:gd name="connsiteX1" fmla="*/ 437674 w 852711"/>
                <a:gd name="connsiteY1" fmla="*/ 7729 h 607154"/>
                <a:gd name="connsiteX2" fmla="*/ 799686 w 852711"/>
                <a:gd name="connsiteY2" fmla="*/ 96406 h 607154"/>
                <a:gd name="connsiteX3" fmla="*/ 844354 w 852711"/>
                <a:gd name="connsiteY3" fmla="*/ 199249 h 607154"/>
                <a:gd name="connsiteX4" fmla="*/ 797608 w 852711"/>
                <a:gd name="connsiteY4" fmla="*/ 478566 h 607154"/>
                <a:gd name="connsiteX5" fmla="*/ 437674 w 852711"/>
                <a:gd name="connsiteY5" fmla="*/ 601297 h 607154"/>
                <a:gd name="connsiteX6" fmla="*/ 0 w 852711"/>
                <a:gd name="connsiteY6" fmla="*/ 304513 h 607154"/>
                <a:gd name="connsiteX0" fmla="*/ 0 w 852711"/>
                <a:gd name="connsiteY0" fmla="*/ 304513 h 607154"/>
                <a:gd name="connsiteX1" fmla="*/ 437674 w 852711"/>
                <a:gd name="connsiteY1" fmla="*/ 7729 h 607154"/>
                <a:gd name="connsiteX2" fmla="*/ 799686 w 852711"/>
                <a:gd name="connsiteY2" fmla="*/ 96406 h 607154"/>
                <a:gd name="connsiteX3" fmla="*/ 844354 w 852711"/>
                <a:gd name="connsiteY3" fmla="*/ 199249 h 607154"/>
                <a:gd name="connsiteX4" fmla="*/ 797608 w 852711"/>
                <a:gd name="connsiteY4" fmla="*/ 478566 h 607154"/>
                <a:gd name="connsiteX5" fmla="*/ 437674 w 852711"/>
                <a:gd name="connsiteY5" fmla="*/ 601297 h 607154"/>
                <a:gd name="connsiteX6" fmla="*/ 0 w 852711"/>
                <a:gd name="connsiteY6" fmla="*/ 304513 h 60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711" h="607154">
                  <a:moveTo>
                    <a:pt x="0" y="304513"/>
                  </a:moveTo>
                  <a:cubicBezTo>
                    <a:pt x="0" y="140604"/>
                    <a:pt x="304393" y="42413"/>
                    <a:pt x="437674" y="7729"/>
                  </a:cubicBezTo>
                  <a:cubicBezTo>
                    <a:pt x="570955" y="-26955"/>
                    <a:pt x="731906" y="64486"/>
                    <a:pt x="799686" y="96406"/>
                  </a:cubicBezTo>
                  <a:cubicBezTo>
                    <a:pt x="835550" y="149135"/>
                    <a:pt x="832367" y="135964"/>
                    <a:pt x="844354" y="199249"/>
                  </a:cubicBezTo>
                  <a:cubicBezTo>
                    <a:pt x="856341" y="262534"/>
                    <a:pt x="865388" y="411558"/>
                    <a:pt x="797608" y="478566"/>
                  </a:cubicBezTo>
                  <a:cubicBezTo>
                    <a:pt x="729828" y="545574"/>
                    <a:pt x="570609" y="630306"/>
                    <a:pt x="437674" y="601297"/>
                  </a:cubicBezTo>
                  <a:cubicBezTo>
                    <a:pt x="304739" y="572288"/>
                    <a:pt x="0" y="468422"/>
                    <a:pt x="0" y="304513"/>
                  </a:cubicBezTo>
                  <a:close/>
                </a:path>
              </a:pathLst>
            </a:cu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Ellipse 72"/>
            <p:cNvSpPr/>
            <p:nvPr/>
          </p:nvSpPr>
          <p:spPr>
            <a:xfrm rot="1556364">
              <a:off x="3581635" y="3829164"/>
              <a:ext cx="679224" cy="410348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Ellipse 73"/>
            <p:cNvSpPr/>
            <p:nvPr/>
          </p:nvSpPr>
          <p:spPr>
            <a:xfrm rot="21301014">
              <a:off x="2624773" y="1428138"/>
              <a:ext cx="954383" cy="710781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Ellipse 74"/>
            <p:cNvSpPr>
              <a:spLocks noChangeAspect="1"/>
            </p:cNvSpPr>
            <p:nvPr/>
          </p:nvSpPr>
          <p:spPr>
            <a:xfrm rot="1986316">
              <a:off x="4940083" y="2966945"/>
              <a:ext cx="203271" cy="139225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4" name="Ellipse 75"/>
            <p:cNvSpPr>
              <a:spLocks noChangeAspect="1"/>
            </p:cNvSpPr>
            <p:nvPr/>
          </p:nvSpPr>
          <p:spPr>
            <a:xfrm rot="1986316">
              <a:off x="4974787" y="3318672"/>
              <a:ext cx="205749" cy="139225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Ellipse 76"/>
            <p:cNvSpPr>
              <a:spLocks noChangeAspect="1"/>
            </p:cNvSpPr>
            <p:nvPr/>
          </p:nvSpPr>
          <p:spPr>
            <a:xfrm rot="1986316">
              <a:off x="5274736" y="3272263"/>
              <a:ext cx="205751" cy="13922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Ellipse 77"/>
            <p:cNvSpPr>
              <a:spLocks noChangeAspect="1"/>
            </p:cNvSpPr>
            <p:nvPr/>
          </p:nvSpPr>
          <p:spPr>
            <a:xfrm rot="1986316">
              <a:off x="5458176" y="3496978"/>
              <a:ext cx="205751" cy="13922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Trapèze 78"/>
            <p:cNvSpPr/>
            <p:nvPr/>
          </p:nvSpPr>
          <p:spPr>
            <a:xfrm rot="383852">
              <a:off x="5016928" y="3834050"/>
              <a:ext cx="339613" cy="249140"/>
            </a:xfrm>
            <a:prstGeom prst="trapezoid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8" name="CasellaDiTesto 37"/>
          <p:cNvSpPr txBox="1"/>
          <p:nvPr/>
        </p:nvSpPr>
        <p:spPr>
          <a:xfrm>
            <a:off x="3098" y="0"/>
            <a:ext cx="1760590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Introduction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763688" y="0"/>
            <a:ext cx="194421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Matériels et méthodes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707904" y="0"/>
            <a:ext cx="1872207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 Le modèle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5580112" y="0"/>
            <a:ext cx="1728192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Résultats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7308304" y="0"/>
            <a:ext cx="183569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Discussion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0015"/>
            <a:ext cx="735516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Analyse spatiale de la stratification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660232" y="6375918"/>
            <a:ext cx="2133600" cy="365125"/>
          </a:xfrm>
        </p:spPr>
        <p:txBody>
          <a:bodyPr/>
          <a:lstStyle/>
          <a:p>
            <a:fld id="{A412D6BB-1825-4251-AECC-5CE4675D1648}" type="slidenum">
              <a:rPr lang="en-US" smtClean="0"/>
              <a:t>20</a:t>
            </a:fld>
            <a:endParaRPr lang="en-US"/>
          </a:p>
        </p:txBody>
      </p:sp>
      <p:pic>
        <p:nvPicPr>
          <p:cNvPr id="4098" name="Picture 2" descr="G:\ENPC\DELFT3D_simulations\Champs_simulations\Spatial_strat_perc\Year_spat_strat_19840101_198412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76" y="1423411"/>
            <a:ext cx="1186592" cy="89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ENPC\DELFT3D_simulations\Champs_simulations\Spatial_strat_perc\Year_spat_strat_19850101_198512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384" y="1423411"/>
            <a:ext cx="1186592" cy="89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ENPC\DELFT3D_simulations\Champs_simulations\Spatial_strat_perc\Year_spat_strat_19860101_198612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589" y="1423411"/>
            <a:ext cx="1186593" cy="89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ENPC\DELFT3D_simulations\Champs_simulations\Spatial_strat_perc\Year_spat_strat_19870101_198712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06" y="1423409"/>
            <a:ext cx="1186592" cy="89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:\ENPC\DELFT3D_simulations\Champs_simulations\Spatial_strat_perc\Year_spat_strat_19880101_1988123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14" y="1423410"/>
            <a:ext cx="1186592" cy="89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G:\ENPC\DELFT3D_simulations\Champs_simulations\Spatial_strat_perc\Year_spat_strat_19900101_1990123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22" y="1436624"/>
            <a:ext cx="1186592" cy="89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:\ENPC\DELFT3D_simulations\Champs_simulations\Spatial_strat_perc\Year_spat_strat_19910101_1991123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2" y="1423411"/>
            <a:ext cx="1186592" cy="89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G:\ENPC\DELFT3D_simulations\Champs_simulations\Spatial_strat_perc\Year_spat_strat_19980101_1998123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40" y="2326760"/>
            <a:ext cx="1195155" cy="89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G:\ENPC\DELFT3D_simulations\Champs_simulations\Spatial_strat_perc\Year_spat_strat_19930101_1993123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22" y="2326761"/>
            <a:ext cx="1195155" cy="89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G:\ENPC\DELFT3D_simulations\Champs_simulations\Spatial_strat_perc\Year_spat_strat_19940101_1994123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14" y="2313546"/>
            <a:ext cx="1195155" cy="89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G:\ENPC\DELFT3D_simulations\Champs_simulations\Spatial_strat_perc\Year_spat_strat_19950101_1995123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43" y="2313316"/>
            <a:ext cx="1195155" cy="89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G:\ENPC\DELFT3D_simulations\Champs_simulations\Spatial_strat_perc\Year_spat_strat_19960101_1996123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98" y="2313315"/>
            <a:ext cx="1195155" cy="89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G:\ENPC\DELFT3D_simulations\Champs_simulations\Spatial_strat_perc\Year_spat_strat_19970101_1997123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384" y="2313314"/>
            <a:ext cx="1195155" cy="89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G:\ENPC\DELFT3D_simulations\Champs_simulations\Spatial_strat_perc\Year_spat_strat_19980101_1998123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39" y="2313313"/>
            <a:ext cx="1195156" cy="89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G:\ENPC\DELFT3D_simulations\Champs_simulations\Spatial_strat_perc\Year_spat_strat_20070101_2007123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2" y="3210107"/>
            <a:ext cx="1190999" cy="8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G:\ENPC\DELFT3D_simulations\Champs_simulations\Spatial_strat_perc\Year_spat_strat_20000101_2000123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61" y="3209874"/>
            <a:ext cx="1190999" cy="8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G:\ENPC\DELFT3D_simulations\Champs_simulations\Spatial_strat_perc\Year_spat_strat_20020101_20021231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44" y="3209873"/>
            <a:ext cx="1190999" cy="8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G:\ENPC\DELFT3D_simulations\Champs_simulations\Spatial_strat_perc\Year_spat_strat_20030101_2003123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79" y="3227501"/>
            <a:ext cx="1190999" cy="8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G:\ENPC\DELFT3D_simulations\Champs_simulations\Spatial_strat_perc\Year_spat_strat_20040101_2004123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84" y="3209445"/>
            <a:ext cx="1190999" cy="8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G:\ENPC\DELFT3D_simulations\Champs_simulations\Spatial_strat_perc\Year_spat_strat_20050101_2005123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553" y="3209872"/>
            <a:ext cx="1190999" cy="8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G:\ENPC\DELFT3D_simulations\Champs_simulations\Spatial_strat_perc\Year_spat_strat_20060101_20061231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449" y="3209446"/>
            <a:ext cx="1190999" cy="8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5" descr="G:\ENPC\DELFT3D_simulations\Champs_simulations\Spatial_strat_perc\Year_spat_strat_20100101_2010123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2" y="4120944"/>
            <a:ext cx="1195152" cy="89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G:\ENPC\DELFT3D_simulations\Champs_simulations\Spatial_strat_perc\Year_spat_strat_20080101_2008123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25" y="4120944"/>
            <a:ext cx="1195152" cy="89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 descr="G:\ENPC\DELFT3D_simulations\Champs_simulations\Spatial_strat_perc\Year_spat_strat_20090101_20091231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17" y="4121631"/>
            <a:ext cx="1195152" cy="89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G:\ENPC\DELFT3D_simulations\Champs_simulations\Spatial_strat_perc\Year_spat_strat_20130101_20131231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79" y="4120944"/>
            <a:ext cx="1169199" cy="8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5" name="Picture 29" descr="G:\ENPC\DELFT3D_simulations\Champs_simulations\Spatial_strat_perc\Year_spat_strat_20110101_2011123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84" y="4103550"/>
            <a:ext cx="1169199" cy="8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G:\ENPC\DELFT3D_simulations\Champs_simulations\Spatial_strat_perc\Year_spat_strat_20120101_2012123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483" y="4120944"/>
            <a:ext cx="1169199" cy="8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7" name="Picture 31" descr="G:\ENPC\DELFT3D_simulations\Champs_simulations\Spatial_strat_perc\Year_spat_strat_20070101_20071231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22" y="5018190"/>
            <a:ext cx="1169199" cy="8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G:\ENPC\DELFT3D_simulations\Champs_simulations\Spatial_strat_perc\Year_spat_strat_20050101_20051231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47" y="5027436"/>
            <a:ext cx="1169199" cy="8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9" name="Picture 33" descr="G:\ENPC\DELFT3D_simulations\Champs_simulations\Spatial_strat_perc\Year_spat_strat_20060101_20061231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82" y="4121631"/>
            <a:ext cx="1169199" cy="8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G:\ENPC\DELFT3D_simulations\Champs_simulations\Spatial_strat_perc\Year_spat_strat_20150101_20151231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46" y="5019855"/>
            <a:ext cx="1166981" cy="8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1" name="Picture 35" descr="G:\ENPC\DELFT3D_simulations\Champs_simulations\Spatial_strat_perc\Year_spat_strat_20160101_20161231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58" y="5027436"/>
            <a:ext cx="1166981" cy="8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G:\ENPC\DELFT3D_simulations\Champs_simulations\Spatial_strat_perc\Year_spat_strat_20170101_20171231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98" y="5042768"/>
            <a:ext cx="1166981" cy="8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:\ENPC\DELFT3D_simulations\Champs_simulations\Spatial_strat_perc\Mean_day_spat_strat.png"/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5" b="4649"/>
          <a:stretch/>
        </p:blipFill>
        <p:spPr bwMode="auto">
          <a:xfrm>
            <a:off x="2691737" y="2288123"/>
            <a:ext cx="5848302" cy="439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sellaDiTesto 37"/>
          <p:cNvSpPr txBox="1"/>
          <p:nvPr/>
        </p:nvSpPr>
        <p:spPr>
          <a:xfrm>
            <a:off x="3098" y="0"/>
            <a:ext cx="1760590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Introduction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763688" y="0"/>
            <a:ext cx="194421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Matériels et méthodes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707904" y="0"/>
            <a:ext cx="1872207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 Le modèle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5580112" y="0"/>
            <a:ext cx="1728192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Résultats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7308304" y="0"/>
            <a:ext cx="183569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Discussion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6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5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5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Discussion et étapes suivantes</a:t>
            </a:r>
            <a:endParaRPr lang="fr-FR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883812" y="1556792"/>
            <a:ext cx="7504611" cy="4680520"/>
          </a:xfrm>
        </p:spPr>
        <p:txBody>
          <a:bodyPr>
            <a:normAutofit lnSpcReduction="10000"/>
          </a:bodyPr>
          <a:lstStyle/>
          <a:p>
            <a:r>
              <a:rPr lang="fr-FR" sz="2200" dirty="0" smtClean="0"/>
              <a:t>Le lac montre des nombreuses périodes de stratification stable entre avril et septembre</a:t>
            </a:r>
          </a:p>
          <a:p>
            <a:r>
              <a:rPr lang="fr-FR" sz="2200" dirty="0" smtClean="0"/>
              <a:t>P</a:t>
            </a:r>
            <a:r>
              <a:rPr lang="fr-FR" sz="2200" dirty="0" smtClean="0"/>
              <a:t>endant l’été</a:t>
            </a:r>
            <a:r>
              <a:rPr lang="fr-FR" sz="2200" dirty="0" smtClean="0"/>
              <a:t>, il est stratifié pour 1/3 du temps</a:t>
            </a:r>
            <a:endParaRPr lang="fr-FR" sz="2200" dirty="0" smtClean="0"/>
          </a:p>
          <a:p>
            <a:r>
              <a:rPr lang="fr-FR" sz="2200" dirty="0" smtClean="0"/>
              <a:t>Entre 1984 et 2017 des tendances significatives ont été détectées en terme de température de l’eau et de nombre de jours stratifiés en printemps et </a:t>
            </a:r>
            <a:r>
              <a:rPr lang="fr-FR" sz="2200" dirty="0"/>
              <a:t>e</a:t>
            </a:r>
            <a:r>
              <a:rPr lang="fr-FR" sz="2200" dirty="0" smtClean="0"/>
              <a:t>n automne</a:t>
            </a:r>
          </a:p>
          <a:p>
            <a:r>
              <a:rPr lang="fr-FR" sz="2200" dirty="0" smtClean="0"/>
              <a:t>La modélisation basée physiquement est un outil approprié pour étudier les impacts du CC sur les petits lacs urbains</a:t>
            </a:r>
          </a:p>
          <a:p>
            <a:endParaRPr lang="fr-FR" sz="2200" dirty="0" smtClean="0"/>
          </a:p>
          <a:p>
            <a:pPr marL="0" indent="0">
              <a:buNone/>
            </a:pPr>
            <a:r>
              <a:rPr lang="fr-FR" sz="2200" dirty="0" smtClean="0"/>
              <a:t>Etapes suivantes:</a:t>
            </a:r>
            <a:endParaRPr lang="fr-FR" sz="2200" dirty="0"/>
          </a:p>
          <a:p>
            <a:r>
              <a:rPr lang="fr-FR" sz="2200" dirty="0" smtClean="0"/>
              <a:t>Etendre l’étude à d’autres plans d’eau</a:t>
            </a:r>
          </a:p>
          <a:p>
            <a:r>
              <a:rPr lang="fr-FR" sz="2200" dirty="0" smtClean="0"/>
              <a:t>Passer de la reconstruction d’une dynamique dans le passé au développement de scenarios du CC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21</a:t>
            </a:fld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3098" y="0"/>
            <a:ext cx="1760590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Introduction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63688" y="0"/>
            <a:ext cx="194421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Matériels et méthodes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707904" y="0"/>
            <a:ext cx="1872207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 Le modèle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580112" y="0"/>
            <a:ext cx="1728192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Résultats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308304" y="0"/>
            <a:ext cx="1835696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Discussion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ichn\Desktop\ENPC\Monitoring_Champs\foto champs\20171218_1404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313" y="-531440"/>
            <a:ext cx="10003950" cy="750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8892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MERCI POUR  VOTRE  ATTENTION !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37650" y="5624123"/>
            <a:ext cx="2133600" cy="365125"/>
          </a:xfrm>
        </p:spPr>
        <p:txBody>
          <a:bodyPr/>
          <a:lstStyle/>
          <a:p>
            <a:fld id="{FBB3B16E-A61B-4EA2-ABA7-50CA45EADA34}" type="slidenum">
              <a:rPr lang="en-US" smtClean="0"/>
              <a:t>22</a:t>
            </a:fld>
            <a:endParaRPr lang="en-US"/>
          </a:p>
        </p:txBody>
      </p:sp>
      <p:pic>
        <p:nvPicPr>
          <p:cNvPr id="15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5" y="5279834"/>
            <a:ext cx="1570037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82886" y="3091258"/>
            <a:ext cx="3527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324" y="5949280"/>
            <a:ext cx="9140676" cy="90872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r-FR" altLang="fr-FR"/>
          </a:p>
        </p:txBody>
      </p:sp>
      <p:pic>
        <p:nvPicPr>
          <p:cNvPr id="29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991938"/>
            <a:ext cx="1174668" cy="82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14"/>
          <a:stretch>
            <a:fillRect/>
          </a:stretch>
        </p:blipFill>
        <p:spPr bwMode="auto">
          <a:xfrm>
            <a:off x="3419872" y="6107664"/>
            <a:ext cx="1296971" cy="61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97"/>
          <a:stretch>
            <a:fillRect/>
          </a:stretch>
        </p:blipFill>
        <p:spPr bwMode="auto">
          <a:xfrm>
            <a:off x="6227412" y="6131305"/>
            <a:ext cx="1289858" cy="54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07" y="5952112"/>
            <a:ext cx="1289860" cy="90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395" y="6005157"/>
            <a:ext cx="1173246" cy="82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3" y="6099727"/>
            <a:ext cx="1631169" cy="63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1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/>
              <a:t>Plans d’eau urbains</a:t>
            </a:r>
            <a:endParaRPr lang="fr-FR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5472608" cy="422019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/>
              <a:t>De plus en plus </a:t>
            </a:r>
            <a:r>
              <a:rPr lang="fr-FR" sz="2400" dirty="0" smtClean="0"/>
              <a:t>nombreux </a:t>
            </a:r>
            <a:r>
              <a:rPr lang="fr-FR" sz="1800" dirty="0" smtClean="0"/>
              <a:t>(</a:t>
            </a:r>
            <a:r>
              <a:rPr lang="fr-FR" sz="1800" dirty="0" err="1" smtClean="0"/>
              <a:t>Tavernini</a:t>
            </a:r>
            <a:r>
              <a:rPr lang="fr-FR" sz="1800" dirty="0" smtClean="0"/>
              <a:t> et al. 2009, </a:t>
            </a:r>
            <a:r>
              <a:rPr lang="fr-FR" sz="1800" dirty="0" err="1" smtClean="0"/>
              <a:t>Mollema</a:t>
            </a:r>
            <a:r>
              <a:rPr lang="fr-FR" sz="1800" dirty="0" smtClean="0"/>
              <a:t> et Antonelli, 2016)</a:t>
            </a:r>
            <a:endParaRPr lang="fr-FR" sz="1800" dirty="0"/>
          </a:p>
          <a:p>
            <a:pPr marL="342900" indent="-342900">
              <a:buFont typeface="Arial" pitchFamily="34" charset="0"/>
              <a:buChar char="•"/>
            </a:pPr>
            <a:endParaRPr lang="fr-FR" sz="11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/>
              <a:t>990 en Ile-de-France </a:t>
            </a:r>
            <a:r>
              <a:rPr lang="fr-FR" sz="1900" dirty="0" smtClean="0"/>
              <a:t>(Catherine et al. 2008)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100" dirty="0" smtClean="0">
              <a:solidFill>
                <a:srgbClr val="FF0000"/>
              </a:solidFill>
            </a:endParaRPr>
          </a:p>
          <a:p>
            <a:r>
              <a:rPr lang="fr-FR" sz="2400" dirty="0"/>
              <a:t>B</a:t>
            </a:r>
            <a:r>
              <a:rPr lang="fr-FR" sz="2400" dirty="0" smtClean="0"/>
              <a:t>assins </a:t>
            </a:r>
            <a:r>
              <a:rPr lang="fr-FR" sz="2400" dirty="0" smtClean="0"/>
              <a:t>de rétention </a:t>
            </a:r>
            <a:r>
              <a:rPr lang="fr-FR" sz="2400" dirty="0" smtClean="0"/>
              <a:t>pluviale,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lacs de gravière, </a:t>
            </a:r>
            <a:r>
              <a:rPr lang="fr-FR" sz="2400" dirty="0" smtClean="0"/>
              <a:t>lacs </a:t>
            </a:r>
            <a:r>
              <a:rPr lang="fr-FR" sz="2400" dirty="0" smtClean="0"/>
              <a:t>paysagers</a:t>
            </a:r>
            <a:r>
              <a:rPr lang="fr-FR" sz="2400" dirty="0" smtClean="0"/>
              <a:t>…</a:t>
            </a:r>
          </a:p>
          <a:p>
            <a:endParaRPr lang="fr-FR" sz="1100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fr-FR" sz="2400" dirty="0" smtClean="0"/>
              <a:t>Source de biodiversité </a:t>
            </a:r>
            <a:r>
              <a:rPr lang="fr-FR" sz="2400" dirty="0" smtClean="0"/>
              <a:t>dans </a:t>
            </a:r>
            <a:r>
              <a:rPr lang="fr-FR" sz="2400" dirty="0" smtClean="0"/>
              <a:t>l’</a:t>
            </a:r>
            <a:r>
              <a:rPr lang="fr-FR" sz="2400" dirty="0"/>
              <a:t>e</a:t>
            </a:r>
            <a:r>
              <a:rPr lang="fr-FR" sz="2400" dirty="0" smtClean="0"/>
              <a:t>space </a:t>
            </a:r>
            <a:r>
              <a:rPr lang="fr-FR" sz="2400" dirty="0" smtClean="0"/>
              <a:t>urbain </a:t>
            </a:r>
            <a:r>
              <a:rPr lang="fr-FR" sz="1800" dirty="0" smtClean="0"/>
              <a:t>(</a:t>
            </a:r>
            <a:r>
              <a:rPr lang="fr-FR" sz="1800" dirty="0" err="1" smtClean="0"/>
              <a:t>Hassal</a:t>
            </a:r>
            <a:r>
              <a:rPr lang="fr-FR" sz="1800" dirty="0" smtClean="0"/>
              <a:t>, 2014)</a:t>
            </a:r>
          </a:p>
          <a:p>
            <a:pPr marL="342900" indent="-342900"/>
            <a:endParaRPr lang="fr-FR" sz="1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/>
              <a:t>Sensibles </a:t>
            </a:r>
            <a:r>
              <a:rPr lang="fr-FR" sz="2400" dirty="0" smtClean="0"/>
              <a:t>à </a:t>
            </a:r>
            <a:r>
              <a:rPr lang="fr-FR" sz="2400" dirty="0" smtClean="0"/>
              <a:t>l’eutrophisation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/>
              <a:t>Alternance de périodes de mélange et de stratification thermique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3</a:t>
            </a:fld>
            <a:endParaRPr lang="en-US"/>
          </a:p>
        </p:txBody>
      </p:sp>
      <p:sp>
        <p:nvSpPr>
          <p:cNvPr id="5" name="Freccia a destra 4"/>
          <p:cNvSpPr/>
          <p:nvPr/>
        </p:nvSpPr>
        <p:spPr>
          <a:xfrm>
            <a:off x="855457" y="5827321"/>
            <a:ext cx="489204" cy="321816"/>
          </a:xfrm>
          <a:prstGeom prst="rightArrow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1710002" y="5611297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2400" b="1" dirty="0" smtClean="0"/>
              <a:t>Quelle est la possible influence du changement climatique sur leur régime thermique ?</a:t>
            </a:r>
            <a:endParaRPr lang="fr-FR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098" y="0"/>
            <a:ext cx="1760590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Introduction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763688" y="0"/>
            <a:ext cx="194421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Matériels et méthodes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707904" y="0"/>
            <a:ext cx="1872207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 Le modèle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580112" y="0"/>
            <a:ext cx="1728192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Résultats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308304" y="0"/>
            <a:ext cx="183569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Discussion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771" y="836712"/>
            <a:ext cx="3344918" cy="301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739425" y="38467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(Catherine et al., 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r="33494" b="24134"/>
          <a:stretch/>
        </p:blipFill>
        <p:spPr>
          <a:xfrm>
            <a:off x="4483865" y="3433755"/>
            <a:ext cx="4660135" cy="34242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-1" r="51839"/>
          <a:stretch/>
        </p:blipFill>
        <p:spPr>
          <a:xfrm>
            <a:off x="4352813" y="-6640"/>
            <a:ext cx="4791187" cy="3495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83"/>
          <a:stretch/>
        </p:blipFill>
        <p:spPr>
          <a:xfrm>
            <a:off x="-5645" y="0"/>
            <a:ext cx="4634089" cy="347891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6267" y="2952521"/>
            <a:ext cx="14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Lac de Créteil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82134" y="5145858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Lac </a:t>
            </a:r>
            <a:r>
              <a:rPr lang="fr-FR" dirty="0" err="1" smtClean="0">
                <a:solidFill>
                  <a:schemeClr val="bg1">
                    <a:lumMod val="95000"/>
                  </a:schemeClr>
                </a:solidFill>
              </a:rPr>
              <a:t>Dishui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80844" y="2954680"/>
            <a:ext cx="181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Bassin de Savigny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/>
          <a:srcRect l="7229"/>
          <a:stretch/>
        </p:blipFill>
        <p:spPr>
          <a:xfrm>
            <a:off x="-34833" y="3476091"/>
            <a:ext cx="4684846" cy="338863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82807" y="6376347"/>
            <a:ext cx="155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Etang de Bailly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3600" smtClean="0"/>
              <a:t>La stratification dans les ecosystèmes lacustres</a:t>
            </a:r>
            <a:endParaRPr lang="fr-FR" sz="360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5</a:t>
            </a:fld>
            <a:endParaRPr lang="en-US"/>
          </a:p>
        </p:txBody>
      </p:sp>
      <p:pic>
        <p:nvPicPr>
          <p:cNvPr id="10" name="Espace réservé du contenu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l="12693" t="-1" r="10220" b="1981"/>
          <a:stretch/>
        </p:blipFill>
        <p:spPr>
          <a:xfrm>
            <a:off x="4168775" y="1954380"/>
            <a:ext cx="4822825" cy="24701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Rectangle 7"/>
          <p:cNvSpPr/>
          <p:nvPr/>
        </p:nvSpPr>
        <p:spPr>
          <a:xfrm>
            <a:off x="5029200" y="4500730"/>
            <a:ext cx="3886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rgbClr val="000042"/>
                </a:solidFill>
                <a:latin typeface="+mn-lt"/>
              </a:rPr>
              <a:t>(</a:t>
            </a:r>
            <a:r>
              <a:rPr lang="en-GB" dirty="0" err="1" smtClean="0">
                <a:solidFill>
                  <a:srgbClr val="000042"/>
                </a:solidFill>
                <a:latin typeface="+mn-lt"/>
              </a:rPr>
              <a:t>Boehrer</a:t>
            </a:r>
            <a:r>
              <a:rPr lang="en-GB" dirty="0" smtClean="0">
                <a:solidFill>
                  <a:srgbClr val="000042"/>
                </a:solidFill>
                <a:latin typeface="+mn-lt"/>
              </a:rPr>
              <a:t> </a:t>
            </a:r>
            <a:r>
              <a:rPr lang="en-GB" dirty="0">
                <a:solidFill>
                  <a:srgbClr val="000042"/>
                </a:solidFill>
                <a:latin typeface="+mn-lt"/>
              </a:rPr>
              <a:t>and </a:t>
            </a:r>
            <a:r>
              <a:rPr lang="en-GB" dirty="0" err="1">
                <a:solidFill>
                  <a:srgbClr val="000042"/>
                </a:solidFill>
                <a:latin typeface="+mn-lt"/>
              </a:rPr>
              <a:t>Schultze</a:t>
            </a:r>
            <a:r>
              <a:rPr lang="en-GB" dirty="0">
                <a:solidFill>
                  <a:srgbClr val="000042"/>
                </a:solidFill>
                <a:latin typeface="+mn-lt"/>
              </a:rPr>
              <a:t>, 2009)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1772816"/>
            <a:ext cx="35283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Typiquement caractérisés par un cycle saisonnier de mélange et stratification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Pendant la stratification estivale la couche de surface flotte sur les eaux profondes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Pendant les périodes de mélange l’oxygène et les nutriments sont redistribués</a:t>
            </a:r>
            <a:endParaRPr lang="fr-FR" sz="2000" dirty="0"/>
          </a:p>
        </p:txBody>
      </p:sp>
      <p:sp>
        <p:nvSpPr>
          <p:cNvPr id="13" name="Freccia a destra 12"/>
          <p:cNvSpPr/>
          <p:nvPr/>
        </p:nvSpPr>
        <p:spPr>
          <a:xfrm>
            <a:off x="752664" y="5530223"/>
            <a:ext cx="489204" cy="321816"/>
          </a:xfrm>
          <a:prstGeom prst="rightArrow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1607209" y="546029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2400" dirty="0" smtClean="0"/>
              <a:t>Les lacs peu profonds sont </a:t>
            </a:r>
            <a:r>
              <a:rPr lang="fr-FR" sz="2400" dirty="0" err="1" smtClean="0"/>
              <a:t>polymictiques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833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916832"/>
            <a:ext cx="7620000" cy="3849291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Caractériser la dynamique de </a:t>
            </a:r>
            <a:r>
              <a:rPr lang="fr-FR" dirty="0" smtClean="0"/>
              <a:t>la stratification </a:t>
            </a:r>
            <a:r>
              <a:rPr lang="fr-FR" dirty="0" smtClean="0"/>
              <a:t>mesurée dans un petit lac urbain sur trois années consécutives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Simuler cette dynamique de stratification avec un modèle hydrodynamique 3D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Reconstruire le régime thermique du lac au cours des trois dernières décennies et tester l’hypothèse d’une </a:t>
            </a:r>
            <a:r>
              <a:rPr lang="fr-FR" dirty="0" smtClean="0"/>
              <a:t>évolution </a:t>
            </a:r>
            <a:r>
              <a:rPr lang="fr-FR" dirty="0" smtClean="0"/>
              <a:t>en réponse au changement climatique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6</a:t>
            </a:fld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3098" y="0"/>
            <a:ext cx="1760590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Introduction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63688" y="0"/>
            <a:ext cx="194421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Matériels et méthodes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707904" y="0"/>
            <a:ext cx="1872207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 Le modèle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580112" y="0"/>
            <a:ext cx="1728192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Résultats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308304" y="0"/>
            <a:ext cx="183569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Discussion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94753"/>
            <a:ext cx="8085584" cy="981418"/>
          </a:xfrm>
        </p:spPr>
        <p:txBody>
          <a:bodyPr/>
          <a:lstStyle/>
          <a:p>
            <a:pPr algn="l"/>
            <a:r>
              <a:rPr lang="fr-FR" dirty="0" smtClean="0"/>
              <a:t>Site d’étude</a:t>
            </a:r>
            <a:endParaRPr lang="fr-FR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7544" y="1700808"/>
            <a:ext cx="4042792" cy="447285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Lac de Champs-sur-Marne</a:t>
            </a:r>
          </a:p>
          <a:p>
            <a:pPr lvl="1"/>
            <a:r>
              <a:rPr lang="fr-FR" dirty="0" smtClean="0"/>
              <a:t>Situé à l’est de Paris </a:t>
            </a:r>
            <a:endParaRPr lang="fr-FR" dirty="0" smtClean="0"/>
          </a:p>
          <a:p>
            <a:pPr lvl="1"/>
            <a:r>
              <a:rPr lang="fr-FR" dirty="0" smtClean="0"/>
              <a:t>Surface: 0.12 km</a:t>
            </a:r>
            <a:r>
              <a:rPr lang="fr-FR" baseline="30000" dirty="0" smtClean="0"/>
              <a:t>2</a:t>
            </a:r>
            <a:endParaRPr lang="fr-FR" dirty="0" smtClean="0"/>
          </a:p>
          <a:p>
            <a:pPr lvl="1"/>
            <a:r>
              <a:rPr lang="fr-FR" dirty="0" smtClean="0"/>
              <a:t>Profondeur moyenne: 2.3 m</a:t>
            </a:r>
          </a:p>
          <a:p>
            <a:pPr lvl="1"/>
            <a:r>
              <a:rPr lang="fr-FR" dirty="0" smtClean="0"/>
              <a:t>Profondeur maximale: 3.5 m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Système de mesure</a:t>
            </a:r>
            <a:endParaRPr lang="fr-FR" dirty="0" smtClean="0"/>
          </a:p>
          <a:p>
            <a:pPr lvl="1"/>
            <a:r>
              <a:rPr lang="fr-FR" dirty="0" smtClean="0"/>
              <a:t>Haute-fréquence: </a:t>
            </a:r>
            <a:r>
              <a:rPr lang="fr-FR" dirty="0" smtClean="0"/>
              <a:t>5 min</a:t>
            </a:r>
          </a:p>
          <a:p>
            <a:pPr lvl="1"/>
            <a:r>
              <a:rPr lang="fr-FR" dirty="0" smtClean="0"/>
              <a:t>3 </a:t>
            </a:r>
            <a:r>
              <a:rPr lang="fr-FR" dirty="0" smtClean="0"/>
              <a:t>points de mesure</a:t>
            </a:r>
            <a:endParaRPr lang="fr-FR" dirty="0" smtClean="0"/>
          </a:p>
          <a:p>
            <a:pPr lvl="1"/>
            <a:r>
              <a:rPr lang="fr-FR" dirty="0" smtClean="0"/>
              <a:t>3 </a:t>
            </a:r>
            <a:r>
              <a:rPr lang="fr-FR" dirty="0" smtClean="0"/>
              <a:t>profondeurs : </a:t>
            </a:r>
            <a:r>
              <a:rPr lang="fr-FR" dirty="0" smtClean="0"/>
              <a:t>0.5, 1.5, 2.5 m</a:t>
            </a:r>
          </a:p>
          <a:p>
            <a:pPr lvl="1"/>
            <a:r>
              <a:rPr lang="fr-FR" dirty="0" smtClean="0"/>
              <a:t>Température, Oxygène, Chlorophylle-a</a:t>
            </a:r>
            <a:r>
              <a:rPr lang="fr-FR" dirty="0" smtClean="0"/>
              <a:t>, </a:t>
            </a:r>
            <a:r>
              <a:rPr lang="fr-FR" dirty="0" smtClean="0"/>
              <a:t>conductivité</a:t>
            </a:r>
            <a:endParaRPr lang="fr-FR" dirty="0" smtClean="0"/>
          </a:p>
          <a:p>
            <a:pPr marL="457200" indent="-457200">
              <a:buFont typeface="Arial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itchFamily="34" charset="0"/>
              <a:buChar char="•"/>
            </a:pPr>
            <a:endParaRPr lang="fr-FR" dirty="0" smtClean="0"/>
          </a:p>
          <a:p>
            <a:pPr marL="457200" indent="-457200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7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54" y="908720"/>
            <a:ext cx="4418481" cy="515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098" y="0"/>
            <a:ext cx="1760590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Introduction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63688" y="0"/>
            <a:ext cx="1944216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Matériels et méthodes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707904" y="0"/>
            <a:ext cx="1872207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 Le modèle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580112" y="0"/>
            <a:ext cx="1728192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Résultats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308304" y="0"/>
            <a:ext cx="183569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Discussion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95536" y="3717032"/>
            <a:ext cx="4392488" cy="234389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Caractérisation de la stratification</a:t>
            </a:r>
            <a:endParaRPr lang="fr-FR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683568" y="1196752"/>
            <a:ext cx="3600400" cy="639762"/>
          </a:xfrm>
        </p:spPr>
        <p:txBody>
          <a:bodyPr/>
          <a:lstStyle/>
          <a:p>
            <a:r>
              <a:rPr lang="fr-FR" dirty="0" smtClean="0"/>
              <a:t>Premier index</a:t>
            </a:r>
            <a:endParaRPr lang="fr-FR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83568" y="1988840"/>
            <a:ext cx="3600400" cy="43924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smtClean="0"/>
              <a:t>Différences de température:</a:t>
            </a:r>
          </a:p>
          <a:p>
            <a:pPr marL="0" indent="0">
              <a:buNone/>
            </a:pPr>
            <a:endParaRPr lang="fr-FR" sz="1100" dirty="0" smtClean="0"/>
          </a:p>
          <a:p>
            <a:r>
              <a:rPr lang="fr-FR" dirty="0" smtClean="0"/>
              <a:t>Mélange complet</a:t>
            </a:r>
          </a:p>
          <a:p>
            <a:pPr lvl="1"/>
            <a:r>
              <a:rPr lang="en-US" dirty="0" err="1" smtClean="0"/>
              <a:t>ΔT</a:t>
            </a:r>
            <a:r>
              <a:rPr lang="en-US" baseline="-25000" dirty="0" err="1" smtClean="0"/>
              <a:t>MAX</a:t>
            </a:r>
            <a:r>
              <a:rPr lang="en-US" dirty="0" smtClean="0"/>
              <a:t> </a:t>
            </a:r>
            <a:r>
              <a:rPr lang="en-US" dirty="0"/>
              <a:t>&lt; </a:t>
            </a:r>
            <a:r>
              <a:rPr lang="en-US" dirty="0" smtClean="0"/>
              <a:t>1°C </a:t>
            </a:r>
            <a:r>
              <a:rPr lang="en-US" dirty="0"/>
              <a:t>during the whole </a:t>
            </a:r>
            <a:r>
              <a:rPr lang="en-US" dirty="0" smtClean="0"/>
              <a:t>day</a:t>
            </a:r>
          </a:p>
          <a:p>
            <a:pPr lvl="1"/>
            <a:endParaRPr lang="it-IT" sz="1100" dirty="0" smtClean="0"/>
          </a:p>
          <a:p>
            <a:r>
              <a:rPr lang="fr-FR" dirty="0" smtClean="0"/>
              <a:t>Stratification partielle</a:t>
            </a:r>
          </a:p>
          <a:p>
            <a:pPr lvl="1"/>
            <a:r>
              <a:rPr lang="en-US" dirty="0" err="1" smtClean="0"/>
              <a:t>ΔT</a:t>
            </a:r>
            <a:r>
              <a:rPr lang="en-US" baseline="-25000" dirty="0" err="1" smtClean="0"/>
              <a:t>MAX</a:t>
            </a:r>
            <a:r>
              <a:rPr lang="en-US" dirty="0" smtClean="0"/>
              <a:t> </a:t>
            </a:r>
            <a:r>
              <a:rPr lang="en-US" dirty="0"/>
              <a:t>≥ </a:t>
            </a:r>
            <a:r>
              <a:rPr lang="en-US" dirty="0" smtClean="0"/>
              <a:t>1°C</a:t>
            </a:r>
          </a:p>
          <a:p>
            <a:pPr lvl="1"/>
            <a:r>
              <a:rPr lang="en-US" dirty="0" err="1" smtClean="0"/>
              <a:t>ΔT</a:t>
            </a:r>
            <a:r>
              <a:rPr lang="en-US" baseline="-25000" dirty="0" err="1" smtClean="0"/>
              <a:t>min</a:t>
            </a:r>
            <a:r>
              <a:rPr lang="en-US" dirty="0"/>
              <a:t> </a:t>
            </a:r>
            <a:r>
              <a:rPr lang="en-US" dirty="0" smtClean="0"/>
              <a:t>&lt; 0.5°C</a:t>
            </a:r>
          </a:p>
          <a:p>
            <a:pPr lvl="1"/>
            <a:endParaRPr lang="en-US" sz="1100" dirty="0" smtClean="0"/>
          </a:p>
          <a:p>
            <a:r>
              <a:rPr lang="fr-FR" dirty="0" smtClean="0"/>
              <a:t>Stratification stable</a:t>
            </a:r>
          </a:p>
          <a:p>
            <a:pPr lvl="1"/>
            <a:r>
              <a:rPr lang="en-US" dirty="0" err="1" smtClean="0"/>
              <a:t>ΔT</a:t>
            </a:r>
            <a:r>
              <a:rPr lang="en-US" baseline="-25000" dirty="0" err="1" smtClean="0"/>
              <a:t>MAX</a:t>
            </a:r>
            <a:r>
              <a:rPr lang="en-US" dirty="0" smtClean="0"/>
              <a:t> ≥ 1°C</a:t>
            </a:r>
          </a:p>
          <a:p>
            <a:pPr lvl="1"/>
            <a:r>
              <a:rPr lang="en-US" dirty="0" err="1" smtClean="0"/>
              <a:t>ΔT</a:t>
            </a:r>
            <a:r>
              <a:rPr lang="en-US" baseline="-25000" dirty="0" err="1" smtClean="0"/>
              <a:t>min</a:t>
            </a:r>
            <a:r>
              <a:rPr lang="en-US" dirty="0" smtClean="0"/>
              <a:t> ≥ 1°C</a:t>
            </a:r>
          </a:p>
          <a:p>
            <a:pPr marL="274320" lvl="1" indent="0">
              <a:buNone/>
            </a:pPr>
            <a:endParaRPr lang="it-IT" dirty="0" smtClean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8</a:t>
            </a:fld>
            <a:endParaRPr lang="en-US"/>
          </a:p>
        </p:txBody>
      </p:sp>
      <p:pic>
        <p:nvPicPr>
          <p:cNvPr id="1031" name="Picture 7" descr="C:\Users\pichn\Desktop\ENPC\DELFT3D_simulations\Champs_simulations\20160714_20160801\Data_analysis\Twat_obs_20160714_20160801_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r="6705" b="4447"/>
          <a:stretch/>
        </p:blipFill>
        <p:spPr bwMode="auto">
          <a:xfrm>
            <a:off x="4499992" y="2060847"/>
            <a:ext cx="4406630" cy="355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3098" y="0"/>
            <a:ext cx="1760590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Introduction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63688" y="0"/>
            <a:ext cx="1944216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Matériels et méthodes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707904" y="0"/>
            <a:ext cx="1872207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 Le modèle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580112" y="0"/>
            <a:ext cx="1728192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Résultats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308304" y="0"/>
            <a:ext cx="183569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Discussion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5148064" y="2348880"/>
            <a:ext cx="0" cy="302433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V="1">
            <a:off x="7380312" y="2348880"/>
            <a:ext cx="0" cy="302433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V="1">
            <a:off x="7452320" y="2348880"/>
            <a:ext cx="0" cy="302433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V="1">
            <a:off x="8748464" y="2348880"/>
            <a:ext cx="0" cy="302433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4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Caractérisation de la stratification</a:t>
            </a:r>
            <a:endParaRPr lang="fr-FR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639762"/>
          </a:xfrm>
        </p:spPr>
        <p:txBody>
          <a:bodyPr/>
          <a:lstStyle/>
          <a:p>
            <a:r>
              <a:rPr lang="fr-FR" dirty="0" smtClean="0"/>
              <a:t>Deuxième index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Segnaposto contenuto 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7544" y="1916832"/>
                <a:ext cx="4320480" cy="43204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200" dirty="0" smtClean="0"/>
                  <a:t>Index de stabilité de Schmidt: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r>
                  <a:rPr lang="fr-FR" sz="2200" dirty="0" smtClean="0"/>
                  <a:t>Quantité de travail par unité de surface nécessaire pour mélange la colonne d’eau </a:t>
                </a:r>
                <a:r>
                  <a:rPr lang="en-US" sz="2200" dirty="0" smtClean="0"/>
                  <a:t>([</a:t>
                </a:r>
                <a:r>
                  <a:rPr lang="en-US" sz="2200" dirty="0" smtClean="0"/>
                  <a:t>J/m</a:t>
                </a:r>
                <a:r>
                  <a:rPr lang="en-US" sz="2200" baseline="30000" dirty="0" smtClean="0"/>
                  <a:t>2</a:t>
                </a:r>
                <a:r>
                  <a:rPr lang="en-US" sz="2200" dirty="0" smtClean="0"/>
                  <a:t>])</a:t>
                </a:r>
                <a:endParaRPr lang="it-IT" sz="2200" i="1" dirty="0"/>
              </a:p>
              <a:p>
                <a:pPr marL="0" indent="0">
                  <a:buNone/>
                </a:pPr>
                <a:endParaRPr lang="en-US" sz="10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i="1">
                          <a:latin typeface="Cambria Math"/>
                        </a:rPr>
                        <m:t>𝑆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subSup"/>
                          <m:ctrlPr>
                            <a:rPr lang="en-US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</m:sup>
                        <m:e>
                          <m:r>
                            <a:rPr lang="en-US" sz="2200" i="1">
                              <a:latin typeface="Cambria Math"/>
                            </a:rPr>
                            <m:t>(</m:t>
                          </m:r>
                          <m:r>
                            <a:rPr lang="en-US" sz="2200" i="1">
                              <a:latin typeface="Cambria Math"/>
                            </a:rPr>
                            <m:t>𝑧</m:t>
                          </m:r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it-IT" sz="22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𝜌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sz="22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it-IT" sz="2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𝑉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</m:sup>
                        <m:e>
                          <m:r>
                            <a:rPr lang="en-US" sz="2200" i="1">
                              <a:latin typeface="Cambria Math"/>
                            </a:rPr>
                            <m:t>𝑧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𝜌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𝑉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</m:sup>
                        <m:e>
                          <m:r>
                            <a:rPr lang="en-US" sz="2200" i="1">
                              <a:latin typeface="Cambria Math"/>
                            </a:rPr>
                            <m:t>𝑧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sz="2200" dirty="0" smtClean="0"/>
              </a:p>
            </p:txBody>
          </p:sp>
        </mc:Choice>
        <mc:Fallback>
          <p:sp>
            <p:nvSpPr>
              <p:cNvPr id="9" name="Segnaposto contenuto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7544" y="1916832"/>
                <a:ext cx="4320480" cy="4320480"/>
              </a:xfrm>
              <a:blipFill rotWithShape="1">
                <a:blip r:embed="rId2"/>
                <a:stretch>
                  <a:fillRect l="-1836" t="-846" r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D6BB-1825-4251-AECC-5CE4675D1648}" type="slidenum">
              <a:rPr lang="en-US" smtClean="0"/>
              <a:t>9</a:t>
            </a:fld>
            <a:endParaRPr lang="en-US"/>
          </a:p>
        </p:txBody>
      </p:sp>
      <p:pic>
        <p:nvPicPr>
          <p:cNvPr id="6146" name="Picture 2" descr="C:\Users\pichn\Desktop\lake_shap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544" y="2564905"/>
            <a:ext cx="418745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3098" y="0"/>
            <a:ext cx="1760590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Introduction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763688" y="0"/>
            <a:ext cx="1944216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Matériels et méthodes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707904" y="0"/>
            <a:ext cx="1872207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 Le modèle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580112" y="0"/>
            <a:ext cx="1728192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Résultats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308304" y="0"/>
            <a:ext cx="183569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chemeClr val="bg1"/>
                </a:solidFill>
                <a:latin typeface="Gill Sans MT" pitchFamily="34" charset="0"/>
              </a:rPr>
              <a:t>Discussion</a:t>
            </a:r>
            <a:endParaRPr lang="fr-FR" sz="15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6026345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Idso</a:t>
            </a:r>
            <a:r>
              <a:rPr lang="en-US" sz="1600" dirty="0" smtClean="0"/>
              <a:t> (1973)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41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5197</TotalTime>
  <Words>1059</Words>
  <Application>Microsoft Office PowerPoint</Application>
  <PresentationFormat>Presentazione su schermo (4:3)</PresentationFormat>
  <Paragraphs>270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Presentazione standard di PowerPoint</vt:lpstr>
      <vt:lpstr>Pourquoi étudier les plans d’eau urbains?</vt:lpstr>
      <vt:lpstr>Plans d’eau urbains</vt:lpstr>
      <vt:lpstr>Presentazione standard di PowerPoint</vt:lpstr>
      <vt:lpstr>La stratification dans les ecosystèmes lacustres</vt:lpstr>
      <vt:lpstr>Objectifs</vt:lpstr>
      <vt:lpstr>Site d’étude</vt:lpstr>
      <vt:lpstr>Caractérisation de la stratification</vt:lpstr>
      <vt:lpstr>Caractérisation de la stratification</vt:lpstr>
      <vt:lpstr>Presentazione standard di PowerPoint</vt:lpstr>
      <vt:lpstr>Presentazione standard di PowerPoint</vt:lpstr>
      <vt:lpstr>Calibration et validation du modèle</vt:lpstr>
      <vt:lpstr>Analyse de stratification, 2015</vt:lpstr>
      <vt:lpstr>Analyse de stratification, 2016</vt:lpstr>
      <vt:lpstr>Analyse de stratification, 2017</vt:lpstr>
      <vt:lpstr>Simulations de long-terme</vt:lpstr>
      <vt:lpstr>Résultats : tendance annuelle</vt:lpstr>
      <vt:lpstr>Résultats : tendances saisonnières</vt:lpstr>
      <vt:lpstr>Analyse spatiale de la stratification</vt:lpstr>
      <vt:lpstr>Analyse spatiale de la stratification</vt:lpstr>
      <vt:lpstr>Discussion et étapes suivantes</vt:lpstr>
      <vt:lpstr>MERCI POUR  VOTRE 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piccioni</dc:creator>
  <cp:lastModifiedBy>francesco piccioni</cp:lastModifiedBy>
  <cp:revision>198</cp:revision>
  <dcterms:created xsi:type="dcterms:W3CDTF">2018-06-06T12:46:58Z</dcterms:created>
  <dcterms:modified xsi:type="dcterms:W3CDTF">2018-11-08T07:12:14Z</dcterms:modified>
</cp:coreProperties>
</file>