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4"/>
  </p:notesMasterIdLst>
  <p:sldIdLst>
    <p:sldId id="289" r:id="rId5"/>
    <p:sldId id="290" r:id="rId6"/>
    <p:sldId id="300" r:id="rId7"/>
    <p:sldId id="279" r:id="rId8"/>
    <p:sldId id="263" r:id="rId9"/>
    <p:sldId id="286" r:id="rId10"/>
    <p:sldId id="284" r:id="rId11"/>
    <p:sldId id="271" r:id="rId12"/>
    <p:sldId id="277" r:id="rId13"/>
    <p:sldId id="331" r:id="rId14"/>
    <p:sldId id="330" r:id="rId15"/>
    <p:sldId id="323" r:id="rId16"/>
    <p:sldId id="325" r:id="rId17"/>
    <p:sldId id="297" r:id="rId18"/>
    <p:sldId id="326" r:id="rId19"/>
    <p:sldId id="317" r:id="rId20"/>
    <p:sldId id="329" r:id="rId21"/>
    <p:sldId id="292" r:id="rId22"/>
    <p:sldId id="293" r:id="rId23"/>
    <p:sldId id="319" r:id="rId24"/>
    <p:sldId id="304" r:id="rId25"/>
    <p:sldId id="305" r:id="rId26"/>
    <p:sldId id="306" r:id="rId27"/>
    <p:sldId id="309" r:id="rId28"/>
    <p:sldId id="310" r:id="rId29"/>
    <p:sldId id="311" r:id="rId30"/>
    <p:sldId id="312" r:id="rId31"/>
    <p:sldId id="302" r:id="rId32"/>
    <p:sldId id="3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123" d="100"/>
          <a:sy n="123" d="100"/>
        </p:scale>
        <p:origin x="-120"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FDC6E-A251-4312-9180-D68FD772A980}" type="datetimeFigureOut">
              <a:rPr lang="fr-FR" smtClean="0"/>
              <a:t>06/11/2018</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065B3-9E1B-4ABF-9B40-9BBAE37CAD8F}" type="slidenum">
              <a:rPr lang="fr-FR" smtClean="0"/>
              <a:t>‹N°›</a:t>
            </a:fld>
            <a:endParaRPr lang="fr-FR" dirty="0"/>
          </a:p>
        </p:txBody>
      </p:sp>
    </p:spTree>
    <p:extLst>
      <p:ext uri="{BB962C8B-B14F-4D97-AF65-F5344CB8AC3E}">
        <p14:creationId xmlns:p14="http://schemas.microsoft.com/office/powerpoint/2010/main" val="79371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F1D121-A4D3-4A24-B994-77018639092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83887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8B67FB3-F863-43F1-A924-1131EA11BE22}" type="datetime1">
              <a:rPr lang="en-US" smtClean="0">
                <a:solidFill>
                  <a:srgbClr val="000000"/>
                </a:solidFill>
              </a:rPr>
              <a:t>11/6/2018</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FB7ACFF-5502-4242-92E3-C94BDADEB5A5}" type="slidenum">
              <a:rPr lang="en-US" smtClean="0">
                <a:solidFill>
                  <a:srgbClr val="000000"/>
                </a:solidFill>
              </a:rPr>
              <a:pPr/>
              <a:t>‹N°›</a:t>
            </a:fld>
            <a:endParaRPr lang="en-US" dirty="0">
              <a:solidFill>
                <a:srgbClr val="000000"/>
              </a:solidFill>
            </a:endParaRP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11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0A6FCC5-D267-4F09-A488-0BC603EBFB74}" type="datetime1">
              <a:rPr lang="en-US" smtClean="0">
                <a:solidFill>
                  <a:srgbClr val="000000"/>
                </a:solidFill>
              </a:r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36525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F7C0E2-7ED7-4873-9C92-B905939A57C3}" type="datetime1">
              <a:rPr lang="en-US" smtClean="0">
                <a:solidFill>
                  <a:srgbClr val="000000"/>
                </a:solidFill>
              </a:r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83133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D866706-0EEF-4C75-A63A-84001F342D73}"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FB7ACFF-5502-4242-92E3-C94BDADEB5A5}" type="slidenum">
              <a:rPr lang="en-US" smtClean="0">
                <a:solidFill>
                  <a:srgbClr val="000000"/>
                </a:solidFill>
              </a:rPr>
              <a:pPr/>
              <a:t>‹N°›</a:t>
            </a:fld>
            <a:endParaRPr lang="en-US" dirty="0">
              <a:solidFill>
                <a:srgbClr val="000000"/>
              </a:solidFill>
            </a:endParaRP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11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B587D9E-6BF7-4323-90FA-0B5AAF613460}"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093034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A8D9ACC-E588-4320-809C-A1A312A2BF9D}"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4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C187A9B-6159-4067-AE50-8A695D0DA3FC}" type="datetime1">
              <a:rPr lang="en-US" smtClean="0">
                <a:solidFill>
                  <a:srgbClr val="000000"/>
                </a:solidFill>
              </a:rPr>
              <a:p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42885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0FE619C-20E8-45C9-9B52-1C7713A57797}" type="datetime1">
              <a:rPr lang="en-US" smtClean="0">
                <a:solidFill>
                  <a:srgbClr val="000000"/>
                </a:solidFill>
              </a:rPr>
              <a:pPr/>
              <a:t>11/6/2018</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377123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25E6DBC-F726-47F3-8F7E-B88DFED3D879}" type="datetime1">
              <a:rPr lang="en-US" smtClean="0">
                <a:solidFill>
                  <a:srgbClr val="000000"/>
                </a:solidFill>
              </a:rPr>
              <a:pPr/>
              <a:t>11/6/2018</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906773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100F5-AAAE-4FAD-81DC-587004902925}" type="datetime1">
              <a:rPr lang="en-US" smtClean="0">
                <a:solidFill>
                  <a:srgbClr val="000000"/>
                </a:solidFill>
              </a:rPr>
              <a:pPr/>
              <a:t>11/6/2018</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97021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7800930-40AD-44F4-83B2-6F03A2417383}" type="datetime1">
              <a:rPr lang="en-US" smtClean="0">
                <a:solidFill>
                  <a:srgbClr val="000000"/>
                </a:solidFill>
              </a:rPr>
              <a:p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12220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4B36A0E-4999-46E4-9C75-F2CB5195DA19}" type="datetime1">
              <a:rPr lang="en-US" smtClean="0">
                <a:solidFill>
                  <a:srgbClr val="000000"/>
                </a:solidFill>
              </a:r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5697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763F715-099B-41FA-AA96-FA7A47245F2E}" type="datetime1">
              <a:rPr lang="en-US" smtClean="0">
                <a:solidFill>
                  <a:srgbClr val="000000"/>
                </a:solidFill>
              </a:rPr>
              <a:p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657657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79BCA7-61FB-4899-B9EF-F93F6370503E}"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44370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1D387A2-5C4C-468F-BE46-4607FB32A015}"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883950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D866706-0EEF-4C75-A63A-84001F342D73}"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FB7ACFF-5502-4242-92E3-C94BDADEB5A5}" type="slidenum">
              <a:rPr lang="en-US" smtClean="0">
                <a:solidFill>
                  <a:srgbClr val="000000"/>
                </a:solidFill>
              </a:rPr>
              <a:pPr/>
              <a:t>‹N°›</a:t>
            </a:fld>
            <a:endParaRPr lang="en-US" dirty="0">
              <a:solidFill>
                <a:srgbClr val="000000"/>
              </a:solidFill>
            </a:endParaRP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200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B587D9E-6BF7-4323-90FA-0B5AAF613460}"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992943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A8D9ACC-E588-4320-809C-A1A312A2BF9D}"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282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C187A9B-6159-4067-AE50-8A695D0DA3FC}" type="datetime1">
              <a:rPr lang="en-US" smtClean="0">
                <a:solidFill>
                  <a:srgbClr val="000000"/>
                </a:solidFill>
              </a:rPr>
              <a:p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130098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0FE619C-20E8-45C9-9B52-1C7713A57797}" type="datetime1">
              <a:rPr lang="en-US" smtClean="0">
                <a:solidFill>
                  <a:srgbClr val="000000"/>
                </a:solidFill>
              </a:rPr>
              <a:pPr/>
              <a:t>11/6/2018</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103194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25E6DBC-F726-47F3-8F7E-B88DFED3D879}" type="datetime1">
              <a:rPr lang="en-US" smtClean="0">
                <a:solidFill>
                  <a:srgbClr val="000000"/>
                </a:solidFill>
              </a:rPr>
              <a:pPr/>
              <a:t>11/6/2018</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833222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100F5-AAAE-4FAD-81DC-587004902925}" type="datetime1">
              <a:rPr lang="en-US" smtClean="0">
                <a:solidFill>
                  <a:srgbClr val="000000"/>
                </a:solidFill>
              </a:rPr>
              <a:pPr/>
              <a:t>11/6/2018</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25602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5DB5285-CE95-4C18-BD9A-B54A2FB751D7}" type="datetime1">
              <a:rPr lang="en-US" smtClean="0">
                <a:solidFill>
                  <a:srgbClr val="000000"/>
                </a:solidFill>
              </a:r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12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7800930-40AD-44F4-83B2-6F03A2417383}" type="datetime1">
              <a:rPr lang="en-US" smtClean="0">
                <a:solidFill>
                  <a:srgbClr val="000000"/>
                </a:solidFill>
              </a:rPr>
              <a:p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746631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763F715-099B-41FA-AA96-FA7A47245F2E}" type="datetime1">
              <a:rPr lang="en-US" smtClean="0">
                <a:solidFill>
                  <a:srgbClr val="000000"/>
                </a:solidFill>
              </a:rPr>
              <a:p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546249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79BCA7-61FB-4899-B9EF-F93F6370503E}"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804926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1D387A2-5C4C-468F-BE46-4607FB32A015}"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415300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543378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44916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1856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69990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825993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87232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6124A53-C304-4ED1-AE0B-392A4B6F7E6E}" type="datetime1">
              <a:rPr lang="en-US" smtClean="0">
                <a:solidFill>
                  <a:srgbClr val="000000"/>
                </a:solidFill>
              </a:r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310130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58134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48493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24643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81960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941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4C84589-47E9-49FB-9796-8B2CED8DF872}" type="datetime1">
              <a:rPr lang="en-US" smtClean="0">
                <a:solidFill>
                  <a:srgbClr val="000000"/>
                </a:solidFill>
              </a:rPr>
              <a:t>11/6/2018</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57914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05275DD-E6B0-4D03-841E-2E368F63002D}" type="datetime1">
              <a:rPr lang="en-US" smtClean="0">
                <a:solidFill>
                  <a:srgbClr val="000000"/>
                </a:solidFill>
              </a:rPr>
              <a:t>11/6/2018</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7718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16D80-A90B-4CC9-A7E6-F5495250C11E}" type="datetime1">
              <a:rPr lang="en-US" smtClean="0">
                <a:solidFill>
                  <a:srgbClr val="000000"/>
                </a:solidFill>
              </a:rPr>
              <a:t>11/6/2018</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68798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37F3A7-140A-4066-9036-757E369B5D38}" type="datetime1">
              <a:rPr lang="en-US" smtClean="0">
                <a:solidFill>
                  <a:srgbClr val="000000"/>
                </a:solidFill>
              </a:r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43455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614F868-8DA4-456D-A8E5-C2928D4C89DD}" type="datetime1">
              <a:rPr lang="en-US" smtClean="0">
                <a:solidFill>
                  <a:srgbClr val="000000"/>
                </a:solidFill>
              </a:rPr>
              <a:t>11/6/2018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80563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AC3E93F-E372-49E6-A5C9-CA68FAE18107}" type="datetime1">
              <a:rPr lang="en-US" smtClean="0">
                <a:solidFill>
                  <a:srgbClr val="000000"/>
                </a:solidFill>
              </a:rPr>
              <a:t>11/6/2018</a:t>
            </a:fld>
            <a:endParaRPr lang="en-US" dirty="0">
              <a:solidFill>
                <a:srgbClr val="000000"/>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804834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08F23658-C502-471B-8BB5-D10B1F2203C1}"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780993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08F23658-C502-471B-8BB5-D10B1F2203C1}" type="datetime1">
              <a:rPr lang="en-US" smtClean="0">
                <a:solidFill>
                  <a:srgbClr val="000000"/>
                </a:solidFill>
              </a:rPr>
              <a:pPr/>
              <a:t>11/6/2018</a:t>
            </a:fld>
            <a:endParaRPr lang="en-US" dirty="0">
              <a:solidFill>
                <a:srgbClr val="000000"/>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BFB7ACFF-5502-4242-92E3-C94BDADEB5A5}"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627105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47EE3-E932-445E-ABF2-BA59363EC610}" type="datetimeFigureOut">
              <a:rPr lang="en-US" smtClean="0">
                <a:solidFill>
                  <a:prstClr val="black">
                    <a:tint val="75000"/>
                  </a:prstClr>
                </a:solidFill>
              </a:rPr>
              <a:pPr/>
              <a:t>11/6/2018</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CEFCD-6308-4A5A-894D-DFE1880056F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882381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un.org/f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image" Target="../media/image22.tiff"/><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5.jpg"/><Relationship Id="rId1" Type="http://schemas.openxmlformats.org/officeDocument/2006/relationships/slideLayout" Target="../slideLayouts/slideLayout3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7.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17938" y="1740224"/>
            <a:ext cx="9144000" cy="927372"/>
          </a:xfrm>
        </p:spPr>
        <p:txBody>
          <a:bodyPr>
            <a:normAutofit/>
          </a:bodyPr>
          <a:lstStyle/>
          <a:p>
            <a:r>
              <a:rPr lang="fr-FR" sz="1800" cap="none" dirty="0">
                <a:latin typeface="+mn-lt"/>
                <a:cs typeface="Times New Roman" panose="02020603050405020304" pitchFamily="18" charset="0"/>
              </a:rPr>
              <a:t>JDHU2018 </a:t>
            </a:r>
            <a:r>
              <a:rPr lang="fr-FR" sz="1800" cap="none" dirty="0" smtClean="0">
                <a:latin typeface="+mn-lt"/>
                <a:cs typeface="Times New Roman" panose="02020603050405020304" pitchFamily="18" charset="0"/>
              </a:rPr>
              <a:t>:</a:t>
            </a:r>
            <a:br>
              <a:rPr lang="fr-FR" sz="1800" cap="none" dirty="0" smtClean="0">
                <a:latin typeface="+mn-lt"/>
                <a:cs typeface="Times New Roman" panose="02020603050405020304" pitchFamily="18" charset="0"/>
              </a:rPr>
            </a:br>
            <a:r>
              <a:rPr lang="fr-FR" sz="1800" cap="none" dirty="0" smtClean="0">
                <a:latin typeface="+mn-lt"/>
                <a:cs typeface="Times New Roman" panose="02020603050405020304" pitchFamily="18" charset="0"/>
              </a:rPr>
              <a:t> </a:t>
            </a:r>
            <a:r>
              <a:rPr lang="fr-FR" sz="1800" cap="none" dirty="0">
                <a:latin typeface="+mn-lt"/>
                <a:cs typeface="Times New Roman" panose="02020603050405020304" pitchFamily="18" charset="0"/>
              </a:rPr>
              <a:t>8èmes Journées Doctorales en Hydrologie Urbaine</a:t>
            </a:r>
            <a:endParaRPr lang="en-US" sz="1800" cap="none" dirty="0">
              <a:latin typeface="+mn-lt"/>
              <a:cs typeface="Times New Roman" panose="02020603050405020304" pitchFamily="18" charset="0"/>
            </a:endParaRPr>
          </a:p>
        </p:txBody>
      </p:sp>
      <p:sp>
        <p:nvSpPr>
          <p:cNvPr id="3" name="Sous-titre 2"/>
          <p:cNvSpPr>
            <a:spLocks noGrp="1"/>
          </p:cNvSpPr>
          <p:nvPr>
            <p:ph type="subTitle" idx="1"/>
          </p:nvPr>
        </p:nvSpPr>
        <p:spPr>
          <a:xfrm>
            <a:off x="1148366" y="3147858"/>
            <a:ext cx="10037896" cy="569890"/>
          </a:xfrm>
        </p:spPr>
        <p:txBody>
          <a:bodyPr>
            <a:noAutofit/>
          </a:bodyPr>
          <a:lstStyle/>
          <a:p>
            <a:r>
              <a:rPr lang="fr-FR" sz="2800" b="1" dirty="0" smtClean="0">
                <a:solidFill>
                  <a:srgbClr val="00B050"/>
                </a:solidFill>
              </a:rPr>
              <a:t>Étude de la remise en suspension de polluants en milieu urbain</a:t>
            </a:r>
            <a:endParaRPr lang="en-US" sz="2800" b="1" dirty="0">
              <a:solidFill>
                <a:srgbClr val="00B050"/>
              </a:solidFill>
            </a:endParaRPr>
          </a:p>
        </p:txBody>
      </p:sp>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8366" y="623552"/>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1317938" y="4198010"/>
            <a:ext cx="9144000" cy="74100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smtClean="0">
                <a:solidFill>
                  <a:srgbClr val="000000"/>
                </a:solidFill>
              </a:rPr>
              <a:t>Présenté par: Emmanuel KOUADIO</a:t>
            </a:r>
          </a:p>
          <a:p>
            <a:endParaRPr lang="fr-FR" sz="1800" dirty="0" smtClean="0">
              <a:solidFill>
                <a:srgbClr val="000000"/>
              </a:solidFill>
            </a:endParaRPr>
          </a:p>
          <a:p>
            <a:r>
              <a:rPr lang="fr-FR" sz="1800" smtClean="0">
                <a:solidFill>
                  <a:srgbClr val="000000"/>
                </a:solidFill>
              </a:rPr>
              <a:t>Le 07 Novembre 2018</a:t>
            </a:r>
            <a:endParaRPr lang="en-US" sz="1800" dirty="0">
              <a:solidFill>
                <a:srgbClr val="000000"/>
              </a:solidFill>
            </a:endParaRPr>
          </a:p>
        </p:txBody>
      </p:sp>
      <p:sp>
        <p:nvSpPr>
          <p:cNvPr id="6" name="Rectangle 5"/>
          <p:cNvSpPr>
            <a:spLocks noChangeArrowheads="1"/>
          </p:cNvSpPr>
          <p:nvPr/>
        </p:nvSpPr>
        <p:spPr bwMode="auto">
          <a:xfrm>
            <a:off x="331631" y="5546098"/>
            <a:ext cx="7391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dirty="0" smtClean="0">
                <a:solidFill>
                  <a:srgbClr val="000000"/>
                </a:solidFill>
                <a:latin typeface="Corbel" panose="020B0503020204020204"/>
              </a:rPr>
              <a:t>Directrice de thèse </a:t>
            </a:r>
            <a:r>
              <a:rPr lang="fr-FR" altLang="fr-FR" sz="1800" dirty="0">
                <a:solidFill>
                  <a:srgbClr val="000000"/>
                </a:solidFill>
                <a:latin typeface="Corbel" panose="020B0503020204020204"/>
              </a:rPr>
              <a:t>: </a:t>
            </a:r>
            <a:r>
              <a:rPr lang="fr-FR" altLang="fr-FR" sz="1800" b="1" dirty="0">
                <a:solidFill>
                  <a:srgbClr val="000000"/>
                </a:solidFill>
                <a:latin typeface="Corbel" panose="020B0503020204020204"/>
              </a:rPr>
              <a:t>Véronique RUBAN, </a:t>
            </a:r>
            <a:r>
              <a:rPr lang="fr-FR" altLang="fr-FR" sz="1800" b="1" dirty="0" smtClean="0">
                <a:solidFill>
                  <a:srgbClr val="000000"/>
                </a:solidFill>
                <a:latin typeface="Corbel" panose="020B0503020204020204"/>
              </a:rPr>
              <a:t>IFSTTAR - GERS-EE</a:t>
            </a:r>
          </a:p>
          <a:p>
            <a:pPr>
              <a:spcBef>
                <a:spcPct val="0"/>
              </a:spcBef>
              <a:buFont typeface="Arial" panose="020B0604020202020204" pitchFamily="34" charset="0"/>
              <a:buNone/>
            </a:pPr>
            <a:r>
              <a:rPr lang="fr-FR" altLang="fr-FR" sz="1800" dirty="0" smtClean="0">
                <a:solidFill>
                  <a:srgbClr val="000000"/>
                </a:solidFill>
                <a:latin typeface="Corbel" panose="020B0503020204020204"/>
              </a:rPr>
              <a:t>Référent principal: </a:t>
            </a:r>
            <a:r>
              <a:rPr lang="fr-FR" altLang="fr-FR" sz="1800" b="1" dirty="0" smtClean="0">
                <a:solidFill>
                  <a:srgbClr val="000000"/>
                </a:solidFill>
                <a:latin typeface="Corbel" panose="020B0503020204020204"/>
              </a:rPr>
              <a:t>Mathieu GORIAUX, IFSTTAR - </a:t>
            </a:r>
            <a:r>
              <a:rPr lang="fr-FR" altLang="fr-FR" sz="1800" b="1" dirty="0">
                <a:solidFill>
                  <a:srgbClr val="000000"/>
                </a:solidFill>
              </a:rPr>
              <a:t>GERS-EE</a:t>
            </a:r>
          </a:p>
          <a:p>
            <a:pPr>
              <a:spcBef>
                <a:spcPct val="0"/>
              </a:spcBef>
              <a:buFont typeface="Arial" panose="020B0604020202020204" pitchFamily="34" charset="0"/>
              <a:buNone/>
            </a:pPr>
            <a:r>
              <a:rPr lang="fr-FR" altLang="fr-FR" sz="1800" dirty="0" smtClean="0">
                <a:solidFill>
                  <a:srgbClr val="000000"/>
                </a:solidFill>
                <a:latin typeface="Corbel" panose="020B0503020204020204"/>
              </a:rPr>
              <a:t>Institution /</a:t>
            </a:r>
            <a:r>
              <a:rPr lang="fr-FR" altLang="fr-FR" sz="1800" dirty="0" smtClean="0">
                <a:solidFill>
                  <a:srgbClr val="000000"/>
                </a:solidFill>
              </a:rPr>
              <a:t> Laboratoire </a:t>
            </a:r>
            <a:r>
              <a:rPr lang="fr-FR" altLang="fr-FR" sz="1800" dirty="0" smtClean="0">
                <a:solidFill>
                  <a:srgbClr val="000000"/>
                </a:solidFill>
                <a:latin typeface="Corbel" panose="020B0503020204020204"/>
              </a:rPr>
              <a:t>: </a:t>
            </a:r>
            <a:r>
              <a:rPr lang="fr-FR" altLang="fr-FR" sz="1800" b="1" dirty="0" smtClean="0">
                <a:solidFill>
                  <a:srgbClr val="000000"/>
                </a:solidFill>
                <a:latin typeface="Corbel" panose="020B0503020204020204"/>
              </a:rPr>
              <a:t>IFSTTAR-LEE</a:t>
            </a:r>
            <a:r>
              <a:rPr lang="fr-FR" altLang="fr-FR" sz="1800" dirty="0" smtClean="0">
                <a:solidFill>
                  <a:srgbClr val="000000"/>
                </a:solidFill>
                <a:latin typeface="Corbel" panose="020B0503020204020204"/>
              </a:rPr>
              <a:t>, Nantes</a:t>
            </a:r>
            <a:endParaRPr lang="fr-FR" altLang="fr-FR" sz="1800" dirty="0">
              <a:solidFill>
                <a:srgbClr val="000000"/>
              </a:solidFill>
              <a:latin typeface="Corbel" panose="020B0503020204020204"/>
            </a:endParaRPr>
          </a:p>
        </p:txBody>
      </p:sp>
    </p:spTree>
    <p:extLst>
      <p:ext uri="{BB962C8B-B14F-4D97-AF65-F5344CB8AC3E}">
        <p14:creationId xmlns:p14="http://schemas.microsoft.com/office/powerpoint/2010/main" val="3482141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89449" y="6148908"/>
            <a:ext cx="4085824" cy="318607"/>
          </a:xfrm>
          <a:prstGeom prst="rect">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i="1" dirty="0" smtClean="0">
                <a:solidFill>
                  <a:schemeClr val="bg1">
                    <a:lumMod val="85000"/>
                  </a:schemeClr>
                </a:solidFill>
                <a:latin typeface="Times New Roman" panose="02020603050405020304" pitchFamily="18" charset="0"/>
                <a:cs typeface="Times New Roman" panose="02020603050405020304" pitchFamily="18" charset="0"/>
              </a:rPr>
              <a:t>Young </a:t>
            </a:r>
            <a:r>
              <a:rPr lang="fr-FR" sz="1000" i="1" dirty="0" err="1">
                <a:solidFill>
                  <a:schemeClr val="bg1">
                    <a:lumMod val="85000"/>
                  </a:schemeClr>
                </a:solidFill>
                <a:latin typeface="Times New Roman" panose="02020603050405020304" pitchFamily="18" charset="0"/>
                <a:cs typeface="Times New Roman" panose="02020603050405020304" pitchFamily="18" charset="0"/>
              </a:rPr>
              <a:t>Soo</a:t>
            </a:r>
            <a:r>
              <a:rPr lang="fr-FR" sz="1000" i="1" dirty="0">
                <a:solidFill>
                  <a:schemeClr val="bg1">
                    <a:lumMod val="85000"/>
                  </a:schemeClr>
                </a:solidFill>
                <a:latin typeface="Times New Roman" panose="02020603050405020304" pitchFamily="18" charset="0"/>
                <a:cs typeface="Times New Roman" panose="02020603050405020304" pitchFamily="18" charset="0"/>
              </a:rPr>
              <a:t> </a:t>
            </a:r>
            <a:r>
              <a:rPr lang="fr-FR" sz="1000" i="1" dirty="0" err="1">
                <a:solidFill>
                  <a:schemeClr val="bg1">
                    <a:lumMod val="85000"/>
                  </a:schemeClr>
                </a:solidFill>
                <a:latin typeface="Times New Roman" panose="02020603050405020304" pitchFamily="18" charset="0"/>
                <a:cs typeface="Times New Roman" panose="02020603050405020304" pitchFamily="18" charset="0"/>
              </a:rPr>
              <a:t>Joun</a:t>
            </a:r>
            <a:r>
              <a:rPr lang="fr-FR" sz="1000" i="1" dirty="0">
                <a:solidFill>
                  <a:schemeClr val="bg1">
                    <a:lumMod val="85000"/>
                  </a:schemeClr>
                </a:solidFill>
                <a:latin typeface="Times New Roman" panose="02020603050405020304" pitchFamily="18" charset="0"/>
                <a:cs typeface="Times New Roman" panose="02020603050405020304" pitchFamily="18" charset="0"/>
              </a:rPr>
              <a:t> et Cullen R. (2015) </a:t>
            </a:r>
            <a:r>
              <a:rPr lang="fr-FR" sz="1000" i="1" dirty="0" smtClean="0">
                <a:solidFill>
                  <a:schemeClr val="bg1">
                    <a:lumMod val="85000"/>
                  </a:schemeClr>
                </a:solidFill>
                <a:latin typeface="Times New Roman" panose="02020603050405020304" pitchFamily="18" charset="0"/>
                <a:cs typeface="Times New Roman" panose="02020603050405020304" pitchFamily="18" charset="0"/>
              </a:rPr>
              <a:t> </a:t>
            </a:r>
            <a:endParaRPr lang="en-US" sz="1000" i="1"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a:xfrm>
            <a:off x="10189686" y="6278072"/>
            <a:ext cx="1706217" cy="365125"/>
          </a:xfrm>
        </p:spPr>
        <p:txBody>
          <a:bodyPr/>
          <a:lstStyle/>
          <a:p>
            <a:fld id="{BFB7ACFF-5502-4242-92E3-C94BDADEB5A5}" type="slidenum">
              <a:rPr lang="en-US" smtClean="0">
                <a:solidFill>
                  <a:srgbClr val="000000"/>
                </a:solidFill>
                <a:latin typeface="Times New Roman" panose="02020603050405020304" pitchFamily="18" charset="0"/>
                <a:cs typeface="Times New Roman" panose="02020603050405020304" pitchFamily="18" charset="0"/>
              </a:rPr>
              <a:pPr/>
              <a:t>10</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10" name="Titre 1"/>
          <p:cNvSpPr>
            <a:spLocks noGrp="1"/>
          </p:cNvSpPr>
          <p:nvPr>
            <p:ph type="title"/>
          </p:nvPr>
        </p:nvSpPr>
        <p:spPr>
          <a:xfrm>
            <a:off x="233765" y="233389"/>
            <a:ext cx="6996193" cy="703821"/>
          </a:xfrm>
        </p:spPr>
        <p:txBody>
          <a:bodyPr>
            <a:normAutofit/>
          </a:bodyPr>
          <a:lstStyle/>
          <a:p>
            <a:r>
              <a:rPr lang="fr-FR" sz="2400" b="1" dirty="0" smtClean="0">
                <a:solidFill>
                  <a:srgbClr val="00B0F0"/>
                </a:solidFill>
                <a:latin typeface="Times New Roman" panose="02020603050405020304" pitchFamily="18" charset="0"/>
                <a:cs typeface="Times New Roman" panose="02020603050405020304" pitchFamily="18" charset="0"/>
              </a:rPr>
              <a:t>RES: </a:t>
            </a:r>
            <a:r>
              <a:rPr lang="fr-FR" sz="2400" b="1" dirty="0" smtClean="0">
                <a:solidFill>
                  <a:schemeClr val="bg1">
                    <a:lumMod val="75000"/>
                  </a:schemeClr>
                </a:solidFill>
                <a:latin typeface="Times New Roman" panose="02020603050405020304" pitchFamily="18" charset="0"/>
                <a:cs typeface="Times New Roman" panose="02020603050405020304" pitchFamily="18" charset="0"/>
              </a:rPr>
              <a:t>Facteurs influençant la RES  </a:t>
            </a:r>
            <a:endParaRPr lang="en-US" sz="2400" b="1" dirty="0">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2" name="Groupe 1"/>
          <p:cNvGrpSpPr/>
          <p:nvPr/>
        </p:nvGrpSpPr>
        <p:grpSpPr>
          <a:xfrm>
            <a:off x="456092" y="1113987"/>
            <a:ext cx="6704126" cy="4523132"/>
            <a:chOff x="6121241" y="1048508"/>
            <a:chExt cx="5895817" cy="4523132"/>
          </a:xfrm>
        </p:grpSpPr>
        <p:sp>
          <p:nvSpPr>
            <p:cNvPr id="18" name="Rectangle 17"/>
            <p:cNvSpPr/>
            <p:nvPr/>
          </p:nvSpPr>
          <p:spPr>
            <a:xfrm>
              <a:off x="6199321" y="1048508"/>
              <a:ext cx="5817737" cy="617560"/>
            </a:xfrm>
            <a:prstGeom prst="rect">
              <a:avLst/>
            </a:prstGeom>
            <a:solidFill>
              <a:srgbClr val="00B0F0"/>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dirty="0" smtClean="0">
                <a:latin typeface="Times New Roman" panose="02020603050405020304" pitchFamily="18" charset="0"/>
                <a:cs typeface="Times New Roman" panose="02020603050405020304" pitchFamily="18" charset="0"/>
              </a:endParaRPr>
            </a:p>
            <a:p>
              <a:pPr algn="ctr"/>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a:t>
              </a:r>
            </a:p>
            <a:p>
              <a:pPr algn="ctr"/>
              <a:r>
                <a:rPr lang="fr-FR" b="1" dirty="0" smtClean="0">
                  <a:latin typeface="Times New Roman" panose="02020603050405020304" pitchFamily="18" charset="0"/>
                  <a:cs typeface="Times New Roman" panose="02020603050405020304" pitchFamily="18" charset="0"/>
                </a:rPr>
                <a:t>Nature de la surface de dépôt</a:t>
              </a:r>
            </a:p>
            <a:p>
              <a:pPr algn="ctr"/>
              <a:r>
                <a:rPr lang="fr-FR" b="1"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sp>
          <p:nvSpPr>
            <p:cNvPr id="19" name="Rectangle 18"/>
            <p:cNvSpPr/>
            <p:nvPr/>
          </p:nvSpPr>
          <p:spPr>
            <a:xfrm>
              <a:off x="6121241" y="3611318"/>
              <a:ext cx="2618315" cy="1960322"/>
            </a:xfrm>
            <a:prstGeom prst="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humidité du </a:t>
              </a:r>
              <a:r>
                <a:rPr lang="fr-FR" dirty="0" smtClean="0">
                  <a:latin typeface="Times New Roman" panose="02020603050405020304" pitchFamily="18" charset="0"/>
                  <a:cs typeface="Times New Roman" panose="02020603050405020304" pitchFamily="18" charset="0"/>
                </a:rPr>
                <a:t>sol</a:t>
              </a: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a:latin typeface="Times New Roman" panose="02020603050405020304" pitchFamily="18" charset="0"/>
                  <a:cs typeface="Times New Roman" panose="02020603050405020304" pitchFamily="18" charset="0"/>
                </a:rPr>
                <a:t>T° </a:t>
              </a:r>
              <a:r>
                <a:rPr lang="fr-FR" dirty="0" smtClean="0">
                  <a:latin typeface="Times New Roman" panose="02020603050405020304" pitchFamily="18" charset="0"/>
                  <a:cs typeface="Times New Roman" panose="02020603050405020304" pitchFamily="18" charset="0"/>
                </a:rPr>
                <a:t>élevée-&gt; </a:t>
              </a:r>
              <a:r>
                <a:rPr lang="fr-FR" dirty="0">
                  <a:latin typeface="Times New Roman" panose="02020603050405020304" pitchFamily="18" charset="0"/>
                  <a:cs typeface="Times New Roman" panose="02020603050405020304" pitchFamily="18" charset="0"/>
                </a:rPr>
                <a:t>évapotranspiration maximisée </a:t>
              </a:r>
              <a:r>
                <a:rPr lang="fr-FR" dirty="0" smtClean="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&gt;</a:t>
              </a:r>
              <a:r>
                <a:rPr lang="fr-FR"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HR faible   - </a:t>
              </a:r>
              <a:r>
                <a:rPr lang="fr-FR" dirty="0">
                  <a:latin typeface="Times New Roman" panose="02020603050405020304" pitchFamily="18" charset="0"/>
                  <a:cs typeface="Times New Roman" panose="02020603050405020304" pitchFamily="18" charset="0"/>
                </a:rPr>
                <a:t>&gt; </a:t>
              </a:r>
              <a:r>
                <a:rPr lang="fr-FR" dirty="0" smtClean="0">
                  <a:latin typeface="Times New Roman" panose="02020603050405020304" pitchFamily="18" charset="0"/>
                  <a:cs typeface="Times New Roman" panose="02020603050405020304" pitchFamily="18" charset="0"/>
                </a:rPr>
                <a:t>diminution </a:t>
              </a:r>
              <a:r>
                <a:rPr lang="fr-FR" dirty="0">
                  <a:latin typeface="Times New Roman" panose="02020603050405020304" pitchFamily="18" charset="0"/>
                  <a:cs typeface="Times New Roman" panose="02020603050405020304" pitchFamily="18" charset="0"/>
                </a:rPr>
                <a:t>de l’humidité du </a:t>
              </a:r>
              <a:r>
                <a:rPr lang="fr-FR" dirty="0" smtClean="0">
                  <a:latin typeface="Times New Roman" panose="02020603050405020304" pitchFamily="18" charset="0"/>
                  <a:cs typeface="Times New Roman" panose="02020603050405020304" pitchFamily="18" charset="0"/>
                </a:rPr>
                <a:t>sol-</a:t>
              </a:r>
              <a:r>
                <a:rPr lang="fr-FR" dirty="0">
                  <a:latin typeface="Times New Roman" panose="02020603050405020304" pitchFamily="18" charset="0"/>
                  <a:cs typeface="Times New Roman" panose="02020603050405020304" pitchFamily="18" charset="0"/>
                </a:rPr>
                <a:t> &gt; </a:t>
              </a:r>
              <a:r>
                <a:rPr lang="fr-FR" b="1" dirty="0" smtClean="0">
                  <a:solidFill>
                    <a:srgbClr val="FF0000"/>
                  </a:solidFill>
                  <a:latin typeface="Times New Roman" panose="02020603050405020304" pitchFamily="18" charset="0"/>
                  <a:cs typeface="Times New Roman" panose="02020603050405020304" pitchFamily="18" charset="0"/>
                </a:rPr>
                <a:t>RES</a:t>
              </a:r>
              <a:endParaRPr lang="fr-FR" b="1"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fr-FR"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0" name="Rectangle 19"/>
            <p:cNvSpPr/>
            <p:nvPr/>
          </p:nvSpPr>
          <p:spPr>
            <a:xfrm>
              <a:off x="6121241" y="3124453"/>
              <a:ext cx="1231078" cy="383003"/>
            </a:xfrm>
            <a:prstGeom prst="rect">
              <a:avLst/>
            </a:prstGeom>
            <a:solidFill>
              <a:schemeClr val="accent4">
                <a:lumMod val="20000"/>
                <a:lumOff val="80000"/>
              </a:scheme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b="1" dirty="0" smtClean="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a:t>
              </a:r>
            </a:p>
            <a:p>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Sols nus</a:t>
              </a:r>
            </a:p>
            <a:p>
              <a:endParaRPr lang="fr-FR"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sp>
          <p:nvSpPr>
            <p:cNvPr id="21" name="Rectangle 20"/>
            <p:cNvSpPr/>
            <p:nvPr/>
          </p:nvSpPr>
          <p:spPr>
            <a:xfrm>
              <a:off x="8848323" y="3611318"/>
              <a:ext cx="3121031" cy="1960322"/>
            </a:xfrm>
            <a:prstGeom prst="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latin typeface="Times New Roman" panose="02020603050405020304" pitchFamily="18" charset="0"/>
                  <a:cs typeface="Times New Roman" panose="02020603050405020304" pitchFamily="18" charset="0"/>
                </a:rPr>
                <a:t>Abri </a:t>
              </a:r>
              <a:r>
                <a:rPr lang="fr-FR" dirty="0">
                  <a:latin typeface="Times New Roman" panose="02020603050405020304" pitchFamily="18" charset="0"/>
                  <a:cs typeface="Times New Roman" panose="02020603050405020304" pitchFamily="18" charset="0"/>
                </a:rPr>
                <a:t>relatif pour les particules / effet du vent</a:t>
              </a:r>
            </a:p>
            <a:p>
              <a:pPr marL="285750" indent="-285750">
                <a:buFont typeface="Wingdings" panose="05000000000000000000" pitchFamily="2" charset="2"/>
                <a:buChar char="q"/>
              </a:pPr>
              <a:r>
                <a:rPr lang="fr-FR" dirty="0">
                  <a:latin typeface="Times New Roman" panose="02020603050405020304" pitchFamily="18" charset="0"/>
                  <a:cs typeface="Times New Roman" panose="02020603050405020304" pitchFamily="18" charset="0"/>
                </a:rPr>
                <a:t>Taux de RES potentiellement plus élevée au sommet de la </a:t>
              </a:r>
              <a:r>
                <a:rPr lang="fr-FR" dirty="0" smtClean="0">
                  <a:latin typeface="Times New Roman" panose="02020603050405020304" pitchFamily="18" charset="0"/>
                  <a:cs typeface="Times New Roman" panose="02020603050405020304" pitchFamily="18" charset="0"/>
                </a:rPr>
                <a:t>canopée</a:t>
              </a:r>
              <a:endParaRPr lang="fr-FR" dirty="0">
                <a:latin typeface="Times New Roman" panose="02020603050405020304" pitchFamily="18" charset="0"/>
                <a:cs typeface="Times New Roman" panose="02020603050405020304" pitchFamily="18" charset="0"/>
              </a:endParaRPr>
            </a:p>
            <a:p>
              <a:pPr algn="ct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0451984" y="3124453"/>
              <a:ext cx="1495778" cy="381650"/>
            </a:xfrm>
            <a:prstGeom prst="rect">
              <a:avLst/>
            </a:prstGeom>
            <a:solidFill>
              <a:schemeClr val="accent4">
                <a:lumMod val="20000"/>
                <a:lumOff val="80000"/>
              </a:scheme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b="1" dirty="0" smtClean="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 </a:t>
              </a:r>
              <a:endParaRPr lang="fr-FR" b="1" dirty="0" smtClean="0">
                <a:latin typeface="Times New Roman" panose="02020603050405020304" pitchFamily="18" charset="0"/>
                <a:cs typeface="Times New Roman" panose="02020603050405020304" pitchFamily="18" charset="0"/>
              </a:endParaRPr>
            </a:p>
            <a:p>
              <a:pPr algn="ctr"/>
              <a:r>
                <a:rPr lang="fr-FR" b="1" dirty="0" smtClean="0">
                  <a:latin typeface="Times New Roman" panose="02020603050405020304" pitchFamily="18" charset="0"/>
                  <a:cs typeface="Times New Roman" panose="02020603050405020304" pitchFamily="18" charset="0"/>
                </a:rPr>
                <a:t>couvert </a:t>
              </a:r>
              <a:r>
                <a:rPr lang="fr-FR" b="1" dirty="0" smtClean="0">
                  <a:latin typeface="Times New Roman" panose="02020603050405020304" pitchFamily="18" charset="0"/>
                  <a:cs typeface="Times New Roman" panose="02020603050405020304" pitchFamily="18" charset="0"/>
                </a:rPr>
                <a:t>végétal</a:t>
              </a:r>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grpSp>
      <p:sp>
        <p:nvSpPr>
          <p:cNvPr id="25" name="Rectangle 24"/>
          <p:cNvSpPr/>
          <p:nvPr/>
        </p:nvSpPr>
        <p:spPr>
          <a:xfrm flipH="1">
            <a:off x="345442" y="5672380"/>
            <a:ext cx="2971193" cy="891152"/>
          </a:xfrm>
          <a:prstGeom prst="rect">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latin typeface="Times New Roman" panose="02020603050405020304" pitchFamily="18" charset="0"/>
              <a:cs typeface="Times New Roman" panose="02020603050405020304" pitchFamily="18" charset="0"/>
            </a:endParaRPr>
          </a:p>
          <a:p>
            <a:r>
              <a:rPr lang="fr-FR" sz="1100" i="1" dirty="0" smtClean="0">
                <a:solidFill>
                  <a:schemeClr val="bg1">
                    <a:lumMod val="85000"/>
                  </a:schemeClr>
                </a:solidFill>
                <a:latin typeface="Times New Roman" panose="02020603050405020304" pitchFamily="18" charset="0"/>
                <a:cs typeface="Times New Roman" panose="02020603050405020304" pitchFamily="18" charset="0"/>
              </a:rPr>
              <a:t>Nicholson 1988, </a:t>
            </a:r>
            <a:r>
              <a:rPr lang="fr-FR" sz="1100" i="1" dirty="0">
                <a:solidFill>
                  <a:schemeClr val="bg1">
                    <a:lumMod val="85000"/>
                  </a:schemeClr>
                </a:solidFill>
                <a:latin typeface="Times New Roman" panose="02020603050405020304" pitchFamily="18" charset="0"/>
                <a:cs typeface="Times New Roman" panose="02020603050405020304" pitchFamily="18" charset="0"/>
              </a:rPr>
              <a:t>2009; Sabin et al. 2006; Thorpe et al. 2007;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Gehrig</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2010;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Martuzevicius</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2011;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Weinbruch</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2014;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Ferm</a:t>
            </a:r>
            <a:r>
              <a:rPr lang="fr-FR" sz="1100" i="1" dirty="0">
                <a:solidFill>
                  <a:schemeClr val="bg1">
                    <a:lumMod val="85000"/>
                  </a:schemeClr>
                </a:solidFill>
                <a:latin typeface="Times New Roman" panose="02020603050405020304" pitchFamily="18" charset="0"/>
                <a:cs typeface="Times New Roman" panose="02020603050405020304" pitchFamily="18" charset="0"/>
              </a:rPr>
              <a:t> et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Sjöberg</a:t>
            </a:r>
            <a:r>
              <a:rPr lang="fr-FR" sz="1100" i="1" dirty="0">
                <a:solidFill>
                  <a:schemeClr val="bg1">
                    <a:lumMod val="85000"/>
                  </a:schemeClr>
                </a:solidFill>
                <a:latin typeface="Times New Roman" panose="02020603050405020304" pitchFamily="18" charset="0"/>
                <a:cs typeface="Times New Roman" panose="02020603050405020304" pitchFamily="18" charset="0"/>
              </a:rPr>
              <a:t> 2015;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Escrig</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2011;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Amato</a:t>
            </a:r>
            <a:r>
              <a:rPr lang="fr-FR" sz="1100" i="1" dirty="0">
                <a:solidFill>
                  <a:schemeClr val="bg1">
                    <a:lumMod val="85000"/>
                  </a:schemeClr>
                </a:solidFill>
                <a:latin typeface="Times New Roman" panose="02020603050405020304" pitchFamily="18" charset="0"/>
                <a:cs typeface="Times New Roman" panose="02020603050405020304" pitchFamily="18" charset="0"/>
              </a:rPr>
              <a:t>, </a:t>
            </a:r>
            <a:r>
              <a:rPr lang="fr-FR" sz="1100" i="1" dirty="0" smtClean="0">
                <a:solidFill>
                  <a:schemeClr val="bg1">
                    <a:lumMod val="85000"/>
                  </a:schemeClr>
                </a:solidFill>
                <a:latin typeface="Times New Roman" panose="02020603050405020304" pitchFamily="18" charset="0"/>
                <a:cs typeface="Times New Roman" panose="02020603050405020304" pitchFamily="18" charset="0"/>
              </a:rPr>
              <a:t>et </a:t>
            </a:r>
            <a:r>
              <a:rPr lang="fr-FR" sz="1100" i="1" dirty="0">
                <a:solidFill>
                  <a:schemeClr val="bg1">
                    <a:lumMod val="85000"/>
                  </a:schemeClr>
                </a:solidFill>
                <a:latin typeface="Times New Roman" panose="02020603050405020304" pitchFamily="18" charset="0"/>
                <a:cs typeface="Times New Roman" panose="02020603050405020304" pitchFamily="18" charset="0"/>
              </a:rPr>
              <a:t>al. 2012; F.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Amato</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a:t>
            </a:r>
            <a:r>
              <a:rPr lang="fr-FR" sz="1100" i="1" dirty="0" smtClean="0">
                <a:solidFill>
                  <a:schemeClr val="bg1">
                    <a:lumMod val="85000"/>
                  </a:schemeClr>
                </a:solidFill>
                <a:latin typeface="Times New Roman" panose="02020603050405020304" pitchFamily="18" charset="0"/>
                <a:cs typeface="Times New Roman" panose="02020603050405020304" pitchFamily="18" charset="0"/>
              </a:rPr>
              <a:t>2016</a:t>
            </a:r>
            <a:endParaRPr lang="en-US" sz="1100" i="1" dirty="0">
              <a:solidFill>
                <a:schemeClr val="bg1">
                  <a:lumMod val="85000"/>
                </a:schemeClr>
              </a:solidFill>
              <a:latin typeface="Times New Roman" panose="02020603050405020304" pitchFamily="18" charset="0"/>
              <a:cs typeface="Times New Roman" panose="02020603050405020304" pitchFamily="18" charset="0"/>
            </a:endParaRPr>
          </a:p>
          <a:p>
            <a:endParaRPr lang="fr-FR" sz="1100" i="1" dirty="0">
              <a:latin typeface="Times New Roman" panose="02020603050405020304" pitchFamily="18" charset="0"/>
              <a:cs typeface="Times New Roman" panose="02020603050405020304" pitchFamily="18" charset="0"/>
            </a:endParaRPr>
          </a:p>
          <a:p>
            <a:endParaRPr lang="fr-FR" sz="1100" dirty="0">
              <a:latin typeface="Times New Roman" panose="02020603050405020304" pitchFamily="18" charset="0"/>
              <a:cs typeface="Times New Roman" panose="02020603050405020304" pitchFamily="18" charset="0"/>
            </a:endParaRPr>
          </a:p>
        </p:txBody>
      </p:sp>
      <p:sp>
        <p:nvSpPr>
          <p:cNvPr id="26" name="Rectangle 25"/>
          <p:cNvSpPr/>
          <p:nvPr/>
        </p:nvSpPr>
        <p:spPr>
          <a:xfrm>
            <a:off x="3395880" y="6050735"/>
            <a:ext cx="1198120" cy="512797"/>
          </a:xfrm>
          <a:prstGeom prst="rect">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fr-FR" dirty="0" smtClean="0">
              <a:solidFill>
                <a:schemeClr val="bg1">
                  <a:lumMod val="85000"/>
                </a:schemeClr>
              </a:solidFill>
              <a:latin typeface="Times New Roman" panose="02020603050405020304" pitchFamily="18" charset="0"/>
              <a:cs typeface="Times New Roman" panose="02020603050405020304" pitchFamily="18" charset="0"/>
            </a:endParaRPr>
          </a:p>
          <a:p>
            <a:pPr algn="just"/>
            <a:endParaRPr lang="fr-FR" dirty="0" smtClean="0">
              <a:solidFill>
                <a:schemeClr val="bg1">
                  <a:lumMod val="85000"/>
                </a:schemeClr>
              </a:solidFill>
              <a:latin typeface="Times New Roman" panose="02020603050405020304" pitchFamily="18" charset="0"/>
              <a:cs typeface="Times New Roman" panose="02020603050405020304" pitchFamily="18" charset="0"/>
            </a:endParaRPr>
          </a:p>
          <a:p>
            <a:pPr algn="just"/>
            <a:r>
              <a:rPr lang="fr-FR" sz="1200" i="1" dirty="0" smtClean="0">
                <a:solidFill>
                  <a:schemeClr val="bg1">
                    <a:lumMod val="85000"/>
                  </a:schemeClr>
                </a:solidFill>
                <a:latin typeface="Times New Roman" panose="02020603050405020304" pitchFamily="18" charset="0"/>
                <a:cs typeface="Times New Roman" panose="02020603050405020304" pitchFamily="18" charset="0"/>
              </a:rPr>
              <a:t>Nicholson 2009</a:t>
            </a:r>
            <a:endParaRPr lang="fr-FR" sz="1200" i="1" dirty="0">
              <a:solidFill>
                <a:schemeClr val="bg1">
                  <a:lumMod val="85000"/>
                </a:schemeClr>
              </a:solidFill>
              <a:latin typeface="Times New Roman" panose="02020603050405020304" pitchFamily="18" charset="0"/>
              <a:cs typeface="Times New Roman" panose="02020603050405020304" pitchFamily="18" charset="0"/>
            </a:endParaRPr>
          </a:p>
          <a:p>
            <a:pPr algn="just"/>
            <a:endParaRPr lang="en-US" sz="1200" i="1" dirty="0">
              <a:solidFill>
                <a:schemeClr val="bg1">
                  <a:lumMod val="85000"/>
                </a:schemeClr>
              </a:solidFill>
              <a:latin typeface="Times New Roman" panose="02020603050405020304" pitchFamily="18" charset="0"/>
              <a:cs typeface="Times New Roman" panose="02020603050405020304" pitchFamily="18" charset="0"/>
            </a:endParaRPr>
          </a:p>
          <a:p>
            <a:pPr algn="just"/>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7815934" y="2247256"/>
            <a:ext cx="2800403" cy="2084172"/>
          </a:xfrm>
          <a:prstGeom prst="rect">
            <a:avLst/>
          </a:prstGeom>
          <a:solidFill>
            <a:schemeClr val="accent1">
              <a:lumMod val="60000"/>
              <a:lumOff val="4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q"/>
            </a:pPr>
            <a:r>
              <a:rPr lang="fr-FR" b="1" dirty="0" smtClean="0">
                <a:latin typeface="Times New Roman" panose="02020603050405020304" pitchFamily="18" charset="0"/>
                <a:cs typeface="Times New Roman" panose="02020603050405020304" pitchFamily="18" charset="0"/>
              </a:rPr>
              <a:t>morphologie </a:t>
            </a:r>
            <a:r>
              <a:rPr lang="fr-FR" b="1" dirty="0">
                <a:latin typeface="Times New Roman" panose="02020603050405020304" pitchFamily="18" charset="0"/>
                <a:cs typeface="Times New Roman" panose="02020603050405020304" pitchFamily="18" charset="0"/>
              </a:rPr>
              <a:t>et </a:t>
            </a:r>
            <a:r>
              <a:rPr lang="fr-FR" b="1" dirty="0" smtClean="0">
                <a:latin typeface="Times New Roman" panose="02020603050405020304" pitchFamily="18" charset="0"/>
                <a:cs typeface="Times New Roman" panose="02020603050405020304" pitchFamily="18" charset="0"/>
              </a:rPr>
              <a:t>nature </a:t>
            </a:r>
            <a:r>
              <a:rPr lang="fr-FR" b="1" dirty="0">
                <a:latin typeface="Times New Roman" panose="02020603050405020304" pitchFamily="18" charset="0"/>
                <a:cs typeface="Times New Roman" panose="02020603050405020304" pitchFamily="18" charset="0"/>
              </a:rPr>
              <a:t>de la </a:t>
            </a:r>
            <a:r>
              <a:rPr lang="fr-FR" b="1" dirty="0" smtClean="0">
                <a:latin typeface="Times New Roman" panose="02020603050405020304" pitchFamily="18" charset="0"/>
                <a:cs typeface="Times New Roman" panose="02020603050405020304" pitchFamily="18" charset="0"/>
              </a:rPr>
              <a:t>particule</a:t>
            </a:r>
            <a:endParaRPr lang="fr-FR" b="1" dirty="0">
              <a:latin typeface="Times New Roman" panose="02020603050405020304" pitchFamily="18" charset="0"/>
              <a:cs typeface="Times New Roman" panose="02020603050405020304" pitchFamily="18" charset="0"/>
            </a:endParaRPr>
          </a:p>
        </p:txBody>
      </p:sp>
      <p:sp>
        <p:nvSpPr>
          <p:cNvPr id="14" name="Rectangle à coins arrondis 13"/>
          <p:cNvSpPr/>
          <p:nvPr/>
        </p:nvSpPr>
        <p:spPr>
          <a:xfrm>
            <a:off x="544877" y="2022529"/>
            <a:ext cx="5828727" cy="2014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smtClean="0">
                <a:solidFill>
                  <a:srgbClr val="00B050"/>
                </a:solidFill>
              </a:rPr>
              <a:t>Pas d’études sur les surfaces urbaines</a:t>
            </a:r>
            <a:endParaRPr lang="fr-FR" b="1" dirty="0">
              <a:solidFill>
                <a:srgbClr val="00B050"/>
              </a:solidFill>
            </a:endParaRPr>
          </a:p>
        </p:txBody>
      </p:sp>
      <p:sp>
        <p:nvSpPr>
          <p:cNvPr id="15" name="Rectangle à coins arrondis 14"/>
          <p:cNvSpPr/>
          <p:nvPr/>
        </p:nvSpPr>
        <p:spPr>
          <a:xfrm>
            <a:off x="519011" y="2843938"/>
            <a:ext cx="5828727" cy="2014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i="1" dirty="0" smtClean="0">
                <a:solidFill>
                  <a:schemeClr val="bg2">
                    <a:lumMod val="75000"/>
                  </a:schemeClr>
                </a:solidFill>
              </a:rPr>
              <a:t>Exemples:</a:t>
            </a:r>
            <a:endParaRPr lang="fr-FR" b="1" i="1" dirty="0">
              <a:solidFill>
                <a:schemeClr val="bg2">
                  <a:lumMod val="75000"/>
                </a:schemeClr>
              </a:solidFill>
            </a:endParaRPr>
          </a:p>
        </p:txBody>
      </p:sp>
    </p:spTree>
    <p:extLst>
      <p:ext uri="{BB962C8B-B14F-4D97-AF65-F5344CB8AC3E}">
        <p14:creationId xmlns:p14="http://schemas.microsoft.com/office/powerpoint/2010/main" val="860756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10112194" y="6223828"/>
            <a:ext cx="1706217" cy="365125"/>
          </a:xfrm>
        </p:spPr>
        <p:txBody>
          <a:bodyPr/>
          <a:lstStyle/>
          <a:p>
            <a:fld id="{BFB7ACFF-5502-4242-92E3-C94BDADEB5A5}" type="slidenum">
              <a:rPr lang="en-US" smtClean="0">
                <a:solidFill>
                  <a:srgbClr val="000000"/>
                </a:solidFill>
                <a:latin typeface="Times New Roman" panose="02020603050405020304" pitchFamily="18" charset="0"/>
                <a:cs typeface="Times New Roman" panose="02020603050405020304" pitchFamily="18" charset="0"/>
              </a:rPr>
              <a:pPr/>
              <a:t>11</a:t>
            </a:fld>
            <a:endParaRPr lang="en-US" dirty="0">
              <a:solidFill>
                <a:srgbClr val="000000"/>
              </a:solidFill>
              <a:latin typeface="Times New Roman" panose="02020603050405020304" pitchFamily="18" charset="0"/>
              <a:cs typeface="Times New Roman" panose="02020603050405020304" pitchFamily="18" charset="0"/>
            </a:endParaRPr>
          </a:p>
        </p:txBody>
      </p:sp>
      <p:pic>
        <p:nvPicPr>
          <p:cNvPr id="1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
          <p:cNvGrpSpPr/>
          <p:nvPr/>
        </p:nvGrpSpPr>
        <p:grpSpPr>
          <a:xfrm>
            <a:off x="5938887" y="1123040"/>
            <a:ext cx="5950935" cy="4334779"/>
            <a:chOff x="5938887" y="978466"/>
            <a:chExt cx="5950935" cy="4334779"/>
          </a:xfrm>
        </p:grpSpPr>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887" y="1491838"/>
              <a:ext cx="4510613" cy="3821407"/>
            </a:xfrm>
            <a:prstGeom prst="rect">
              <a:avLst/>
            </a:prstGeom>
          </p:spPr>
        </p:pic>
        <p:sp>
          <p:nvSpPr>
            <p:cNvPr id="21" name="Rectangle à coins arrondis 20"/>
            <p:cNvSpPr/>
            <p:nvPr/>
          </p:nvSpPr>
          <p:spPr>
            <a:xfrm>
              <a:off x="9802876" y="3940571"/>
              <a:ext cx="2086946" cy="8044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solidFill>
                    <a:srgbClr val="FF0000"/>
                  </a:solidFill>
                  <a:latin typeface="Times New Roman" panose="02020603050405020304" pitchFamily="18" charset="0"/>
                  <a:cs typeface="Times New Roman" panose="02020603050405020304" pitchFamily="18" charset="0"/>
                </a:rPr>
                <a:t>Augmentation de la température de surface</a:t>
              </a:r>
            </a:p>
            <a:p>
              <a:pPr algn="ctr"/>
              <a:r>
                <a:rPr lang="fr-FR" sz="1400" b="1" dirty="0" smtClean="0">
                  <a:solidFill>
                    <a:srgbClr val="000000"/>
                  </a:solidFill>
                  <a:latin typeface="Times New Roman" panose="02020603050405020304" pitchFamily="18" charset="0"/>
                  <a:cs typeface="Times New Roman" panose="02020603050405020304" pitchFamily="18" charset="0"/>
                </a:rPr>
                <a:t>ICU</a:t>
              </a:r>
              <a:endParaRPr lang="en-US" sz="1400" b="1" dirty="0">
                <a:solidFill>
                  <a:srgbClr val="000000"/>
                </a:solidFill>
                <a:latin typeface="Times New Roman" panose="02020603050405020304" pitchFamily="18" charset="0"/>
                <a:cs typeface="Times New Roman" panose="02020603050405020304" pitchFamily="18" charset="0"/>
              </a:endParaRPr>
            </a:p>
          </p:txBody>
        </p:sp>
        <p:sp>
          <p:nvSpPr>
            <p:cNvPr id="23" name="Rectangle à coins arrondis 22"/>
            <p:cNvSpPr/>
            <p:nvPr/>
          </p:nvSpPr>
          <p:spPr>
            <a:xfrm>
              <a:off x="7284204" y="986766"/>
              <a:ext cx="2244232" cy="97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solidFill>
                    <a:srgbClr val="FF0000"/>
                  </a:solidFill>
                  <a:latin typeface="Times New Roman" panose="02020603050405020304" pitchFamily="18" charset="0"/>
                  <a:cs typeface="Times New Roman" panose="02020603050405020304" pitchFamily="18" charset="0"/>
                </a:rPr>
                <a:t>Intensité élevée du Trafic </a:t>
              </a:r>
              <a:r>
                <a:rPr lang="fr-FR" sz="1400" b="1" dirty="0" smtClean="0">
                  <a:solidFill>
                    <a:srgbClr val="FF0000"/>
                  </a:solidFill>
                  <a:latin typeface="Times New Roman" panose="02020603050405020304" pitchFamily="18" charset="0"/>
                  <a:cs typeface="Times New Roman" panose="02020603050405020304" pitchFamily="18" charset="0"/>
                </a:rPr>
                <a:t>routier; </a:t>
              </a:r>
              <a:endParaRPr lang="fr-FR" sz="1400" b="1" dirty="0" smtClean="0">
                <a:solidFill>
                  <a:srgbClr val="FF0000"/>
                </a:solidFill>
                <a:latin typeface="Times New Roman" panose="02020603050405020304" pitchFamily="18" charset="0"/>
                <a:cs typeface="Times New Roman" panose="02020603050405020304" pitchFamily="18" charset="0"/>
              </a:endParaRPr>
            </a:p>
            <a:p>
              <a:pPr algn="ctr"/>
              <a:r>
                <a:rPr lang="fr-FR" sz="1400" b="1" dirty="0" smtClean="0">
                  <a:solidFill>
                    <a:srgbClr val="FF0000"/>
                  </a:solidFill>
                  <a:latin typeface="Times New Roman" panose="02020603050405020304" pitchFamily="18" charset="0"/>
                  <a:cs typeface="Times New Roman" panose="02020603050405020304" pitchFamily="18" charset="0"/>
                </a:rPr>
                <a:t>Freinage </a:t>
              </a:r>
              <a:r>
                <a:rPr lang="fr-FR" sz="1400" b="1" dirty="0" smtClean="0">
                  <a:solidFill>
                    <a:srgbClr val="FF0000"/>
                  </a:solidFill>
                  <a:latin typeface="Times New Roman" panose="02020603050405020304" pitchFamily="18" charset="0"/>
                  <a:cs typeface="Times New Roman" panose="02020603050405020304" pitchFamily="18" charset="0"/>
                </a:rPr>
                <a:t>élevé</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8" name="Rectangle à coins arrondis 17"/>
            <p:cNvSpPr/>
            <p:nvPr/>
          </p:nvSpPr>
          <p:spPr>
            <a:xfrm>
              <a:off x="9672161" y="978466"/>
              <a:ext cx="2086946" cy="22168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solidFill>
                    <a:srgbClr val="FF0000"/>
                  </a:solidFill>
                  <a:latin typeface="Times New Roman" panose="02020603050405020304" pitchFamily="18" charset="0"/>
                  <a:cs typeface="Times New Roman" panose="02020603050405020304" pitchFamily="18" charset="0"/>
                </a:rPr>
                <a:t>Diminution de la vitesse du vent               </a:t>
              </a:r>
              <a:r>
                <a:rPr lang="fr-FR" sz="1400" dirty="0" smtClean="0">
                  <a:solidFill>
                    <a:srgbClr val="000000"/>
                  </a:solidFill>
                  <a:latin typeface="Times New Roman" panose="02020603050405020304" pitchFamily="18" charset="0"/>
                  <a:cs typeface="Times New Roman" panose="02020603050405020304" pitchFamily="18" charset="0"/>
                </a:rPr>
                <a:t>Mauvaise dispersion des polluants</a:t>
              </a:r>
            </a:p>
            <a:p>
              <a:pPr algn="ctr"/>
              <a:endParaRPr lang="fr-FR" sz="1400" b="1" dirty="0" smtClean="0">
                <a:solidFill>
                  <a:srgbClr val="FF0000"/>
                </a:solidFill>
                <a:latin typeface="Times New Roman" panose="02020603050405020304" pitchFamily="18" charset="0"/>
                <a:cs typeface="Times New Roman" panose="02020603050405020304" pitchFamily="18" charset="0"/>
              </a:endParaRPr>
            </a:p>
            <a:p>
              <a:pPr algn="ctr"/>
              <a:r>
                <a:rPr lang="fr-FR" sz="1400" dirty="0" smtClean="0">
                  <a:solidFill>
                    <a:srgbClr val="FF0000"/>
                  </a:solidFill>
                  <a:latin typeface="Times New Roman" panose="02020603050405020304" pitchFamily="18" charset="0"/>
                  <a:cs typeface="Times New Roman" panose="02020603050405020304" pitchFamily="18" charset="0"/>
                </a:rPr>
                <a:t>Turbulences </a:t>
              </a:r>
              <a:r>
                <a:rPr lang="fr-FR" sz="1400" dirty="0">
                  <a:solidFill>
                    <a:srgbClr val="FF0000"/>
                  </a:solidFill>
                  <a:latin typeface="Times New Roman" panose="02020603050405020304" pitchFamily="18" charset="0"/>
                  <a:cs typeface="Times New Roman" panose="02020603050405020304" pitchFamily="18" charset="0"/>
                </a:rPr>
                <a:t>accentuées</a:t>
              </a:r>
              <a:r>
                <a:rPr lang="fr-FR" sz="1400" b="1" dirty="0">
                  <a:solidFill>
                    <a:srgbClr val="FF0000"/>
                  </a:solidFill>
                  <a:latin typeface="Times New Roman" panose="02020603050405020304" pitchFamily="18" charset="0"/>
                  <a:cs typeface="Times New Roman" panose="02020603050405020304" pitchFamily="18" charset="0"/>
                </a:rPr>
                <a:t>                                 </a:t>
              </a:r>
              <a:r>
                <a:rPr lang="fr-FR" sz="1400" dirty="0">
                  <a:solidFill>
                    <a:srgbClr val="000000"/>
                  </a:solidFill>
                  <a:latin typeface="Times New Roman" panose="02020603050405020304" pitchFamily="18" charset="0"/>
                  <a:cs typeface="Times New Roman" panose="02020603050405020304" pitchFamily="18" charset="0"/>
                </a:rPr>
                <a:t>Formes des bâtiments et configuration (Canyons)</a:t>
              </a:r>
              <a:endParaRPr lang="en-US" sz="1400" dirty="0">
                <a:solidFill>
                  <a:srgbClr val="000000"/>
                </a:solidFill>
                <a:latin typeface="Times New Roman" panose="02020603050405020304" pitchFamily="18" charset="0"/>
                <a:cs typeface="Times New Roman" panose="02020603050405020304" pitchFamily="18" charset="0"/>
              </a:endParaRPr>
            </a:p>
            <a:p>
              <a:pPr algn="ctr"/>
              <a:endParaRPr lang="en-US" sz="1400" dirty="0">
                <a:solidFill>
                  <a:srgbClr val="000000"/>
                </a:solidFill>
                <a:latin typeface="Times New Roman" panose="02020603050405020304" pitchFamily="18" charset="0"/>
                <a:cs typeface="Times New Roman" panose="02020603050405020304" pitchFamily="18" charset="0"/>
              </a:endParaRPr>
            </a:p>
          </p:txBody>
        </p:sp>
      </p:grpSp>
      <p:sp>
        <p:nvSpPr>
          <p:cNvPr id="25" name="Titre 1"/>
          <p:cNvSpPr txBox="1">
            <a:spLocks/>
          </p:cNvSpPr>
          <p:nvPr/>
        </p:nvSpPr>
        <p:spPr>
          <a:xfrm>
            <a:off x="233765" y="330505"/>
            <a:ext cx="6996193" cy="7038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200" b="1" dirty="0" smtClean="0">
                <a:solidFill>
                  <a:srgbClr val="00B0F0"/>
                </a:solidFill>
                <a:latin typeface="Times New Roman" panose="02020603050405020304" pitchFamily="18" charset="0"/>
                <a:cs typeface="Times New Roman" panose="02020603050405020304" pitchFamily="18" charset="0"/>
              </a:rPr>
              <a:t>RES: </a:t>
            </a:r>
            <a:r>
              <a:rPr lang="fr-FR" sz="2200" b="1" dirty="0" smtClean="0">
                <a:solidFill>
                  <a:srgbClr val="FFFFFF">
                    <a:lumMod val="75000"/>
                  </a:srgbClr>
                </a:solidFill>
                <a:latin typeface="Times New Roman" panose="02020603050405020304" pitchFamily="18" charset="0"/>
                <a:cs typeface="Times New Roman" panose="02020603050405020304" pitchFamily="18" charset="0"/>
              </a:rPr>
              <a:t> </a:t>
            </a:r>
            <a:r>
              <a:rPr lang="fr-FR" sz="2200" b="1" dirty="0">
                <a:solidFill>
                  <a:srgbClr val="FFFFFF">
                    <a:lumMod val="75000"/>
                  </a:srgbClr>
                </a:solidFill>
                <a:latin typeface="Times New Roman" panose="02020603050405020304" pitchFamily="18" charset="0"/>
                <a:cs typeface="Times New Roman" panose="02020603050405020304" pitchFamily="18" charset="0"/>
              </a:rPr>
              <a:t>R</a:t>
            </a:r>
            <a:r>
              <a:rPr lang="fr-FR" sz="2200" b="1" dirty="0" smtClean="0">
                <a:solidFill>
                  <a:srgbClr val="FFFFFF">
                    <a:lumMod val="75000"/>
                  </a:srgbClr>
                </a:solidFill>
                <a:latin typeface="Times New Roman" panose="02020603050405020304" pitchFamily="18" charset="0"/>
                <a:cs typeface="Times New Roman" panose="02020603050405020304" pitchFamily="18" charset="0"/>
              </a:rPr>
              <a:t>emise en suspension  et </a:t>
            </a:r>
            <a:r>
              <a:rPr lang="fr-FR" sz="2200" b="1" u="sng" dirty="0" smtClean="0">
                <a:solidFill>
                  <a:srgbClr val="FFFFFF">
                    <a:lumMod val="75000"/>
                  </a:srgbClr>
                </a:solidFill>
                <a:latin typeface="Times New Roman" panose="02020603050405020304" pitchFamily="18" charset="0"/>
                <a:cs typeface="Times New Roman" panose="02020603050405020304" pitchFamily="18" charset="0"/>
              </a:rPr>
              <a:t>milieu </a:t>
            </a:r>
            <a:r>
              <a:rPr lang="fr-FR" sz="2200" b="1" u="sng" dirty="0">
                <a:solidFill>
                  <a:srgbClr val="FFFFFF">
                    <a:lumMod val="75000"/>
                  </a:srgbClr>
                </a:solidFill>
                <a:latin typeface="Times New Roman" panose="02020603050405020304" pitchFamily="18" charset="0"/>
                <a:cs typeface="Times New Roman" panose="02020603050405020304" pitchFamily="18" charset="0"/>
              </a:rPr>
              <a:t>u</a:t>
            </a:r>
            <a:r>
              <a:rPr lang="fr-FR" sz="2200" b="1" u="sng" dirty="0" smtClean="0">
                <a:solidFill>
                  <a:srgbClr val="FFFFFF">
                    <a:lumMod val="75000"/>
                  </a:srgbClr>
                </a:solidFill>
                <a:latin typeface="Times New Roman" panose="02020603050405020304" pitchFamily="18" charset="0"/>
                <a:cs typeface="Times New Roman" panose="02020603050405020304" pitchFamily="18" charset="0"/>
              </a:rPr>
              <a:t>rbain</a:t>
            </a:r>
            <a:r>
              <a:rPr lang="fr-FR" sz="2200" b="1" dirty="0" smtClean="0">
                <a:solidFill>
                  <a:srgbClr val="FFFFFF">
                    <a:lumMod val="75000"/>
                  </a:srgbClr>
                </a:solidFill>
                <a:latin typeface="Times New Roman" panose="02020603050405020304" pitchFamily="18" charset="0"/>
                <a:cs typeface="Times New Roman" panose="02020603050405020304" pitchFamily="18" charset="0"/>
              </a:rPr>
              <a:t/>
            </a:r>
            <a:br>
              <a:rPr lang="fr-FR" sz="2200" b="1" dirty="0" smtClean="0">
                <a:solidFill>
                  <a:srgbClr val="FFFFFF">
                    <a:lumMod val="75000"/>
                  </a:srgbClr>
                </a:solidFill>
                <a:latin typeface="Times New Roman" panose="02020603050405020304" pitchFamily="18" charset="0"/>
                <a:cs typeface="Times New Roman" panose="02020603050405020304" pitchFamily="18" charset="0"/>
              </a:rPr>
            </a:br>
            <a:endParaRPr lang="en-US" sz="2200" b="1" dirty="0">
              <a:solidFill>
                <a:srgbClr val="FFFFFF">
                  <a:lumMod val="75000"/>
                </a:srgbClr>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7570159" y="6230025"/>
            <a:ext cx="3916553" cy="271221"/>
          </a:xfrm>
          <a:prstGeom prst="rect">
            <a:avLst/>
          </a:prstGeom>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90000"/>
              </a:lnSpc>
              <a:spcBef>
                <a:spcPts val="1000"/>
              </a:spcBef>
            </a:pPr>
            <a:r>
              <a:rPr lang="fr-FR" sz="900" i="1" dirty="0" smtClean="0">
                <a:solidFill>
                  <a:srgbClr val="FFFFFF">
                    <a:lumMod val="50000"/>
                  </a:srgbClr>
                </a:solidFill>
                <a:latin typeface="Times New Roman" panose="02020603050405020304" pitchFamily="18" charset="0"/>
                <a:cs typeface="Times New Roman" panose="02020603050405020304" pitchFamily="18" charset="0"/>
                <a:hlinkClick r:id="rId4"/>
              </a:rPr>
              <a:t>* http://www.un.org/fr</a:t>
            </a:r>
            <a:r>
              <a:rPr lang="fr-FR" sz="900" i="1" dirty="0">
                <a:solidFill>
                  <a:srgbClr val="FFFFFF">
                    <a:lumMod val="50000"/>
                  </a:srgbClr>
                </a:solidFill>
                <a:latin typeface="Times New Roman" panose="02020603050405020304" pitchFamily="18" charset="0"/>
                <a:cs typeface="Times New Roman" panose="02020603050405020304" pitchFamily="18" charset="0"/>
              </a:rPr>
              <a:t>; 2014 </a:t>
            </a:r>
            <a:r>
              <a:rPr lang="fr-FR" sz="900" i="1" dirty="0" smtClean="0">
                <a:solidFill>
                  <a:srgbClr val="FFFFFF">
                    <a:lumMod val="50000"/>
                  </a:srgbClr>
                </a:solidFill>
                <a:latin typeface="Times New Roman" panose="02020603050405020304" pitchFamily="18" charset="0"/>
                <a:cs typeface="Times New Roman" panose="02020603050405020304" pitchFamily="18" charset="0"/>
              </a:rPr>
              <a:t>, rapport </a:t>
            </a:r>
            <a:r>
              <a:rPr lang="fr-FR" sz="900" i="1" dirty="0">
                <a:solidFill>
                  <a:srgbClr val="FFFFFF">
                    <a:lumMod val="50000"/>
                  </a:srgbClr>
                </a:solidFill>
                <a:latin typeface="Times New Roman" panose="02020603050405020304" pitchFamily="18" charset="0"/>
                <a:cs typeface="Times New Roman" panose="02020603050405020304" pitchFamily="18" charset="0"/>
              </a:rPr>
              <a:t>sur les perspectives de l’urbanisation. </a:t>
            </a:r>
          </a:p>
        </p:txBody>
      </p:sp>
      <p:sp>
        <p:nvSpPr>
          <p:cNvPr id="20" name="Rectangle à coins arrondis 19"/>
          <p:cNvSpPr/>
          <p:nvPr/>
        </p:nvSpPr>
        <p:spPr>
          <a:xfrm>
            <a:off x="8055146" y="5144390"/>
            <a:ext cx="1842086" cy="7047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solidFill>
                  <a:srgbClr val="FF0000"/>
                </a:solidFill>
                <a:latin typeface="Times New Roman" panose="02020603050405020304" pitchFamily="18" charset="0"/>
                <a:cs typeface="Times New Roman" panose="02020603050405020304" pitchFamily="18" charset="0"/>
              </a:rPr>
              <a:t>% de surfaces couvertes élevé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Rectangle à coins arrondis 21"/>
          <p:cNvSpPr/>
          <p:nvPr/>
        </p:nvSpPr>
        <p:spPr>
          <a:xfrm>
            <a:off x="6017118" y="5144390"/>
            <a:ext cx="1842086" cy="7047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solidFill>
                  <a:srgbClr val="FF0000"/>
                </a:solidFill>
                <a:latin typeface="Times New Roman" panose="02020603050405020304" pitchFamily="18" charset="0"/>
                <a:cs typeface="Times New Roman" panose="02020603050405020304" pitchFamily="18" charset="0"/>
              </a:rPr>
              <a:t>Forte activité anthropique</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97424" y="2020257"/>
            <a:ext cx="4252292" cy="1579450"/>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solidFill>
                <a:srgbClr val="000000"/>
              </a:solidFill>
              <a:latin typeface="Times New Roman" panose="02020603050405020304" pitchFamily="18" charset="0"/>
              <a:cs typeface="Times New Roman" panose="02020603050405020304" pitchFamily="18" charset="0"/>
            </a:endParaRPr>
          </a:p>
          <a:p>
            <a:endParaRPr lang="fr-FR" b="1" dirty="0" smtClean="0">
              <a:solidFill>
                <a:srgbClr val="00B050"/>
              </a:solidFill>
              <a:latin typeface="Times New Roman" panose="02020603050405020304" pitchFamily="18" charset="0"/>
              <a:cs typeface="Times New Roman" panose="02020603050405020304" pitchFamily="18" charset="0"/>
            </a:endParaRPr>
          </a:p>
          <a:p>
            <a:endParaRPr lang="fr-FR" b="1" dirty="0" smtClean="0">
              <a:solidFill>
                <a:srgbClr val="00B050"/>
              </a:solidFill>
              <a:latin typeface="Times New Roman" panose="02020603050405020304" pitchFamily="18" charset="0"/>
              <a:cs typeface="Times New Roman" panose="02020603050405020304" pitchFamily="18" charset="0"/>
            </a:endParaRPr>
          </a:p>
          <a:p>
            <a:endParaRPr lang="fr-FR" b="1" dirty="0" smtClean="0">
              <a:solidFill>
                <a:srgbClr val="00B050"/>
              </a:solidFill>
              <a:latin typeface="Times New Roman" panose="02020603050405020304" pitchFamily="18" charset="0"/>
              <a:cs typeface="Times New Roman" panose="02020603050405020304" pitchFamily="18" charset="0"/>
            </a:endParaRPr>
          </a:p>
          <a:p>
            <a:r>
              <a:rPr lang="fr-FR" b="1" dirty="0" smtClean="0">
                <a:solidFill>
                  <a:srgbClr val="00B050"/>
                </a:solidFill>
                <a:latin typeface="Times New Roman" panose="02020603050405020304" pitchFamily="18" charset="0"/>
                <a:cs typeface="Times New Roman" panose="02020603050405020304" pitchFamily="18" charset="0"/>
              </a:rPr>
              <a:t>GERS-LEE</a:t>
            </a:r>
            <a:r>
              <a:rPr lang="fr-FR" b="1" dirty="0">
                <a:solidFill>
                  <a:srgbClr val="00B050"/>
                </a:solidFill>
                <a:latin typeface="Times New Roman" panose="02020603050405020304" pitchFamily="18" charset="0"/>
                <a:cs typeface="Times New Roman" panose="02020603050405020304" pitchFamily="18" charset="0"/>
              </a:rPr>
              <a:t>:</a:t>
            </a:r>
            <a:r>
              <a:rPr lang="fr-FR" b="1" dirty="0" smtClean="0">
                <a:solidFill>
                  <a:srgbClr val="00B050"/>
                </a:solidFill>
                <a:latin typeface="Times New Roman" panose="02020603050405020304" pitchFamily="18" charset="0"/>
                <a:cs typeface="Times New Roman" panose="02020603050405020304" pitchFamily="18" charset="0"/>
              </a:rPr>
              <a:t> Villes /Environnement </a:t>
            </a:r>
          </a:p>
          <a:p>
            <a:pPr marL="285750" indent="-285750">
              <a:buFont typeface="Arial" charset="0"/>
              <a:buChar char="•"/>
            </a:pPr>
            <a:r>
              <a:rPr lang="fr-FR" u="sng" dirty="0" smtClean="0">
                <a:solidFill>
                  <a:srgbClr val="00B050"/>
                </a:solidFill>
                <a:latin typeface="Times New Roman" panose="02020603050405020304" pitchFamily="18" charset="0"/>
                <a:cs typeface="Times New Roman" panose="02020603050405020304" pitchFamily="18" charset="0"/>
              </a:rPr>
              <a:t>phases </a:t>
            </a:r>
            <a:r>
              <a:rPr lang="fr-FR" u="sng" dirty="0">
                <a:solidFill>
                  <a:srgbClr val="00B050"/>
                </a:solidFill>
                <a:latin typeface="Times New Roman" panose="02020603050405020304" pitchFamily="18" charset="0"/>
                <a:cs typeface="Times New Roman" panose="02020603050405020304" pitchFamily="18" charset="0"/>
              </a:rPr>
              <a:t>porteuses de </a:t>
            </a:r>
            <a:r>
              <a:rPr lang="fr-FR" u="sng" dirty="0" smtClean="0">
                <a:solidFill>
                  <a:srgbClr val="00B050"/>
                </a:solidFill>
                <a:latin typeface="Times New Roman" panose="02020603050405020304" pitchFamily="18" charset="0"/>
                <a:cs typeface="Times New Roman" panose="02020603050405020304" pitchFamily="18" charset="0"/>
              </a:rPr>
              <a:t>polluants</a:t>
            </a:r>
          </a:p>
          <a:p>
            <a:pPr marL="285750" indent="-285750">
              <a:buFont typeface="Arial" charset="0"/>
              <a:buChar char="•"/>
            </a:pPr>
            <a:r>
              <a:rPr lang="fr-FR" u="sng" dirty="0" smtClean="0">
                <a:solidFill>
                  <a:srgbClr val="00B050"/>
                </a:solidFill>
                <a:latin typeface="Times New Roman" panose="02020603050405020304" pitchFamily="18" charset="0"/>
                <a:cs typeface="Times New Roman" panose="02020603050405020304" pitchFamily="18" charset="0"/>
              </a:rPr>
              <a:t>Système urbain</a:t>
            </a:r>
          </a:p>
          <a:p>
            <a:pPr marL="285750" indent="-285750">
              <a:buFont typeface="Arial" charset="0"/>
              <a:buChar char="•"/>
            </a:pPr>
            <a:r>
              <a:rPr lang="fr-FR" u="sng" dirty="0" smtClean="0">
                <a:solidFill>
                  <a:srgbClr val="00B050"/>
                </a:solidFill>
                <a:latin typeface="Times New Roman" panose="02020603050405020304" pitchFamily="18" charset="0"/>
                <a:cs typeface="Times New Roman" panose="02020603050405020304" pitchFamily="18" charset="0"/>
              </a:rPr>
              <a:t>Eau</a:t>
            </a:r>
          </a:p>
          <a:p>
            <a:pPr marL="285750" indent="-285750">
              <a:buFont typeface="Arial" charset="0"/>
              <a:buChar char="•"/>
            </a:pPr>
            <a:r>
              <a:rPr lang="fr-FR" u="sng" dirty="0" smtClean="0">
                <a:solidFill>
                  <a:srgbClr val="00B050"/>
                </a:solidFill>
                <a:latin typeface="Times New Roman" panose="02020603050405020304" pitchFamily="18" charset="0"/>
                <a:cs typeface="Times New Roman" panose="02020603050405020304" pitchFamily="18" charset="0"/>
              </a:rPr>
              <a:t>Air</a:t>
            </a:r>
            <a:endParaRPr lang="fr-FR" u="sng" dirty="0" smtClean="0">
              <a:solidFill>
                <a:srgbClr val="00B050"/>
              </a:solidFill>
              <a:latin typeface="Times New Roman" panose="02020603050405020304" pitchFamily="18" charset="0"/>
              <a:cs typeface="Times New Roman" panose="02020603050405020304" pitchFamily="18" charset="0"/>
            </a:endParaRPr>
          </a:p>
          <a:p>
            <a:pPr marL="285750" indent="-285750">
              <a:buFont typeface="Arial" charset="0"/>
              <a:buChar char="•"/>
            </a:pPr>
            <a:endParaRPr lang="fr-FR" u="sng" dirty="0">
              <a:solidFill>
                <a:srgbClr val="00B050"/>
              </a:solidFill>
              <a:latin typeface="Times New Roman" panose="02020603050405020304" pitchFamily="18" charset="0"/>
              <a:cs typeface="Times New Roman" panose="02020603050405020304" pitchFamily="18" charset="0"/>
            </a:endParaRPr>
          </a:p>
          <a:p>
            <a:pPr marL="285750" indent="-285750">
              <a:buFont typeface="Arial" charset="0"/>
              <a:buChar char="•"/>
            </a:pPr>
            <a:endParaRPr lang="fr-FR" u="sng" dirty="0" smtClean="0">
              <a:solidFill>
                <a:srgbClr val="00B050"/>
              </a:solidFill>
              <a:latin typeface="Times New Roman" panose="02020603050405020304" pitchFamily="18" charset="0"/>
              <a:cs typeface="Times New Roman" panose="02020603050405020304" pitchFamily="18" charset="0"/>
            </a:endParaRPr>
          </a:p>
          <a:p>
            <a:pPr marL="285750" indent="-285750">
              <a:buFont typeface="Arial" charset="0"/>
              <a:buChar char="•"/>
            </a:pPr>
            <a:endParaRPr lang="fr-FR" u="sng" dirty="0">
              <a:solidFill>
                <a:srgbClr val="00B050"/>
              </a:solidFill>
              <a:latin typeface="Times New Roman" panose="02020603050405020304" pitchFamily="18" charset="0"/>
              <a:cs typeface="Times New Roman" panose="02020603050405020304" pitchFamily="18" charset="0"/>
            </a:endParaRPr>
          </a:p>
          <a:p>
            <a:pPr marL="285750" indent="-285750">
              <a:buFont typeface="Arial" charset="0"/>
              <a:buChar char="•"/>
            </a:pPr>
            <a:endParaRPr lang="fr-FR" dirty="0">
              <a:solidFill>
                <a:srgbClr val="00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97424" y="3853286"/>
            <a:ext cx="4252292" cy="2072673"/>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dirty="0">
                <a:solidFill>
                  <a:srgbClr val="000000"/>
                </a:solidFill>
                <a:latin typeface="Times New Roman" panose="02020603050405020304" pitchFamily="18" charset="0"/>
                <a:cs typeface="Times New Roman" panose="02020603050405020304" pitchFamily="18" charset="0"/>
              </a:rPr>
              <a:t>Lien très étroit entre les compartiments de </a:t>
            </a:r>
            <a:r>
              <a:rPr lang="fr-FR" dirty="0" smtClean="0">
                <a:solidFill>
                  <a:srgbClr val="000000"/>
                </a:solidFill>
                <a:latin typeface="Times New Roman" panose="02020603050405020304" pitchFamily="18" charset="0"/>
                <a:cs typeface="Times New Roman" panose="02020603050405020304" pitchFamily="18" charset="0"/>
              </a:rPr>
              <a:t>l’environnement-</a:t>
            </a:r>
          </a:p>
          <a:p>
            <a:pPr marL="285750" indent="-285750">
              <a:buFont typeface="Wingdings" panose="05000000000000000000" pitchFamily="2" charset="2"/>
              <a:buChar char="Ø"/>
            </a:pPr>
            <a:r>
              <a:rPr lang="fr-FR" b="1" dirty="0" smtClean="0">
                <a:solidFill>
                  <a:srgbClr val="0070C0"/>
                </a:solidFill>
                <a:latin typeface="Times New Roman" panose="02020603050405020304" pitchFamily="18" charset="0"/>
                <a:cs typeface="Times New Roman" panose="02020603050405020304" pitchFamily="18" charset="0"/>
              </a:rPr>
              <a:t>Dépôt sec </a:t>
            </a:r>
          </a:p>
          <a:p>
            <a:pPr marL="285750" indent="-285750">
              <a:buFont typeface="Wingdings" panose="05000000000000000000" pitchFamily="2" charset="2"/>
              <a:buChar char="Ø"/>
            </a:pPr>
            <a:r>
              <a:rPr lang="fr-FR" b="1" dirty="0" smtClean="0">
                <a:solidFill>
                  <a:srgbClr val="0070C0"/>
                </a:solidFill>
                <a:latin typeface="Times New Roman" panose="02020603050405020304" pitchFamily="18" charset="0"/>
                <a:cs typeface="Times New Roman" panose="02020603050405020304" pitchFamily="18" charset="0"/>
              </a:rPr>
              <a:t>lessivage par les précipitations</a:t>
            </a:r>
          </a:p>
          <a:p>
            <a:pPr marL="285750" indent="-285750">
              <a:buFont typeface="Wingdings" panose="05000000000000000000" pitchFamily="2" charset="2"/>
              <a:buChar char="Ø"/>
            </a:pPr>
            <a:r>
              <a:rPr lang="fr-FR" b="1" dirty="0" smtClean="0">
                <a:solidFill>
                  <a:srgbClr val="0070C0"/>
                </a:solidFill>
                <a:latin typeface="Times New Roman" panose="02020603050405020304" pitchFamily="18" charset="0"/>
                <a:cs typeface="Times New Roman" panose="02020603050405020304" pitchFamily="18" charset="0"/>
              </a:rPr>
              <a:t>introduction de polluants &gt; eau et sols</a:t>
            </a:r>
          </a:p>
        </p:txBody>
      </p:sp>
      <p:pic>
        <p:nvPicPr>
          <p:cNvPr id="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481" y="1377946"/>
            <a:ext cx="1092959" cy="3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687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10230282" y="6245532"/>
            <a:ext cx="1706217" cy="365125"/>
          </a:xfrm>
        </p:spPr>
        <p:txBody>
          <a:bodyPr/>
          <a:lstStyle/>
          <a:p>
            <a:fld id="{BFB7ACFF-5502-4242-92E3-C94BDADEB5A5}" type="slidenum">
              <a:rPr lang="en-US" sz="2000" b="1" smtClean="0">
                <a:solidFill>
                  <a:srgbClr val="000000"/>
                </a:solidFill>
              </a:rPr>
              <a:pPr/>
              <a:t>12</a:t>
            </a:fld>
            <a:endParaRPr lang="en-US" sz="2000" b="1" dirty="0">
              <a:solidFill>
                <a:srgbClr val="000000"/>
              </a:solidFill>
            </a:endParaRPr>
          </a:p>
        </p:txBody>
      </p: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1910" y="430369"/>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re 1"/>
          <p:cNvSpPr txBox="1">
            <a:spLocks/>
          </p:cNvSpPr>
          <p:nvPr/>
        </p:nvSpPr>
        <p:spPr>
          <a:xfrm>
            <a:off x="225140" y="305008"/>
            <a:ext cx="6581227" cy="652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0070C0"/>
                </a:solidFill>
                <a:latin typeface="Times New Roman" panose="02020603050405020304" pitchFamily="18" charset="0"/>
                <a:cs typeface="Times New Roman" panose="02020603050405020304" pitchFamily="18" charset="0"/>
              </a:rPr>
              <a:t>Objectifs de l’étude </a:t>
            </a:r>
            <a:r>
              <a:rPr lang="fr-FR" sz="2400" b="1" dirty="0">
                <a:solidFill>
                  <a:srgbClr val="565349">
                    <a:lumMod val="20000"/>
                    <a:lumOff val="80000"/>
                  </a:srgbClr>
                </a:solidFill>
                <a:latin typeface="Times New Roman" panose="02020603050405020304" pitchFamily="18" charset="0"/>
                <a:cs typeface="Times New Roman" panose="02020603050405020304" pitchFamily="18" charset="0"/>
              </a:rPr>
              <a:t>/Approche expérimentale  </a:t>
            </a:r>
            <a:endParaRPr lang="en-US" sz="2400" b="1" dirty="0">
              <a:solidFill>
                <a:srgbClr val="565349">
                  <a:lumMod val="20000"/>
                  <a:lumOff val="80000"/>
                </a:srgbClr>
              </a:solidFill>
              <a:latin typeface="Times New Roman" panose="02020603050405020304" pitchFamily="18" charset="0"/>
              <a:cs typeface="Times New Roman" panose="02020603050405020304" pitchFamily="18" charset="0"/>
            </a:endParaRPr>
          </a:p>
        </p:txBody>
      </p:sp>
      <p:sp>
        <p:nvSpPr>
          <p:cNvPr id="18" name="Titre 1"/>
          <p:cNvSpPr>
            <a:spLocks noGrp="1"/>
          </p:cNvSpPr>
          <p:nvPr>
            <p:ph type="title"/>
          </p:nvPr>
        </p:nvSpPr>
        <p:spPr>
          <a:xfrm>
            <a:off x="641106" y="1467025"/>
            <a:ext cx="3551185" cy="464024"/>
          </a:xfrm>
        </p:spPr>
        <p:txBody>
          <a:bodyPr>
            <a:normAutofit/>
          </a:bodyPr>
          <a:lstStyle/>
          <a:p>
            <a:r>
              <a:rPr lang="fr-FR" sz="2400" b="1" dirty="0" smtClean="0">
                <a:latin typeface="Times New Roman" panose="02020603050405020304" pitchFamily="18" charset="0"/>
                <a:cs typeface="Times New Roman" panose="02020603050405020304" pitchFamily="18" charset="0"/>
              </a:rPr>
              <a:t>Objectifs de l’étude:</a:t>
            </a:r>
            <a:endParaRPr lang="en-US" sz="2400" b="1" dirty="0">
              <a:latin typeface="Times New Roman" panose="02020603050405020304" pitchFamily="18" charset="0"/>
              <a:cs typeface="Times New Roman" panose="02020603050405020304" pitchFamily="18" charset="0"/>
            </a:endParaRPr>
          </a:p>
        </p:txBody>
      </p:sp>
      <p:sp>
        <p:nvSpPr>
          <p:cNvPr id="19" name="Espace réservé du contenu 2"/>
          <p:cNvSpPr>
            <a:spLocks noGrp="1"/>
          </p:cNvSpPr>
          <p:nvPr>
            <p:ph idx="1"/>
          </p:nvPr>
        </p:nvSpPr>
        <p:spPr>
          <a:xfrm>
            <a:off x="486413" y="2307880"/>
            <a:ext cx="11083072" cy="1995692"/>
          </a:xfrm>
          <a:solidFill>
            <a:schemeClr val="bg1"/>
          </a:solidFill>
        </p:spPr>
        <p:txBody>
          <a:bodyPr>
            <a:normAutofit/>
          </a:bodyPr>
          <a:lstStyle/>
          <a:p>
            <a:pPr>
              <a:buFont typeface="Wingdings" panose="05000000000000000000" pitchFamily="2" charset="2"/>
              <a:buChar char="q"/>
            </a:pPr>
            <a:r>
              <a:rPr lang="fr-FR" sz="2000" b="1" dirty="0" smtClean="0">
                <a:solidFill>
                  <a:srgbClr val="00B050"/>
                </a:solidFill>
                <a:latin typeface="Aparajita" panose="020B0604020202020204" pitchFamily="34" charset="0"/>
                <a:cs typeface="Aparajita" panose="020B0604020202020204" pitchFamily="34" charset="0"/>
              </a:rPr>
              <a:t>Améliorer les connaissances sur les processus de transferts de polluants en milieu urbain </a:t>
            </a:r>
            <a:r>
              <a:rPr lang="fr-FR" sz="2000" dirty="0">
                <a:latin typeface="Aparajita" panose="020B0604020202020204" pitchFamily="34" charset="0"/>
                <a:cs typeface="Aparajita" panose="020B0604020202020204" pitchFamily="34" charset="0"/>
              </a:rPr>
              <a:t>(interactions </a:t>
            </a:r>
            <a:r>
              <a:rPr lang="fr-FR" sz="2000" b="1" dirty="0" smtClean="0">
                <a:solidFill>
                  <a:srgbClr val="00B0F0"/>
                </a:solidFill>
                <a:latin typeface="Aparajita" panose="020B0604020202020204" pitchFamily="34" charset="0"/>
                <a:cs typeface="Aparajita" panose="020B0604020202020204" pitchFamily="34" charset="0"/>
              </a:rPr>
              <a:t>atmosphère-surface</a:t>
            </a:r>
            <a:r>
              <a:rPr lang="fr-FR" sz="2000" dirty="0">
                <a:latin typeface="Aparajita" panose="020B0604020202020204" pitchFamily="34" charset="0"/>
                <a:cs typeface="Aparajita" panose="020B0604020202020204" pitchFamily="34" charset="0"/>
              </a:rPr>
              <a:t>)</a:t>
            </a:r>
          </a:p>
          <a:p>
            <a:pPr>
              <a:buFont typeface="Wingdings" panose="05000000000000000000" pitchFamily="2" charset="2"/>
              <a:buChar char="v"/>
            </a:pPr>
            <a:r>
              <a:rPr lang="fr-FR" sz="2000" dirty="0">
                <a:solidFill>
                  <a:srgbClr val="00B050"/>
                </a:solidFill>
                <a:latin typeface="Aparajita" panose="020B0604020202020204" pitchFamily="34" charset="0"/>
                <a:cs typeface="Aparajita" panose="020B0604020202020204" pitchFamily="34" charset="0"/>
              </a:rPr>
              <a:t>Évaluer la remise en suspension des particules </a:t>
            </a:r>
            <a:r>
              <a:rPr lang="fr-FR" sz="2000" dirty="0" smtClean="0">
                <a:latin typeface="Aparajita" panose="020B0604020202020204" pitchFamily="34" charset="0"/>
                <a:cs typeface="Aparajita" panose="020B0604020202020204" pitchFamily="34" charset="0"/>
              </a:rPr>
              <a:t>(représentation </a:t>
            </a:r>
            <a:r>
              <a:rPr lang="fr-FR" sz="2000" dirty="0" smtClean="0">
                <a:latin typeface="Aparajita" panose="020B0604020202020204" pitchFamily="34" charset="0"/>
                <a:cs typeface="Aparajita" panose="020B0604020202020204" pitchFamily="34" charset="0"/>
              </a:rPr>
              <a:t>spatio-temporelle)</a:t>
            </a:r>
          </a:p>
          <a:p>
            <a:pPr>
              <a:buFont typeface="Wingdings" panose="05000000000000000000" pitchFamily="2" charset="2"/>
              <a:buChar char="v"/>
            </a:pPr>
            <a:r>
              <a:rPr lang="fr-FR" sz="2000" dirty="0" smtClean="0">
                <a:solidFill>
                  <a:srgbClr val="00B050"/>
                </a:solidFill>
                <a:latin typeface="Aparajita" panose="020B0604020202020204" pitchFamily="34" charset="0"/>
                <a:cs typeface="Aparajita" panose="020B0604020202020204" pitchFamily="34" charset="0"/>
              </a:rPr>
              <a:t>Mieux </a:t>
            </a:r>
            <a:r>
              <a:rPr lang="fr-FR" sz="2000" dirty="0">
                <a:solidFill>
                  <a:srgbClr val="00B050"/>
                </a:solidFill>
                <a:latin typeface="Aparajita" panose="020B0604020202020204" pitchFamily="34" charset="0"/>
                <a:cs typeface="Aparajita" panose="020B0604020202020204" pitchFamily="34" charset="0"/>
              </a:rPr>
              <a:t>comprendre les paramètres influant cette remise en suspension </a:t>
            </a:r>
            <a:r>
              <a:rPr lang="fr-FR" sz="2000" dirty="0" smtClean="0">
                <a:latin typeface="Aparajita" panose="020B0604020202020204" pitchFamily="34" charset="0"/>
                <a:cs typeface="Aparajita" panose="020B0604020202020204" pitchFamily="34" charset="0"/>
              </a:rPr>
              <a:t>(détecter </a:t>
            </a:r>
            <a:r>
              <a:rPr lang="fr-FR" sz="2000" dirty="0">
                <a:latin typeface="Aparajita" panose="020B0604020202020204" pitchFamily="34" charset="0"/>
                <a:cs typeface="Aparajita" panose="020B0604020202020204" pitchFamily="34" charset="0"/>
              </a:rPr>
              <a:t>les phénomènes intervenant, comprendre les conditions)</a:t>
            </a:r>
          </a:p>
          <a:p>
            <a:pPr>
              <a:buFont typeface="Wingdings" panose="05000000000000000000" pitchFamily="2" charset="2"/>
              <a:buChar char="Ø"/>
            </a:pPr>
            <a:endParaRPr lang="fr-FR" sz="1800" b="1" dirty="0">
              <a:solidFill>
                <a:srgbClr val="FF0000"/>
              </a:solidFill>
              <a:latin typeface="Times New Roman" panose="02020603050405020304" pitchFamily="18" charset="0"/>
              <a:cs typeface="Times New Roman" panose="02020603050405020304" pitchFamily="18" charset="0"/>
            </a:endParaRPr>
          </a:p>
          <a:p>
            <a:pPr marL="45720" indent="0">
              <a:buNone/>
            </a:pPr>
            <a:endParaRPr lang="fr-FR" sz="1800" b="1" dirty="0" smtClean="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5277173" y="4757980"/>
            <a:ext cx="5937894" cy="13374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endParaRPr lang="fr-FR" dirty="0">
              <a:solidFill>
                <a:srgbClr val="000000"/>
              </a:solidFill>
              <a:latin typeface="Times New Roman" panose="02020603050405020304" pitchFamily="18" charset="0"/>
              <a:cs typeface="Times New Roman" panose="02020603050405020304" pitchFamily="18" charset="0"/>
            </a:endParaRPr>
          </a:p>
          <a:p>
            <a:r>
              <a:rPr lang="fr-FR" b="1" dirty="0" smtClean="0">
                <a:solidFill>
                  <a:srgbClr val="000000"/>
                </a:solidFill>
                <a:latin typeface="Times New Roman" panose="02020603050405020304" pitchFamily="18" charset="0"/>
                <a:cs typeface="Times New Roman" panose="02020603050405020304" pitchFamily="18" charset="0"/>
              </a:rPr>
              <a:t>Éléments d’entrée de l’étude:</a:t>
            </a:r>
          </a:p>
          <a:p>
            <a:pPr marL="285750" indent="-285750">
              <a:buFont typeface="Wingdings" panose="05000000000000000000" pitchFamily="2" charset="2"/>
              <a:buChar char="ü"/>
            </a:pPr>
            <a:r>
              <a:rPr lang="fr-FR" b="1" dirty="0" smtClean="0">
                <a:solidFill>
                  <a:srgbClr val="FF0000"/>
                </a:solidFill>
                <a:latin typeface="Times New Roman" panose="02020603050405020304" pitchFamily="18" charset="0"/>
                <a:cs typeface="Times New Roman" panose="02020603050405020304" pitchFamily="18" charset="0"/>
              </a:rPr>
              <a:t>Processus </a:t>
            </a:r>
            <a:r>
              <a:rPr lang="fr-FR" b="1" dirty="0">
                <a:solidFill>
                  <a:srgbClr val="FF0000"/>
                </a:solidFill>
                <a:latin typeface="Times New Roman" panose="02020603050405020304" pitchFamily="18" charset="0"/>
                <a:cs typeface="Times New Roman" panose="02020603050405020304" pitchFamily="18" charset="0"/>
              </a:rPr>
              <a:t>de transfert </a:t>
            </a:r>
            <a:r>
              <a:rPr lang="fr-FR" b="1" dirty="0" smtClean="0">
                <a:solidFill>
                  <a:srgbClr val="FF0000"/>
                </a:solidFill>
                <a:latin typeface="Times New Roman" panose="02020603050405020304" pitchFamily="18" charset="0"/>
                <a:cs typeface="Times New Roman" panose="02020603050405020304" pitchFamily="18" charset="0"/>
              </a:rPr>
              <a:t>atmosphère-surface: </a:t>
            </a:r>
            <a:r>
              <a:rPr lang="fr-FR" b="1" dirty="0" smtClean="0">
                <a:solidFill>
                  <a:srgbClr val="00B0F0"/>
                </a:solidFill>
                <a:latin typeface="Times New Roman" panose="02020603050405020304" pitchFamily="18" charset="0"/>
                <a:cs typeface="Times New Roman" panose="02020603050405020304" pitchFamily="18" charset="0"/>
              </a:rPr>
              <a:t>Dépôts secs</a:t>
            </a:r>
            <a:endParaRPr lang="fr-FR" b="1" dirty="0">
              <a:solidFill>
                <a:srgbClr val="00B0F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b="1" dirty="0" smtClean="0">
                <a:solidFill>
                  <a:srgbClr val="FF0000"/>
                </a:solidFill>
                <a:latin typeface="Times New Roman" panose="02020603050405020304" pitchFamily="18" charset="0"/>
                <a:cs typeface="Times New Roman" panose="02020603050405020304" pitchFamily="18" charset="0"/>
              </a:rPr>
              <a:t>ETM</a:t>
            </a:r>
          </a:p>
          <a:p>
            <a:pPr marL="285750" indent="-285750">
              <a:buFont typeface="Wingdings" panose="05000000000000000000" pitchFamily="2" charset="2"/>
              <a:buChar char="ü"/>
            </a:pPr>
            <a:r>
              <a:rPr lang="fr-FR" b="1" dirty="0" smtClean="0">
                <a:solidFill>
                  <a:srgbClr val="FF0000"/>
                </a:solidFill>
                <a:latin typeface="Times New Roman" panose="02020603050405020304" pitchFamily="18" charset="0"/>
                <a:cs typeface="Times New Roman" panose="02020603050405020304" pitchFamily="18" charset="0"/>
              </a:rPr>
              <a:t>Milieu urbain</a:t>
            </a:r>
            <a:endParaRPr lang="en-US" b="1" dirty="0">
              <a:solidFill>
                <a:srgbClr val="FF0000"/>
              </a:solidFill>
              <a:latin typeface="Times New Roman" panose="02020603050405020304" pitchFamily="18" charset="0"/>
              <a:cs typeface="Times New Roman" panose="02020603050405020304" pitchFamily="18" charset="0"/>
            </a:endParaRPr>
          </a:p>
          <a:p>
            <a:pPr algn="ctr"/>
            <a:endParaRPr lang="fr-FR" dirty="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48566" y="4300778"/>
            <a:ext cx="5734373" cy="309967"/>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dirty="0" smtClean="0">
                <a:latin typeface="Times New Roman" panose="02020603050405020304" pitchFamily="18" charset="0"/>
                <a:cs typeface="Times New Roman" panose="02020603050405020304" pitchFamily="18" charset="0"/>
              </a:rPr>
              <a:t>Flux dépôts secs – Flux de RES = part </a:t>
            </a:r>
            <a:r>
              <a:rPr lang="fr-FR" u="sng" dirty="0" smtClean="0">
                <a:latin typeface="Times New Roman" panose="02020603050405020304" pitchFamily="18" charset="0"/>
                <a:cs typeface="Times New Roman" panose="02020603050405020304" pitchFamily="18" charset="0"/>
              </a:rPr>
              <a:t>nette</a:t>
            </a:r>
            <a:r>
              <a:rPr lang="fr-FR" dirty="0" smtClean="0">
                <a:latin typeface="Times New Roman" panose="02020603050405020304" pitchFamily="18" charset="0"/>
                <a:cs typeface="Times New Roman" panose="02020603050405020304" pitchFamily="18" charset="0"/>
              </a:rPr>
              <a:t> de dépôts secs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827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892306" y="1393429"/>
            <a:ext cx="3246894" cy="2984515"/>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endParaRPr lang="fr-FR" b="1" dirty="0" smtClean="0">
              <a:solidFill>
                <a:srgbClr val="00B050"/>
              </a:solidFill>
              <a:latin typeface="Times New Roman" panose="02020603050405020304" pitchFamily="18" charset="0"/>
              <a:cs typeface="Times New Roman" panose="02020603050405020304" pitchFamily="18" charset="0"/>
            </a:endParaRPr>
          </a:p>
          <a:p>
            <a:r>
              <a:rPr lang="fr-FR" b="1" dirty="0" smtClean="0">
                <a:solidFill>
                  <a:schemeClr val="tx1"/>
                </a:solidFill>
                <a:latin typeface="Times New Roman" panose="02020603050405020304" pitchFamily="18" charset="0"/>
                <a:cs typeface="Times New Roman" panose="02020603050405020304" pitchFamily="18" charset="0"/>
              </a:rPr>
              <a:t>AXE 1:                                      </a:t>
            </a:r>
            <a:r>
              <a:rPr lang="fr-FR" b="1" dirty="0" smtClean="0">
                <a:solidFill>
                  <a:srgbClr val="0070C0"/>
                </a:solidFill>
                <a:latin typeface="Times New Roman" panose="02020603050405020304" pitchFamily="18" charset="0"/>
                <a:cs typeface="Times New Roman" panose="02020603050405020304" pitchFamily="18" charset="0"/>
              </a:rPr>
              <a:t>LE DEPOT SEC</a:t>
            </a:r>
          </a:p>
          <a:p>
            <a:endParaRPr lang="fr-FR"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cs typeface="Times New Roman" panose="02020603050405020304" pitchFamily="18" charset="0"/>
              </a:rPr>
              <a:t>Morphologie</a:t>
            </a: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cs typeface="Times New Roman" panose="02020603050405020304" pitchFamily="18" charset="0"/>
              </a:rPr>
              <a:t>Flux de polluants (</a:t>
            </a:r>
            <a:r>
              <a:rPr lang="fr-FR" i="1" dirty="0">
                <a:solidFill>
                  <a:srgbClr val="000000"/>
                </a:solidFill>
                <a:latin typeface="Times New Roman" panose="02020603050405020304" pitchFamily="18" charset="0"/>
                <a:cs typeface="Times New Roman" panose="02020603050405020304" pitchFamily="18" charset="0"/>
              </a:rPr>
              <a:t>ETM </a:t>
            </a:r>
            <a:r>
              <a:rPr lang="fr-FR" i="1" dirty="0" smtClean="0">
                <a:solidFill>
                  <a:srgbClr val="000000"/>
                </a:solidFill>
                <a:latin typeface="Times New Roman" panose="02020603050405020304" pitchFamily="18" charset="0"/>
                <a:cs typeface="Times New Roman" panose="02020603050405020304" pitchFamily="18" charset="0"/>
              </a:rPr>
              <a:t>:</a:t>
            </a:r>
            <a:r>
              <a:rPr lang="fr-FR" i="1" dirty="0" err="1" smtClean="0">
                <a:solidFill>
                  <a:srgbClr val="000000"/>
                </a:solidFill>
                <a:latin typeface="Times New Roman" panose="02020603050405020304" pitchFamily="18" charset="0"/>
                <a:cs typeface="Times New Roman" panose="02020603050405020304" pitchFamily="18" charset="0"/>
              </a:rPr>
              <a:t>Zn,Cu,Ni,Cr,Pb,V</a:t>
            </a:r>
            <a:r>
              <a:rPr lang="fr-FR" i="1" dirty="0">
                <a:solidFill>
                  <a:srgbClr val="000000"/>
                </a:solidFill>
                <a:latin typeface="Times New Roman" panose="02020603050405020304" pitchFamily="18" charset="0"/>
                <a:cs typeface="Times New Roman" panose="02020603050405020304" pitchFamily="18" charset="0"/>
              </a:rPr>
              <a:t>, </a:t>
            </a:r>
            <a:r>
              <a:rPr lang="fr-FR" i="1" dirty="0" err="1">
                <a:solidFill>
                  <a:srgbClr val="000000"/>
                </a:solidFill>
                <a:latin typeface="Times New Roman" panose="02020603050405020304" pitchFamily="18" charset="0"/>
                <a:cs typeface="Times New Roman" panose="02020603050405020304" pitchFamily="18" charset="0"/>
              </a:rPr>
              <a:t>As,Cd</a:t>
            </a:r>
            <a:r>
              <a:rPr lang="fr-FR" i="1" dirty="0">
                <a:solidFill>
                  <a:srgbClr val="000000"/>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fr-FR"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a:xfrm>
            <a:off x="10243930" y="6234379"/>
            <a:ext cx="1706217" cy="365125"/>
          </a:xfrm>
        </p:spPr>
        <p:txBody>
          <a:bodyPr/>
          <a:lstStyle/>
          <a:p>
            <a:fld id="{BFB7ACFF-5502-4242-92E3-C94BDADEB5A5}" type="slidenum">
              <a:rPr lang="en-US" sz="1800" b="1" smtClean="0">
                <a:solidFill>
                  <a:srgbClr val="000000"/>
                </a:solidFill>
                <a:latin typeface="Times New Roman" panose="02020603050405020304" pitchFamily="18" charset="0"/>
                <a:cs typeface="Times New Roman" panose="02020603050405020304" pitchFamily="18" charset="0"/>
              </a:rPr>
              <a:pPr/>
              <a:t>13</a:t>
            </a:fld>
            <a:endParaRPr lang="en-US" sz="1800" b="1" dirty="0">
              <a:solidFill>
                <a:srgbClr val="000000"/>
              </a:solidFill>
              <a:latin typeface="Times New Roman" panose="02020603050405020304" pitchFamily="18" charset="0"/>
              <a:cs typeface="Times New Roman" panose="02020603050405020304" pitchFamily="18" charset="0"/>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à coins arrondis 14"/>
          <p:cNvSpPr/>
          <p:nvPr/>
        </p:nvSpPr>
        <p:spPr>
          <a:xfrm>
            <a:off x="6434462" y="1393428"/>
            <a:ext cx="3469392" cy="2984515"/>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endParaRPr lang="fr-FR" b="1" dirty="0" smtClean="0">
              <a:solidFill>
                <a:srgbClr val="00B050"/>
              </a:solidFill>
              <a:latin typeface="Times New Roman" panose="02020603050405020304" pitchFamily="18" charset="0"/>
              <a:cs typeface="Times New Roman" panose="02020603050405020304" pitchFamily="18" charset="0"/>
            </a:endParaRPr>
          </a:p>
          <a:p>
            <a:r>
              <a:rPr lang="fr-FR" b="1" dirty="0" smtClean="0">
                <a:solidFill>
                  <a:schemeClr val="tx1"/>
                </a:solidFill>
                <a:latin typeface="Times New Roman" panose="02020603050405020304" pitchFamily="18" charset="0"/>
                <a:cs typeface="Times New Roman" panose="02020603050405020304" pitchFamily="18" charset="0"/>
              </a:rPr>
              <a:t>AXE 2: </a:t>
            </a:r>
          </a:p>
          <a:p>
            <a:r>
              <a:rPr lang="fr-FR" b="1" dirty="0" smtClean="0">
                <a:solidFill>
                  <a:srgbClr val="0070C0"/>
                </a:solidFill>
                <a:latin typeface="Times New Roman" panose="02020603050405020304" pitchFamily="18" charset="0"/>
                <a:cs typeface="Times New Roman" panose="02020603050405020304" pitchFamily="18" charset="0"/>
              </a:rPr>
              <a:t>RES DE DEPOTS SECS</a:t>
            </a:r>
          </a:p>
          <a:p>
            <a:endParaRPr lang="fr-FR"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cs typeface="Times New Roman" panose="02020603050405020304" pitchFamily="18" charset="0"/>
              </a:rPr>
              <a:t>dépôts secs en /milieu contrôlé</a:t>
            </a: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cs typeface="Times New Roman" panose="02020603050405020304" pitchFamily="18" charset="0"/>
              </a:rPr>
              <a:t>Surfaces urbaines</a:t>
            </a: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cs typeface="Times New Roman" panose="02020603050405020304" pitchFamily="18" charset="0"/>
              </a:rPr>
              <a:t>Ré-envol aérodynamique</a:t>
            </a: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cs typeface="Times New Roman" panose="02020603050405020304" pitchFamily="18" charset="0"/>
              </a:rPr>
              <a:t>Milieu ambiant</a:t>
            </a:r>
          </a:p>
          <a:p>
            <a:pPr marL="285750" indent="-285750">
              <a:buFont typeface="Wingdings" panose="05000000000000000000" pitchFamily="2" charset="2"/>
              <a:buChar char="Ø"/>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8" name="Rectangle à coins arrondis 7"/>
          <p:cNvSpPr/>
          <p:nvPr/>
        </p:nvSpPr>
        <p:spPr>
          <a:xfrm>
            <a:off x="6434462" y="4610637"/>
            <a:ext cx="3469392" cy="906760"/>
          </a:xfrm>
          <a:prstGeom prst="roundRect">
            <a:avLst/>
          </a:prstGeom>
          <a:ln w="38100">
            <a:solidFill>
              <a:schemeClr val="accent3">
                <a:lumMod val="40000"/>
                <a:lumOff val="60000"/>
              </a:schemeClr>
            </a:solidFill>
            <a:prstDash val="lgDashDot"/>
          </a:ln>
        </p:spPr>
        <p:style>
          <a:lnRef idx="2">
            <a:schemeClr val="accent2"/>
          </a:lnRef>
          <a:fillRef idx="1">
            <a:schemeClr val="lt1"/>
          </a:fillRef>
          <a:effectRef idx="0">
            <a:schemeClr val="accent2"/>
          </a:effectRef>
          <a:fontRef idx="minor">
            <a:schemeClr val="dk1"/>
          </a:fontRef>
        </p:style>
        <p:txBody>
          <a:bodyPr rtlCol="0" anchor="ctr"/>
          <a:lstStyle/>
          <a:p>
            <a:endParaRPr lang="fr-FR" b="1" dirty="0" smtClean="0">
              <a:solidFill>
                <a:srgbClr val="00B050"/>
              </a:solidFill>
              <a:latin typeface="Times New Roman" panose="02020603050405020304" pitchFamily="18" charset="0"/>
              <a:cs typeface="Times New Roman" panose="02020603050405020304" pitchFamily="18" charset="0"/>
            </a:endParaRPr>
          </a:p>
          <a:p>
            <a:endParaRPr lang="fr-FR" b="1" dirty="0">
              <a:solidFill>
                <a:srgbClr val="0070C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a:solidFill>
                  <a:srgbClr val="FF0000"/>
                </a:solidFill>
                <a:latin typeface="Times New Roman" panose="02020603050405020304" pitchFamily="18" charset="0"/>
                <a:cs typeface="Times New Roman" panose="02020603050405020304" pitchFamily="18" charset="0"/>
              </a:rPr>
              <a:t>Particules de </a:t>
            </a:r>
            <a:r>
              <a:rPr lang="fr-FR" dirty="0" smtClean="0">
                <a:solidFill>
                  <a:srgbClr val="FF0000"/>
                </a:solidFill>
                <a:latin typeface="Times New Roman" panose="02020603050405020304" pitchFamily="18" charset="0"/>
                <a:cs typeface="Times New Roman" panose="02020603050405020304" pitchFamily="18" charset="0"/>
              </a:rPr>
              <a:t>fluorescéine</a:t>
            </a:r>
          </a:p>
          <a:p>
            <a:pPr marL="285750" indent="-285750">
              <a:buFont typeface="Wingdings" panose="05000000000000000000" pitchFamily="2" charset="2"/>
              <a:buChar char="q"/>
            </a:pPr>
            <a:r>
              <a:rPr lang="fr-FR" dirty="0">
                <a:solidFill>
                  <a:srgbClr val="FF0000"/>
                </a:solidFill>
                <a:latin typeface="Times New Roman" panose="02020603050405020304" pitchFamily="18" charset="0"/>
                <a:cs typeface="Times New Roman" panose="02020603050405020304" pitchFamily="18" charset="0"/>
              </a:rPr>
              <a:t>Particules métalliques</a:t>
            </a:r>
          </a:p>
          <a:p>
            <a:endParaRPr lang="fr-FR"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9" name="Titre 1"/>
          <p:cNvSpPr txBox="1">
            <a:spLocks/>
          </p:cNvSpPr>
          <p:nvPr/>
        </p:nvSpPr>
        <p:spPr>
          <a:xfrm>
            <a:off x="225140" y="305008"/>
            <a:ext cx="6581227" cy="652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smtClean="0">
                <a:solidFill>
                  <a:schemeClr val="tx2">
                    <a:lumMod val="20000"/>
                    <a:lumOff val="80000"/>
                  </a:schemeClr>
                </a:solidFill>
                <a:latin typeface="Times New Roman" panose="02020603050405020304" pitchFamily="18" charset="0"/>
                <a:cs typeface="Times New Roman" panose="02020603050405020304" pitchFamily="18" charset="0"/>
              </a:rPr>
              <a:t>Objectifs de </a:t>
            </a:r>
            <a:r>
              <a:rPr lang="fr-FR" sz="2400" b="1" dirty="0">
                <a:solidFill>
                  <a:schemeClr val="tx2">
                    <a:lumMod val="20000"/>
                    <a:lumOff val="80000"/>
                  </a:schemeClr>
                </a:solidFill>
                <a:latin typeface="Times New Roman" panose="02020603050405020304" pitchFamily="18" charset="0"/>
                <a:cs typeface="Times New Roman" panose="02020603050405020304" pitchFamily="18" charset="0"/>
              </a:rPr>
              <a:t>l’étude /</a:t>
            </a:r>
            <a:r>
              <a:rPr lang="fr-FR" sz="2400" b="1" dirty="0">
                <a:solidFill>
                  <a:srgbClr val="0070C0"/>
                </a:solidFill>
                <a:latin typeface="Times New Roman" panose="02020603050405020304" pitchFamily="18" charset="0"/>
                <a:cs typeface="Times New Roman" panose="02020603050405020304" pitchFamily="18" charset="0"/>
              </a:rPr>
              <a:t>Approche expérimentale  </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460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243930" y="6234379"/>
            <a:ext cx="1706217" cy="365125"/>
          </a:xfrm>
        </p:spPr>
        <p:txBody>
          <a:bodyPr/>
          <a:lstStyle/>
          <a:p>
            <a:fld id="{BFB7ACFF-5502-4242-92E3-C94BDADEB5A5}" type="slidenum">
              <a:rPr lang="en-US" sz="1800" b="1" smtClean="0">
                <a:solidFill>
                  <a:srgbClr val="000000"/>
                </a:solidFill>
                <a:latin typeface="Times New Roman" panose="02020603050405020304" pitchFamily="18" charset="0"/>
                <a:cs typeface="Times New Roman" panose="02020603050405020304" pitchFamily="18" charset="0"/>
              </a:rPr>
              <a:pPr/>
              <a:t>14</a:t>
            </a:fld>
            <a:endParaRPr lang="en-US" sz="1800" b="1" dirty="0">
              <a:solidFill>
                <a:srgbClr val="000000"/>
              </a:solidFill>
              <a:latin typeface="Times New Roman" panose="02020603050405020304" pitchFamily="18" charset="0"/>
              <a:cs typeface="Times New Roman" panose="02020603050405020304" pitchFamily="18" charset="0"/>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885" y="4482650"/>
            <a:ext cx="1653641" cy="1643501"/>
          </a:xfrm>
          <a:prstGeom prst="rect">
            <a:avLst/>
          </a:prstGeom>
        </p:spPr>
      </p:pic>
      <p:sp>
        <p:nvSpPr>
          <p:cNvPr id="18" name="Titre 1"/>
          <p:cNvSpPr txBox="1">
            <a:spLocks/>
          </p:cNvSpPr>
          <p:nvPr/>
        </p:nvSpPr>
        <p:spPr>
          <a:xfrm>
            <a:off x="225140" y="305008"/>
            <a:ext cx="6581227" cy="652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smtClean="0">
                <a:solidFill>
                  <a:schemeClr val="tx2">
                    <a:lumMod val="20000"/>
                    <a:lumOff val="80000"/>
                  </a:schemeClr>
                </a:solidFill>
                <a:latin typeface="Times New Roman" panose="02020603050405020304" pitchFamily="18" charset="0"/>
                <a:cs typeface="Times New Roman" panose="02020603050405020304" pitchFamily="18" charset="0"/>
              </a:rPr>
              <a:t>Objectifs de </a:t>
            </a:r>
            <a:r>
              <a:rPr lang="fr-FR" sz="2400" b="1" dirty="0">
                <a:solidFill>
                  <a:schemeClr val="tx2">
                    <a:lumMod val="20000"/>
                    <a:lumOff val="80000"/>
                  </a:schemeClr>
                </a:solidFill>
                <a:latin typeface="Times New Roman" panose="02020603050405020304" pitchFamily="18" charset="0"/>
                <a:cs typeface="Times New Roman" panose="02020603050405020304" pitchFamily="18" charset="0"/>
              </a:rPr>
              <a:t>l’étude /</a:t>
            </a:r>
            <a:r>
              <a:rPr lang="fr-FR" sz="2400" b="1" dirty="0">
                <a:solidFill>
                  <a:srgbClr val="0070C0"/>
                </a:solidFill>
                <a:latin typeface="Times New Roman" panose="02020603050405020304" pitchFamily="18" charset="0"/>
                <a:cs typeface="Times New Roman" panose="02020603050405020304" pitchFamily="18" charset="0"/>
              </a:rPr>
              <a:t>Approche expérimentale  </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p:nvPr/>
        </p:nvCxnSpPr>
        <p:spPr>
          <a:xfrm flipV="1">
            <a:off x="5939536" y="2499096"/>
            <a:ext cx="1681960" cy="1071063"/>
          </a:xfrm>
          <a:prstGeom prst="straightConnector1">
            <a:avLst/>
          </a:prstGeom>
          <a:ln w="28575">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pic>
        <p:nvPicPr>
          <p:cNvPr id="19" name="Espace réservé du contenu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4650" y="3170095"/>
            <a:ext cx="2161042" cy="1665869"/>
          </a:xfrm>
          <a:prstGeom prst="rect">
            <a:avLst/>
          </a:prstGeom>
        </p:spPr>
      </p:pic>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005" y="4632900"/>
            <a:ext cx="1714875" cy="1336727"/>
          </a:xfrm>
          <a:prstGeom prst="rect">
            <a:avLst/>
          </a:prstGeom>
        </p:spPr>
      </p:pic>
      <p:cxnSp>
        <p:nvCxnSpPr>
          <p:cNvPr id="6" name="Connecteur droit avec flèche 5"/>
          <p:cNvCxnSpPr/>
          <p:nvPr/>
        </p:nvCxnSpPr>
        <p:spPr>
          <a:xfrm>
            <a:off x="4964301" y="3813565"/>
            <a:ext cx="1124469" cy="1270804"/>
          </a:xfrm>
          <a:prstGeom prst="straightConnector1">
            <a:avLst/>
          </a:prstGeom>
          <a:ln w="38100">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27" name="Espace réservé du contenu 6"/>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2846453" y="4731055"/>
            <a:ext cx="2228685" cy="1581805"/>
          </a:xfrm>
        </p:spPr>
      </p:pic>
      <p:sp>
        <p:nvSpPr>
          <p:cNvPr id="23" name="Rectangle à coins arrondis 22"/>
          <p:cNvSpPr/>
          <p:nvPr/>
        </p:nvSpPr>
        <p:spPr>
          <a:xfrm>
            <a:off x="3361723" y="6298581"/>
            <a:ext cx="3774157" cy="295458"/>
          </a:xfrm>
          <a:prstGeom prst="roundRect">
            <a:avLst/>
          </a:prstGeom>
          <a:ln w="38100">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Wingdings" panose="05000000000000000000" pitchFamily="2" charset="2"/>
              <a:buChar char="q"/>
            </a:pPr>
            <a:r>
              <a:rPr lang="fr-FR" sz="1600" dirty="0" smtClean="0">
                <a:solidFill>
                  <a:srgbClr val="000000"/>
                </a:solidFill>
              </a:rPr>
              <a:t>Modèle de calcul des flux associé</a:t>
            </a:r>
            <a:endParaRPr lang="en-US" sz="1600" dirty="0">
              <a:solidFill>
                <a:srgbClr val="000000"/>
              </a:solidFill>
            </a:endParaRPr>
          </a:p>
        </p:txBody>
      </p:sp>
      <p:sp>
        <p:nvSpPr>
          <p:cNvPr id="28" name="Rectangle à coins arrondis 27"/>
          <p:cNvSpPr/>
          <p:nvPr/>
        </p:nvSpPr>
        <p:spPr>
          <a:xfrm>
            <a:off x="6133432" y="4618310"/>
            <a:ext cx="1088545" cy="381940"/>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r>
              <a:rPr lang="fr-FR" sz="1200" b="1" dirty="0" smtClean="0">
                <a:solidFill>
                  <a:srgbClr val="FFFF00"/>
                </a:solidFill>
                <a:latin typeface="Times New Roman" panose="02020603050405020304" pitchFamily="18" charset="0"/>
                <a:cs typeface="Times New Roman" panose="02020603050405020304" pitchFamily="18" charset="0"/>
              </a:rPr>
              <a:t>Imprimé 3D</a:t>
            </a:r>
            <a:endParaRPr lang="en-US" sz="1200" b="1" dirty="0">
              <a:solidFill>
                <a:srgbClr val="FFFF00"/>
              </a:solidFill>
              <a:latin typeface="Times New Roman" panose="02020603050405020304" pitchFamily="18" charset="0"/>
              <a:cs typeface="Times New Roman" panose="02020603050405020304" pitchFamily="18" charset="0"/>
            </a:endParaRPr>
          </a:p>
        </p:txBody>
      </p:sp>
      <p:sp>
        <p:nvSpPr>
          <p:cNvPr id="24" name="Rectangle à coins arrondis 23"/>
          <p:cNvSpPr/>
          <p:nvPr/>
        </p:nvSpPr>
        <p:spPr>
          <a:xfrm>
            <a:off x="5640483" y="5815459"/>
            <a:ext cx="2250723" cy="483122"/>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r>
              <a:rPr lang="fr-FR" sz="1600" b="1" dirty="0" smtClean="0">
                <a:solidFill>
                  <a:srgbClr val="000000"/>
                </a:solidFill>
                <a:latin typeface="Times New Roman" panose="02020603050405020304" pitchFamily="18" charset="0"/>
                <a:cs typeface="Times New Roman" panose="02020603050405020304" pitchFamily="18" charset="0"/>
              </a:rPr>
              <a:t>Préleveur passif UNC</a:t>
            </a:r>
            <a:endParaRPr lang="en-US" sz="1600" b="1" dirty="0">
              <a:solidFill>
                <a:srgbClr val="000000"/>
              </a:solidFill>
              <a:latin typeface="Times New Roman" panose="02020603050405020304" pitchFamily="18" charset="0"/>
              <a:cs typeface="Times New Roman" panose="02020603050405020304" pitchFamily="18" charset="0"/>
            </a:endParaRPr>
          </a:p>
        </p:txBody>
      </p:sp>
      <p:sp>
        <p:nvSpPr>
          <p:cNvPr id="29" name="Rectangle à coins arrondis 28"/>
          <p:cNvSpPr/>
          <p:nvPr/>
        </p:nvSpPr>
        <p:spPr>
          <a:xfrm>
            <a:off x="3777144" y="2733885"/>
            <a:ext cx="3029223" cy="436210"/>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r>
              <a:rPr lang="fr-FR" sz="1600" dirty="0" smtClean="0">
                <a:solidFill>
                  <a:srgbClr val="C00000"/>
                </a:solidFill>
                <a:latin typeface="Times New Roman" panose="02020603050405020304" pitchFamily="18" charset="0"/>
                <a:cs typeface="Times New Roman" panose="02020603050405020304" pitchFamily="18" charset="0"/>
              </a:rPr>
              <a:t>Abri climatique </a:t>
            </a:r>
            <a:r>
              <a:rPr lang="fr-FR" sz="1600" dirty="0" err="1" smtClean="0">
                <a:solidFill>
                  <a:srgbClr val="C00000"/>
                </a:solidFill>
                <a:latin typeface="Times New Roman" panose="02020603050405020304" pitchFamily="18" charset="0"/>
                <a:cs typeface="Times New Roman" panose="02020603050405020304" pitchFamily="18" charset="0"/>
              </a:rPr>
              <a:t>Ott</a:t>
            </a:r>
            <a:r>
              <a:rPr lang="fr-FR" sz="1600" dirty="0" smtClean="0">
                <a:solidFill>
                  <a:srgbClr val="C00000"/>
                </a:solidFill>
                <a:latin typeface="Times New Roman" panose="02020603050405020304" pitchFamily="18" charset="0"/>
                <a:cs typeface="Times New Roman" panose="02020603050405020304" pitchFamily="18" charset="0"/>
              </a:rPr>
              <a:t> et al  (2008)</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30" name="Rectangle à coins arrondis 29"/>
          <p:cNvSpPr/>
          <p:nvPr/>
        </p:nvSpPr>
        <p:spPr>
          <a:xfrm>
            <a:off x="315350" y="1097037"/>
            <a:ext cx="3278343" cy="9221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endParaRPr lang="fr-FR" b="1" dirty="0" smtClean="0">
              <a:solidFill>
                <a:srgbClr val="0070C0"/>
              </a:solidFill>
              <a:latin typeface="Times New Roman" panose="02020603050405020304" pitchFamily="18" charset="0"/>
              <a:cs typeface="Times New Roman" panose="02020603050405020304" pitchFamily="18" charset="0"/>
            </a:endParaRPr>
          </a:p>
          <a:p>
            <a:r>
              <a:rPr lang="fr-FR" b="1" dirty="0" smtClean="0">
                <a:solidFill>
                  <a:srgbClr val="0070C0"/>
                </a:solidFill>
                <a:latin typeface="Times New Roman" panose="02020603050405020304" pitchFamily="18" charset="0"/>
                <a:cs typeface="Times New Roman" panose="02020603050405020304" pitchFamily="18" charset="0"/>
              </a:rPr>
              <a:t>Axe 1 :                                                        </a:t>
            </a:r>
            <a:r>
              <a:rPr lang="fr-FR" b="1" dirty="0" smtClean="0">
                <a:solidFill>
                  <a:srgbClr val="FF0000"/>
                </a:solidFill>
                <a:latin typeface="Times New Roman" panose="02020603050405020304" pitchFamily="18" charset="0"/>
                <a:cs typeface="Times New Roman" panose="02020603050405020304" pitchFamily="18" charset="0"/>
              </a:rPr>
              <a:t>Etude et analyse du dépôt sec</a:t>
            </a:r>
          </a:p>
          <a:p>
            <a:endParaRPr lang="fr-FR" b="1" dirty="0" smtClean="0">
              <a:solidFill>
                <a:srgbClr val="FF0000"/>
              </a:solidFill>
              <a:latin typeface="Times New Roman" panose="02020603050405020304" pitchFamily="18" charset="0"/>
              <a:cs typeface="Times New Roman" panose="02020603050405020304" pitchFamily="18" charset="0"/>
            </a:endParaRPr>
          </a:p>
        </p:txBody>
      </p:sp>
      <p:grpSp>
        <p:nvGrpSpPr>
          <p:cNvPr id="31" name="Groupe 30"/>
          <p:cNvGrpSpPr/>
          <p:nvPr/>
        </p:nvGrpSpPr>
        <p:grpSpPr>
          <a:xfrm>
            <a:off x="7308408" y="1627014"/>
            <a:ext cx="4446725" cy="4628880"/>
            <a:chOff x="5416659" y="957261"/>
            <a:chExt cx="5141755" cy="5404766"/>
          </a:xfrm>
        </p:grpSpPr>
        <p:grpSp>
          <p:nvGrpSpPr>
            <p:cNvPr id="32" name="Groupe 31"/>
            <p:cNvGrpSpPr/>
            <p:nvPr/>
          </p:nvGrpSpPr>
          <p:grpSpPr>
            <a:xfrm>
              <a:off x="5416659" y="957261"/>
              <a:ext cx="4927850" cy="5404766"/>
              <a:chOff x="-234732" y="0"/>
              <a:chExt cx="4481612" cy="4679950"/>
            </a:xfrm>
          </p:grpSpPr>
          <p:grpSp>
            <p:nvGrpSpPr>
              <p:cNvPr id="34" name="Groupe 33"/>
              <p:cNvGrpSpPr>
                <a:grpSpLocks/>
              </p:cNvGrpSpPr>
              <p:nvPr/>
            </p:nvGrpSpPr>
            <p:grpSpPr>
              <a:xfrm>
                <a:off x="-234732" y="0"/>
                <a:ext cx="4481612" cy="4679950"/>
                <a:chOff x="-469783" y="-109655"/>
                <a:chExt cx="4724363" cy="5900739"/>
              </a:xfrm>
            </p:grpSpPr>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80" y="-109655"/>
                  <a:ext cx="4273360" cy="5900739"/>
                </a:xfrm>
                <a:prstGeom prst="rect">
                  <a:avLst/>
                </a:prstGeom>
              </p:spPr>
            </p:pic>
            <p:sp>
              <p:nvSpPr>
                <p:cNvPr id="37" name="Rectangle à coins arrondis 36"/>
                <p:cNvSpPr/>
                <p:nvPr/>
              </p:nvSpPr>
              <p:spPr>
                <a:xfrm>
                  <a:off x="1002843" y="86183"/>
                  <a:ext cx="1164571" cy="648822"/>
                </a:xfrm>
                <a:prstGeom prst="roundRect">
                  <a:avLst/>
                </a:prstGeom>
                <a:noFill/>
                <a:ln w="38100" cap="flat" cmpd="sng" algn="ctr">
                  <a:noFill/>
                  <a:prstDash val="solid"/>
                </a:ln>
                <a:effectLst/>
              </p:spPr>
              <p:txBody>
                <a:bodyPr rtlCol="0" anchor="ctr"/>
                <a:lstStyle/>
                <a:p>
                  <a:pPr algn="ctr">
                    <a:lnSpc>
                      <a:spcPct val="115000"/>
                    </a:lnSpc>
                    <a:spcAft>
                      <a:spcPts val="0"/>
                    </a:spcAft>
                  </a:pPr>
                  <a:r>
                    <a:rPr lang="en-US" sz="1000" b="1" kern="1200">
                      <a:effectLst/>
                      <a:latin typeface="Times New Roman"/>
                      <a:ea typeface="Calibri"/>
                    </a:rPr>
                    <a:t>Pluviomètre découvrant</a:t>
                  </a:r>
                  <a:endParaRPr lang="fr-FR" sz="1200">
                    <a:effectLst/>
                    <a:latin typeface="Times New Roman"/>
                    <a:ea typeface="Calibri"/>
                  </a:endParaRPr>
                </a:p>
                <a:p>
                  <a:pPr algn="ctr">
                    <a:lnSpc>
                      <a:spcPct val="115000"/>
                    </a:lnSpc>
                    <a:spcAft>
                      <a:spcPts val="0"/>
                    </a:spcAft>
                  </a:pPr>
                  <a:r>
                    <a:rPr lang="fr-FR" sz="900">
                      <a:effectLst/>
                      <a:latin typeface="Times New Roman"/>
                      <a:ea typeface="Calibri"/>
                    </a:rPr>
                    <a:t> </a:t>
                  </a:r>
                  <a:endParaRPr lang="fr-FR" sz="1200">
                    <a:effectLst/>
                    <a:latin typeface="Times New Roman"/>
                    <a:ea typeface="Calibri"/>
                  </a:endParaRPr>
                </a:p>
              </p:txBody>
            </p:sp>
            <p:sp>
              <p:nvSpPr>
                <p:cNvPr id="38" name="Rectangle à coins arrondis 37"/>
                <p:cNvSpPr/>
                <p:nvPr/>
              </p:nvSpPr>
              <p:spPr>
                <a:xfrm>
                  <a:off x="3131925" y="756152"/>
                  <a:ext cx="1121888" cy="830193"/>
                </a:xfrm>
                <a:prstGeom prst="roundRect">
                  <a:avLst/>
                </a:prstGeom>
                <a:noFill/>
                <a:ln w="38100" cap="flat" cmpd="sng" algn="ctr">
                  <a:noFill/>
                  <a:prstDash val="solid"/>
                </a:ln>
                <a:effectLst/>
              </p:spPr>
              <p:txBody>
                <a:bodyPr rtlCol="0" anchor="ctr"/>
                <a:lstStyle/>
                <a:p>
                  <a:pPr algn="ctr">
                    <a:lnSpc>
                      <a:spcPct val="115000"/>
                    </a:lnSpc>
                    <a:spcAft>
                      <a:spcPts val="0"/>
                    </a:spcAft>
                  </a:pPr>
                  <a:r>
                    <a:rPr lang="en-US" sz="1000" b="1" kern="1200" dirty="0" err="1">
                      <a:effectLst/>
                      <a:latin typeface="Times New Roman"/>
                      <a:ea typeface="Calibri"/>
                    </a:rPr>
                    <a:t>Préleveur</a:t>
                  </a:r>
                  <a:r>
                    <a:rPr lang="en-US" sz="1000" b="1" kern="1200" dirty="0">
                      <a:effectLst/>
                      <a:latin typeface="Times New Roman"/>
                      <a:ea typeface="Calibri"/>
                    </a:rPr>
                    <a:t> </a:t>
                  </a:r>
                  <a:r>
                    <a:rPr lang="en-US" sz="1000" b="1" kern="1200" dirty="0" err="1" smtClean="0">
                      <a:effectLst/>
                      <a:latin typeface="Times New Roman"/>
                      <a:ea typeface="Calibri"/>
                    </a:rPr>
                    <a:t>Passif</a:t>
                  </a:r>
                  <a:r>
                    <a:rPr lang="en-US" sz="1000" b="1" kern="1200" dirty="0" smtClean="0">
                      <a:effectLst/>
                      <a:latin typeface="Times New Roman"/>
                      <a:ea typeface="Calibri"/>
                    </a:rPr>
                    <a:t> </a:t>
                  </a:r>
                  <a:endParaRPr lang="fr-FR" sz="1200" dirty="0">
                    <a:solidFill>
                      <a:srgbClr val="FF0000"/>
                    </a:solidFill>
                    <a:effectLst/>
                    <a:latin typeface="Times New Roman"/>
                    <a:ea typeface="Calibri"/>
                  </a:endParaRPr>
                </a:p>
              </p:txBody>
            </p:sp>
            <p:sp>
              <p:nvSpPr>
                <p:cNvPr id="39" name="Rectangle à coins arrondis 38"/>
                <p:cNvSpPr/>
                <p:nvPr/>
              </p:nvSpPr>
              <p:spPr>
                <a:xfrm>
                  <a:off x="-469783" y="541439"/>
                  <a:ext cx="1472564" cy="629810"/>
                </a:xfrm>
                <a:prstGeom prst="roundRect">
                  <a:avLst/>
                </a:prstGeom>
                <a:noFill/>
                <a:ln w="38100" cap="flat" cmpd="sng" algn="ctr">
                  <a:noFill/>
                  <a:prstDash val="solid"/>
                </a:ln>
                <a:effectLst/>
              </p:spPr>
              <p:txBody>
                <a:bodyPr rtlCol="0" anchor="ctr"/>
                <a:lstStyle/>
                <a:p>
                  <a:pPr algn="ctr">
                    <a:lnSpc>
                      <a:spcPct val="115000"/>
                    </a:lnSpc>
                    <a:spcAft>
                      <a:spcPts val="0"/>
                    </a:spcAft>
                  </a:pPr>
                  <a:r>
                    <a:rPr lang="en-US" sz="1000" b="1" kern="1200" dirty="0" err="1">
                      <a:effectLst/>
                      <a:latin typeface="Times New Roman"/>
                      <a:ea typeface="Calibri"/>
                    </a:rPr>
                    <a:t>Préleveur</a:t>
                  </a:r>
                  <a:r>
                    <a:rPr lang="en-US" sz="1000" b="1" kern="1200" dirty="0">
                      <a:effectLst/>
                      <a:latin typeface="Times New Roman"/>
                      <a:ea typeface="Calibri"/>
                    </a:rPr>
                    <a:t> </a:t>
                  </a:r>
                  <a:r>
                    <a:rPr lang="en-US" sz="1000" b="1" kern="1200" dirty="0" err="1">
                      <a:effectLst/>
                      <a:latin typeface="Times New Roman"/>
                      <a:ea typeface="Calibri"/>
                    </a:rPr>
                    <a:t>Passif</a:t>
                  </a:r>
                  <a:r>
                    <a:rPr lang="en-US" sz="1000" b="1" kern="1200" dirty="0">
                      <a:effectLst/>
                      <a:latin typeface="Times New Roman"/>
                      <a:ea typeface="Calibri"/>
                    </a:rPr>
                    <a:t> </a:t>
                  </a:r>
                  <a:r>
                    <a:rPr lang="en-US" sz="1000" b="1" kern="1200" dirty="0" smtClean="0">
                      <a:effectLst/>
                      <a:latin typeface="Times New Roman"/>
                      <a:ea typeface="Calibri"/>
                    </a:rPr>
                    <a:t>UNC</a:t>
                  </a:r>
                  <a:endParaRPr lang="fr-FR" sz="1200" dirty="0">
                    <a:solidFill>
                      <a:srgbClr val="FF0000"/>
                    </a:solidFill>
                    <a:effectLst/>
                    <a:latin typeface="Times New Roman"/>
                    <a:ea typeface="Calibri"/>
                  </a:endParaRPr>
                </a:p>
              </p:txBody>
            </p:sp>
          </p:grpSp>
          <p:sp>
            <p:nvSpPr>
              <p:cNvPr id="35" name="Rectangle à coins arrondis 34"/>
              <p:cNvSpPr/>
              <p:nvPr/>
            </p:nvSpPr>
            <p:spPr>
              <a:xfrm>
                <a:off x="1916934" y="605928"/>
                <a:ext cx="1068636" cy="349097"/>
              </a:xfrm>
              <a:prstGeom prst="roundRect">
                <a:avLst/>
              </a:prstGeom>
              <a:noFill/>
              <a:ln w="38100" cap="flat" cmpd="sng" algn="ctr">
                <a:noFill/>
                <a:prstDash val="solid"/>
              </a:ln>
              <a:effectLst/>
            </p:spPr>
            <p:txBody>
              <a:bodyPr wrap="square" rtlCol="0" anchor="ctr">
                <a:noAutofit/>
              </a:bodyPr>
              <a:lstStyle/>
              <a:p>
                <a:pPr algn="ctr">
                  <a:lnSpc>
                    <a:spcPct val="115000"/>
                  </a:lnSpc>
                  <a:spcAft>
                    <a:spcPts val="0"/>
                  </a:spcAft>
                </a:pPr>
                <a:r>
                  <a:rPr lang="en-US" sz="1000" b="1" kern="1200">
                    <a:effectLst/>
                    <a:latin typeface="Times New Roman"/>
                    <a:ea typeface="Calibri"/>
                  </a:rPr>
                  <a:t>Jauge Owen</a:t>
                </a:r>
                <a:endParaRPr lang="fr-FR" sz="1200">
                  <a:effectLst/>
                  <a:latin typeface="Times New Roman"/>
                  <a:ea typeface="Calibri"/>
                </a:endParaRPr>
              </a:p>
            </p:txBody>
          </p:sp>
        </p:grpSp>
        <p:sp>
          <p:nvSpPr>
            <p:cNvPr id="33" name="Rectangle à coins arrondis 32"/>
            <p:cNvSpPr/>
            <p:nvPr/>
          </p:nvSpPr>
          <p:spPr>
            <a:xfrm>
              <a:off x="9413676" y="1080160"/>
              <a:ext cx="1144738" cy="576872"/>
            </a:xfrm>
            <a:prstGeom prst="roundRect">
              <a:avLst/>
            </a:prstGeom>
            <a:noFill/>
            <a:ln w="38100" cap="flat" cmpd="sng" algn="ctr">
              <a:noFill/>
              <a:prstDash val="solid"/>
            </a:ln>
            <a:effectLst/>
          </p:spPr>
          <p:txBody>
            <a:bodyPr rtlCol="0" anchor="ctr"/>
            <a:lstStyle/>
            <a:p>
              <a:pPr algn="ctr">
                <a:lnSpc>
                  <a:spcPct val="115000"/>
                </a:lnSpc>
                <a:spcAft>
                  <a:spcPts val="0"/>
                </a:spcAft>
              </a:pPr>
              <a:r>
                <a:rPr lang="en-US" sz="1000" b="1" kern="1200" dirty="0" err="1">
                  <a:effectLst/>
                  <a:latin typeface="Times New Roman"/>
                  <a:ea typeface="Calibri"/>
                </a:rPr>
                <a:t>Préleveur</a:t>
              </a:r>
              <a:r>
                <a:rPr lang="en-US" sz="1000" b="1" kern="1200" dirty="0">
                  <a:effectLst/>
                  <a:latin typeface="Times New Roman"/>
                  <a:ea typeface="Calibri"/>
                </a:rPr>
                <a:t> </a:t>
              </a:r>
              <a:r>
                <a:rPr lang="en-US" sz="1000" b="1" kern="1200" dirty="0" err="1">
                  <a:effectLst/>
                  <a:latin typeface="Times New Roman"/>
                  <a:ea typeface="Calibri"/>
                </a:rPr>
                <a:t>Passif</a:t>
              </a:r>
              <a:r>
                <a:rPr lang="en-US" sz="1000" b="1" kern="1200" dirty="0">
                  <a:effectLst/>
                  <a:latin typeface="Times New Roman"/>
                  <a:ea typeface="Calibri"/>
                </a:rPr>
                <a:t> </a:t>
              </a:r>
              <a:r>
                <a:rPr lang="en-US" sz="1000" b="1" kern="1200" dirty="0" smtClean="0">
                  <a:effectLst/>
                  <a:latin typeface="Times New Roman"/>
                  <a:ea typeface="Calibri"/>
                </a:rPr>
                <a:t>UNC</a:t>
              </a:r>
              <a:endParaRPr lang="fr-FR" sz="1200" dirty="0">
                <a:solidFill>
                  <a:srgbClr val="FF0000"/>
                </a:solidFill>
                <a:effectLst/>
                <a:latin typeface="Times New Roman"/>
                <a:ea typeface="Calibri"/>
              </a:endParaRPr>
            </a:p>
          </p:txBody>
        </p:sp>
      </p:grpSp>
      <p:sp>
        <p:nvSpPr>
          <p:cNvPr id="22" name="Rectangle à coins arrondis 21"/>
          <p:cNvSpPr/>
          <p:nvPr/>
        </p:nvSpPr>
        <p:spPr>
          <a:xfrm>
            <a:off x="8094626" y="5858381"/>
            <a:ext cx="3482877" cy="436210"/>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r>
              <a:rPr lang="fr-FR" dirty="0" smtClean="0">
                <a:solidFill>
                  <a:srgbClr val="FFFF00"/>
                </a:solidFill>
              </a:rPr>
              <a:t>Site de la Bouteillerie (Nantes)</a:t>
            </a:r>
            <a:endParaRPr lang="en-US" dirty="0">
              <a:solidFill>
                <a:srgbClr val="FFFF00"/>
              </a:solidFill>
            </a:endParaRPr>
          </a:p>
        </p:txBody>
      </p:sp>
      <p:sp>
        <p:nvSpPr>
          <p:cNvPr id="40" name="Rectangle à coins arrondis 39"/>
          <p:cNvSpPr/>
          <p:nvPr/>
        </p:nvSpPr>
        <p:spPr>
          <a:xfrm>
            <a:off x="318217" y="2286123"/>
            <a:ext cx="3250294" cy="2196527"/>
          </a:xfrm>
          <a:prstGeom prst="roundRect">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endParaRPr lang="fr-FR" sz="1600" u="sng" dirty="0" smtClean="0">
              <a:solidFill>
                <a:srgbClr val="000000"/>
              </a:solidFill>
              <a:latin typeface="Times New Roman" panose="02020603050405020304" pitchFamily="18" charset="0"/>
              <a:cs typeface="Times New Roman" panose="02020603050405020304" pitchFamily="18" charset="0"/>
            </a:endParaRPr>
          </a:p>
          <a:p>
            <a:r>
              <a:rPr lang="fr-FR" sz="1600" u="sng" dirty="0" smtClean="0">
                <a:solidFill>
                  <a:srgbClr val="000000"/>
                </a:solidFill>
                <a:latin typeface="Times New Roman" panose="02020603050405020304" pitchFamily="18" charset="0"/>
                <a:cs typeface="Times New Roman" panose="02020603050405020304" pitchFamily="18" charset="0"/>
              </a:rPr>
              <a:t>Objectif </a:t>
            </a:r>
            <a:r>
              <a:rPr lang="fr-FR" sz="1600" u="sng" dirty="0">
                <a:solidFill>
                  <a:srgbClr val="000000"/>
                </a:solidFill>
                <a:latin typeface="Times New Roman" panose="02020603050405020304" pitchFamily="18" charset="0"/>
                <a:cs typeface="Times New Roman" panose="02020603050405020304" pitchFamily="18" charset="0"/>
              </a:rPr>
              <a:t>: </a:t>
            </a:r>
            <a:endParaRPr lang="fr-FR" sz="1600" u="sng" dirty="0" smtClean="0">
              <a:solidFill>
                <a:srgbClr val="000000"/>
              </a:solidFill>
              <a:latin typeface="Times New Roman" panose="02020603050405020304" pitchFamily="18" charset="0"/>
              <a:cs typeface="Times New Roman" panose="02020603050405020304" pitchFamily="18" charset="0"/>
            </a:endParaRPr>
          </a:p>
          <a:p>
            <a:r>
              <a:rPr lang="fr-FR" sz="1600" b="1" dirty="0" smtClean="0">
                <a:solidFill>
                  <a:srgbClr val="00B050"/>
                </a:solidFill>
                <a:latin typeface="Times New Roman" panose="02020603050405020304" pitchFamily="18" charset="0"/>
                <a:cs typeface="Times New Roman" panose="02020603050405020304" pitchFamily="18" charset="0"/>
              </a:rPr>
              <a:t>Discrimination morphologique et chimique</a:t>
            </a:r>
          </a:p>
          <a:p>
            <a:pPr marL="285750" indent="-285750">
              <a:buFont typeface="Wingdings" panose="05000000000000000000" pitchFamily="2" charset="2"/>
              <a:buChar char="q"/>
            </a:pPr>
            <a:r>
              <a:rPr lang="fr-FR" sz="1600" dirty="0">
                <a:solidFill>
                  <a:schemeClr val="tx1"/>
                </a:solidFill>
                <a:latin typeface="Times New Roman" panose="02020603050405020304" pitchFamily="18" charset="0"/>
                <a:cs typeface="Times New Roman" panose="02020603050405020304" pitchFamily="18" charset="0"/>
              </a:rPr>
              <a:t>Préleveur passif </a:t>
            </a:r>
            <a:r>
              <a:rPr lang="fr-FR" sz="1600" dirty="0" smtClean="0">
                <a:solidFill>
                  <a:schemeClr val="tx1"/>
                </a:solidFill>
                <a:latin typeface="Times New Roman" panose="02020603050405020304" pitchFamily="18" charset="0"/>
                <a:cs typeface="Times New Roman" panose="02020603050405020304" pitchFamily="18" charset="0"/>
              </a:rPr>
              <a:t>adapté : UNC</a:t>
            </a:r>
            <a:endParaRPr lang="fr-FR"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sz="1600" dirty="0">
                <a:solidFill>
                  <a:schemeClr val="tx1"/>
                </a:solidFill>
                <a:latin typeface="Times New Roman" panose="02020603050405020304" pitchFamily="18" charset="0"/>
                <a:cs typeface="Times New Roman" panose="02020603050405020304" pitchFamily="18" charset="0"/>
              </a:rPr>
              <a:t>Dépôts humide et totaux</a:t>
            </a:r>
          </a:p>
          <a:p>
            <a:pPr marL="285750" indent="-285750">
              <a:buFont typeface="Wingdings" panose="05000000000000000000" pitchFamily="2" charset="2"/>
              <a:buChar char="q"/>
            </a:pPr>
            <a:r>
              <a:rPr lang="fr-FR" sz="1600" dirty="0">
                <a:solidFill>
                  <a:schemeClr val="tx1"/>
                </a:solidFill>
                <a:latin typeface="Times New Roman" panose="02020603050405020304" pitchFamily="18" charset="0"/>
                <a:cs typeface="Times New Roman" panose="02020603050405020304" pitchFamily="18" charset="0"/>
              </a:rPr>
              <a:t>Microscopie </a:t>
            </a:r>
            <a:r>
              <a:rPr lang="fr-FR" sz="1600" dirty="0" smtClean="0">
                <a:solidFill>
                  <a:schemeClr val="tx1"/>
                </a:solidFill>
                <a:latin typeface="Times New Roman" panose="02020603050405020304" pitchFamily="18" charset="0"/>
                <a:cs typeface="Times New Roman" panose="02020603050405020304" pitchFamily="18" charset="0"/>
              </a:rPr>
              <a:t>MEB-EDX</a:t>
            </a:r>
            <a:endParaRPr lang="fr-FR" sz="1600" dirty="0">
              <a:solidFill>
                <a:schemeClr val="tx1"/>
              </a:solidFill>
              <a:latin typeface="Times New Roman" panose="02020603050405020304" pitchFamily="18" charset="0"/>
              <a:cs typeface="Times New Roman" panose="02020603050405020304" pitchFamily="18" charset="0"/>
            </a:endParaRPr>
          </a:p>
          <a:p>
            <a:endParaRPr lang="fr-FR" sz="1600" b="1" dirty="0" smtClean="0">
              <a:solidFill>
                <a:srgbClr val="00B050"/>
              </a:solidFill>
              <a:latin typeface="Times New Roman" panose="02020603050405020304" pitchFamily="18" charset="0"/>
              <a:cs typeface="Times New Roman" panose="02020603050405020304" pitchFamily="18" charset="0"/>
            </a:endParaRPr>
          </a:p>
          <a:p>
            <a:endParaRPr lang="fr-FR" b="1" dirty="0" smtClean="0">
              <a:solidFill>
                <a:srgbClr val="418AB3">
                  <a:lumMod val="40000"/>
                  <a:lumOff val="6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613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243930" y="6234379"/>
            <a:ext cx="1706217" cy="365125"/>
          </a:xfrm>
        </p:spPr>
        <p:txBody>
          <a:bodyPr/>
          <a:lstStyle/>
          <a:p>
            <a:fld id="{BFB7ACFF-5502-4242-92E3-C94BDADEB5A5}" type="slidenum">
              <a:rPr lang="en-US" sz="1800" b="1" smtClean="0">
                <a:solidFill>
                  <a:srgbClr val="000000"/>
                </a:solidFill>
                <a:latin typeface="Times New Roman" panose="02020603050405020304" pitchFamily="18" charset="0"/>
                <a:cs typeface="Times New Roman" panose="02020603050405020304" pitchFamily="18" charset="0"/>
              </a:rPr>
              <a:pPr/>
              <a:t>15</a:t>
            </a:fld>
            <a:endParaRPr lang="en-US" sz="1800" b="1" dirty="0">
              <a:solidFill>
                <a:srgbClr val="000000"/>
              </a:solidFill>
              <a:latin typeface="Times New Roman" panose="02020603050405020304" pitchFamily="18" charset="0"/>
              <a:cs typeface="Times New Roman" panose="02020603050405020304" pitchFamily="18" charset="0"/>
            </a:endParaRPr>
          </a:p>
        </p:txBody>
      </p:sp>
      <p:sp>
        <p:nvSpPr>
          <p:cNvPr id="18" name="Titre 1"/>
          <p:cNvSpPr txBox="1">
            <a:spLocks/>
          </p:cNvSpPr>
          <p:nvPr/>
        </p:nvSpPr>
        <p:spPr>
          <a:xfrm>
            <a:off x="225140" y="305008"/>
            <a:ext cx="6581227" cy="652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smtClean="0">
                <a:solidFill>
                  <a:srgbClr val="565349">
                    <a:lumMod val="20000"/>
                    <a:lumOff val="80000"/>
                  </a:srgbClr>
                </a:solidFill>
                <a:latin typeface="Times New Roman" panose="02020603050405020304" pitchFamily="18" charset="0"/>
                <a:cs typeface="Times New Roman" panose="02020603050405020304" pitchFamily="18" charset="0"/>
              </a:rPr>
              <a:t>Objectifs de </a:t>
            </a:r>
            <a:r>
              <a:rPr lang="fr-FR" sz="2400" b="1" dirty="0">
                <a:solidFill>
                  <a:srgbClr val="565349">
                    <a:lumMod val="20000"/>
                    <a:lumOff val="80000"/>
                  </a:srgbClr>
                </a:solidFill>
                <a:latin typeface="Times New Roman" panose="02020603050405020304" pitchFamily="18" charset="0"/>
                <a:cs typeface="Times New Roman" panose="02020603050405020304" pitchFamily="18" charset="0"/>
              </a:rPr>
              <a:t>l’étude /</a:t>
            </a:r>
            <a:r>
              <a:rPr lang="fr-FR" sz="2400" b="1" dirty="0">
                <a:solidFill>
                  <a:srgbClr val="0070C0"/>
                </a:solidFill>
                <a:latin typeface="Times New Roman" panose="02020603050405020304" pitchFamily="18" charset="0"/>
                <a:cs typeface="Times New Roman" panose="02020603050405020304" pitchFamily="18" charset="0"/>
              </a:rPr>
              <a:t>Approche expérimentale  </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a:xfrm>
            <a:off x="315350" y="1295932"/>
            <a:ext cx="3807197" cy="9221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endParaRPr lang="fr-FR" b="1" dirty="0" smtClean="0">
              <a:solidFill>
                <a:srgbClr val="0070C0"/>
              </a:solidFill>
              <a:latin typeface="Times New Roman" panose="02020603050405020304" pitchFamily="18" charset="0"/>
              <a:cs typeface="Times New Roman" panose="02020603050405020304" pitchFamily="18" charset="0"/>
            </a:endParaRPr>
          </a:p>
          <a:p>
            <a:r>
              <a:rPr lang="fr-FR" b="1" dirty="0" smtClean="0">
                <a:solidFill>
                  <a:srgbClr val="0070C0"/>
                </a:solidFill>
                <a:latin typeface="Times New Roman" panose="02020603050405020304" pitchFamily="18" charset="0"/>
                <a:cs typeface="Times New Roman" panose="02020603050405020304" pitchFamily="18" charset="0"/>
              </a:rPr>
              <a:t>Axe 2:Etude et analyse de la RES</a:t>
            </a:r>
          </a:p>
          <a:p>
            <a:pPr marL="285750" indent="-285750">
              <a:buFont typeface="Wingdings" panose="05000000000000000000" pitchFamily="2" charset="2"/>
              <a:buChar char="q"/>
            </a:pPr>
            <a:r>
              <a:rPr lang="fr-FR" dirty="0">
                <a:solidFill>
                  <a:srgbClr val="FF0000"/>
                </a:solidFill>
                <a:latin typeface="Times New Roman" panose="02020603050405020304" pitchFamily="18" charset="0"/>
                <a:cs typeface="Times New Roman" panose="02020603050405020304" pitchFamily="18" charset="0"/>
              </a:rPr>
              <a:t>Particules de </a:t>
            </a:r>
            <a:r>
              <a:rPr lang="fr-FR" dirty="0" smtClean="0">
                <a:solidFill>
                  <a:srgbClr val="FF0000"/>
                </a:solidFill>
                <a:latin typeface="Times New Roman" panose="02020603050405020304" pitchFamily="18" charset="0"/>
                <a:cs typeface="Times New Roman" panose="02020603050405020304" pitchFamily="18" charset="0"/>
              </a:rPr>
              <a:t>fluorescéine </a:t>
            </a:r>
          </a:p>
          <a:p>
            <a:pPr marL="285750" indent="-285750">
              <a:buFont typeface="Wingdings" panose="05000000000000000000" pitchFamily="2" charset="2"/>
              <a:buChar char="q"/>
            </a:pPr>
            <a:r>
              <a:rPr lang="fr-FR" dirty="0" smtClean="0">
                <a:solidFill>
                  <a:schemeClr val="bg1">
                    <a:lumMod val="75000"/>
                  </a:schemeClr>
                </a:solidFill>
                <a:latin typeface="Times New Roman" panose="02020603050405020304" pitchFamily="18" charset="0"/>
                <a:cs typeface="Times New Roman" panose="02020603050405020304" pitchFamily="18" charset="0"/>
              </a:rPr>
              <a:t>Particules </a:t>
            </a:r>
            <a:r>
              <a:rPr lang="fr-FR" dirty="0">
                <a:solidFill>
                  <a:schemeClr val="bg1">
                    <a:lumMod val="75000"/>
                  </a:schemeClr>
                </a:solidFill>
                <a:latin typeface="Times New Roman" panose="02020603050405020304" pitchFamily="18" charset="0"/>
                <a:cs typeface="Times New Roman" panose="02020603050405020304" pitchFamily="18" charset="0"/>
              </a:rPr>
              <a:t>métalliques</a:t>
            </a:r>
          </a:p>
          <a:p>
            <a:pPr marL="285750" indent="-285750">
              <a:buFont typeface="Wingdings" panose="05000000000000000000" pitchFamily="2" charset="2"/>
              <a:buChar char="q"/>
            </a:pPr>
            <a:endParaRPr lang="fr-FR" dirty="0">
              <a:solidFill>
                <a:srgbClr val="FF0000"/>
              </a:solidFill>
              <a:latin typeface="Times New Roman" panose="02020603050405020304" pitchFamily="18" charset="0"/>
              <a:cs typeface="Times New Roman" panose="02020603050405020304" pitchFamily="18" charset="0"/>
            </a:endParaRPr>
          </a:p>
        </p:txBody>
      </p:sp>
      <p:sp>
        <p:nvSpPr>
          <p:cNvPr id="10" name="Rectangle à coins arrondis 9"/>
          <p:cNvSpPr/>
          <p:nvPr/>
        </p:nvSpPr>
        <p:spPr>
          <a:xfrm>
            <a:off x="315350" y="2448732"/>
            <a:ext cx="3807197" cy="4140808"/>
          </a:xfrm>
          <a:prstGeom prst="roundRect">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r>
              <a:rPr lang="fr-FR" sz="1600" u="sng" dirty="0">
                <a:latin typeface="Times New Roman" panose="02020603050405020304" pitchFamily="18" charset="0"/>
                <a:cs typeface="Times New Roman" panose="02020603050405020304" pitchFamily="18" charset="0"/>
              </a:rPr>
              <a:t>Objectif : </a:t>
            </a:r>
            <a:endParaRPr lang="fr-FR" sz="1600" u="sng" dirty="0" smtClean="0">
              <a:latin typeface="Times New Roman" panose="02020603050405020304" pitchFamily="18" charset="0"/>
              <a:cs typeface="Times New Roman" panose="02020603050405020304" pitchFamily="18" charset="0"/>
            </a:endParaRPr>
          </a:p>
          <a:p>
            <a:r>
              <a:rPr lang="fr-FR" sz="1600" b="1" dirty="0" smtClean="0">
                <a:solidFill>
                  <a:srgbClr val="00B050"/>
                </a:solidFill>
                <a:latin typeface="Times New Roman" panose="02020603050405020304" pitchFamily="18" charset="0"/>
                <a:cs typeface="Times New Roman" panose="02020603050405020304" pitchFamily="18" charset="0"/>
              </a:rPr>
              <a:t>Évaluer la «</a:t>
            </a:r>
            <a:r>
              <a:rPr lang="fr-FR" sz="1600" b="1" dirty="0">
                <a:solidFill>
                  <a:srgbClr val="00B050"/>
                </a:solidFill>
                <a:latin typeface="Times New Roman" panose="02020603050405020304" pitchFamily="18" charset="0"/>
                <a:cs typeface="Times New Roman" panose="02020603050405020304" pitchFamily="18" charset="0"/>
              </a:rPr>
              <a:t> susceptibilité » </a:t>
            </a:r>
            <a:r>
              <a:rPr lang="fr-FR" sz="1600" b="1" dirty="0" smtClean="0">
                <a:solidFill>
                  <a:srgbClr val="00B050"/>
                </a:solidFill>
                <a:latin typeface="Times New Roman" panose="02020603050405020304" pitchFamily="18" charset="0"/>
                <a:cs typeface="Times New Roman" panose="02020603050405020304" pitchFamily="18" charset="0"/>
              </a:rPr>
              <a:t>de surfaces </a:t>
            </a:r>
            <a:r>
              <a:rPr lang="fr-FR" sz="1600" b="1" dirty="0">
                <a:solidFill>
                  <a:srgbClr val="00B050"/>
                </a:solidFill>
                <a:latin typeface="Times New Roman" panose="02020603050405020304" pitchFamily="18" charset="0"/>
                <a:cs typeface="Times New Roman" panose="02020603050405020304" pitchFamily="18" charset="0"/>
              </a:rPr>
              <a:t>urbaines /RES </a:t>
            </a:r>
            <a:endParaRPr lang="fr-FR" sz="1600" b="1" dirty="0" smtClean="0">
              <a:solidFill>
                <a:srgbClr val="00B050"/>
              </a:solidFill>
              <a:latin typeface="Times New Roman" panose="02020603050405020304" pitchFamily="18" charset="0"/>
              <a:cs typeface="Times New Roman" panose="02020603050405020304" pitchFamily="18" charset="0"/>
            </a:endParaRPr>
          </a:p>
          <a:p>
            <a:endParaRPr lang="fr-FR" sz="1600" b="1" dirty="0" smtClean="0">
              <a:solidFill>
                <a:srgbClr val="00B05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sz="1600" dirty="0" smtClean="0">
                <a:latin typeface="Times New Roman" panose="02020603050405020304" pitchFamily="18" charset="0"/>
                <a:cs typeface="Times New Roman" panose="02020603050405020304" pitchFamily="18" charset="0"/>
              </a:rPr>
              <a:t>dépôt </a:t>
            </a:r>
            <a:r>
              <a:rPr lang="fr-FR" sz="1600" dirty="0">
                <a:latin typeface="Times New Roman" panose="02020603050405020304" pitchFamily="18" charset="0"/>
                <a:cs typeface="Times New Roman" panose="02020603050405020304" pitchFamily="18" charset="0"/>
              </a:rPr>
              <a:t>sec </a:t>
            </a:r>
            <a:r>
              <a:rPr lang="fr-FR" sz="1600" dirty="0" smtClean="0">
                <a:latin typeface="Times New Roman" panose="02020603050405020304" pitchFamily="18" charset="0"/>
                <a:cs typeface="Times New Roman" panose="02020603050405020304" pitchFamily="18" charset="0"/>
              </a:rPr>
              <a:t>sur </a:t>
            </a:r>
            <a:r>
              <a:rPr lang="fr-FR" sz="1600" dirty="0">
                <a:latin typeface="Times New Roman" panose="02020603050405020304" pitchFamily="18" charset="0"/>
                <a:cs typeface="Times New Roman" panose="02020603050405020304" pitchFamily="18" charset="0"/>
              </a:rPr>
              <a:t>des surfaces urbaines </a:t>
            </a:r>
            <a:r>
              <a:rPr lang="fr-FR" sz="16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endParaRPr lang="fr-FR"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fr-FR" sz="1600" dirty="0" smtClean="0">
                <a:latin typeface="Times New Roman" panose="02020603050405020304" pitchFamily="18" charset="0"/>
                <a:cs typeface="Times New Roman" panose="02020603050405020304" pitchFamily="18" charset="0"/>
              </a:rPr>
              <a:t>quotient RES </a:t>
            </a:r>
            <a:r>
              <a:rPr lang="el-GR" sz="1600" b="1" dirty="0" smtClean="0">
                <a:solidFill>
                  <a:srgbClr val="00B050"/>
                </a:solidFill>
                <a:latin typeface="Times New Roman" panose="02020603050405020304" pitchFamily="18" charset="0"/>
                <a:cs typeface="Times New Roman" panose="02020603050405020304" pitchFamily="18" charset="0"/>
              </a:rPr>
              <a:t>φ</a:t>
            </a:r>
            <a:r>
              <a:rPr lang="fr-FR" sz="1600" b="1" dirty="0" smtClean="0">
                <a:solidFill>
                  <a:srgbClr val="00B050"/>
                </a:solidFill>
                <a:latin typeface="Times New Roman" panose="02020603050405020304" pitchFamily="18" charset="0"/>
                <a:cs typeface="Times New Roman" panose="02020603050405020304" pitchFamily="18" charset="0"/>
              </a:rPr>
              <a:t> </a:t>
            </a:r>
            <a:endParaRPr lang="fr-FR" sz="1600" b="1" dirty="0">
              <a:solidFill>
                <a:srgbClr val="00B050"/>
              </a:solidFill>
              <a:latin typeface="Times New Roman" panose="02020603050405020304" pitchFamily="18" charset="0"/>
              <a:cs typeface="Times New Roman" panose="02020603050405020304" pitchFamily="18" charset="0"/>
            </a:endParaRPr>
          </a:p>
          <a:p>
            <a:endParaRPr lang="fr-FR" sz="1600" u="sng" dirty="0">
              <a:latin typeface="Times New Roman" panose="02020603050405020304" pitchFamily="18" charset="0"/>
              <a:cs typeface="Times New Roman" panose="02020603050405020304" pitchFamily="18" charset="0"/>
            </a:endParaRPr>
          </a:p>
          <a:p>
            <a:r>
              <a:rPr lang="fr-FR" sz="1600" u="sng" dirty="0">
                <a:latin typeface="Times New Roman" panose="02020603050405020304" pitchFamily="18" charset="0"/>
                <a:cs typeface="Times New Roman" panose="02020603050405020304" pitchFamily="18" charset="0"/>
              </a:rPr>
              <a:t>Principe:</a:t>
            </a:r>
          </a:p>
          <a:p>
            <a:pPr marL="285750" indent="-285750">
              <a:buFont typeface="Wingdings" panose="05000000000000000000" pitchFamily="2" charset="2"/>
              <a:buChar char="Ø"/>
            </a:pPr>
            <a:r>
              <a:rPr lang="fr-FR" sz="1600" dirty="0">
                <a:latin typeface="Times New Roman" panose="02020603050405020304" pitchFamily="18" charset="0"/>
                <a:cs typeface="Times New Roman" panose="02020603050405020304" pitchFamily="18" charset="0"/>
              </a:rPr>
              <a:t>Génération de </a:t>
            </a:r>
            <a:r>
              <a:rPr lang="fr-FR" sz="1600" dirty="0" smtClean="0">
                <a:latin typeface="Times New Roman" panose="02020603050405020304" pitchFamily="18" charset="0"/>
                <a:cs typeface="Times New Roman" panose="02020603050405020304" pitchFamily="18" charset="0"/>
              </a:rPr>
              <a:t>particules </a:t>
            </a:r>
            <a:r>
              <a:rPr lang="fr-FR" sz="1400" dirty="0" smtClean="0">
                <a:latin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cs typeface="Times New Roman" panose="02020603050405020304" pitchFamily="18" charset="0"/>
              </a:rPr>
              <a:t>0,5 µm </a:t>
            </a:r>
            <a:r>
              <a:rPr lang="fr-FR" sz="1400" dirty="0" smtClean="0">
                <a:latin typeface="Times New Roman" panose="02020603050405020304" pitchFamily="18" charset="0"/>
                <a:cs typeface="Times New Roman" panose="02020603050405020304" pitchFamily="18" charset="0"/>
              </a:rPr>
              <a:t> </a:t>
            </a:r>
            <a:endParaRPr lang="fr-FR"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600" dirty="0">
                <a:latin typeface="Times New Roman" panose="02020603050405020304" pitchFamily="18" charset="0"/>
                <a:cs typeface="Times New Roman" panose="02020603050405020304" pitchFamily="18" charset="0"/>
              </a:rPr>
              <a:t>transport </a:t>
            </a:r>
            <a:r>
              <a:rPr lang="fr-FR" sz="1600" dirty="0" smtClean="0">
                <a:latin typeface="Times New Roman" panose="02020603050405020304" pitchFamily="18" charset="0"/>
                <a:cs typeface="Times New Roman" panose="02020603050405020304" pitchFamily="18" charset="0"/>
              </a:rPr>
              <a:t>dans le </a:t>
            </a:r>
            <a:r>
              <a:rPr lang="fr-FR" sz="1600" dirty="0" smtClean="0">
                <a:solidFill>
                  <a:srgbClr val="FF0000"/>
                </a:solidFill>
                <a:latin typeface="Times New Roman" panose="02020603050405020304" pitchFamily="18" charset="0"/>
                <a:cs typeface="Times New Roman" panose="02020603050405020304" pitchFamily="18" charset="0"/>
              </a:rPr>
              <a:t>panache du vent</a:t>
            </a:r>
            <a:r>
              <a:rPr lang="fr-FR" sz="1600" dirty="0" smtClean="0">
                <a:latin typeface="Times New Roman" panose="02020603050405020304" pitchFamily="18" charset="0"/>
                <a:cs typeface="Times New Roman" panose="02020603050405020304" pitchFamily="18" charset="0"/>
              </a:rPr>
              <a:t>; </a:t>
            </a:r>
            <a:endParaRPr lang="fr-FR"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600" dirty="0">
                <a:latin typeface="Times New Roman" panose="02020603050405020304" pitchFamily="18" charset="0"/>
                <a:cs typeface="Times New Roman" panose="02020603050405020304" pitchFamily="18" charset="0"/>
              </a:rPr>
              <a:t>dépôt sur surfaces verticales, horizontales, </a:t>
            </a:r>
            <a:r>
              <a:rPr lang="fr-FR" sz="1600" dirty="0" smtClean="0">
                <a:latin typeface="Times New Roman" panose="02020603050405020304" pitchFamily="18" charset="0"/>
                <a:cs typeface="Times New Roman" panose="02020603050405020304" pitchFamily="18" charset="0"/>
              </a:rPr>
              <a:t>inclinées 30°</a:t>
            </a:r>
          </a:p>
          <a:p>
            <a:pPr marL="285750" indent="-285750">
              <a:buFont typeface="Wingdings" panose="05000000000000000000" pitchFamily="2" charset="2"/>
              <a:buChar char="Ø"/>
            </a:pPr>
            <a:r>
              <a:rPr lang="fr-FR" sz="1600" dirty="0" smtClean="0">
                <a:latin typeface="Times New Roman" panose="02020603050405020304" pitchFamily="18" charset="0"/>
                <a:cs typeface="Times New Roman" panose="02020603050405020304" pitchFamily="18" charset="0"/>
              </a:rPr>
              <a:t>Exposition / RES</a:t>
            </a:r>
          </a:p>
          <a:p>
            <a:pPr marL="285750" indent="-285750">
              <a:buFont typeface="Wingdings" panose="05000000000000000000" pitchFamily="2" charset="2"/>
              <a:buChar char="Ø"/>
            </a:pPr>
            <a:r>
              <a:rPr lang="fr-FR" sz="1600" dirty="0" smtClean="0">
                <a:solidFill>
                  <a:schemeClr val="tx1"/>
                </a:solidFill>
                <a:latin typeface="Times New Roman" panose="02020603050405020304" pitchFamily="18" charset="0"/>
                <a:cs typeface="Times New Roman" panose="02020603050405020304" pitchFamily="18" charset="0"/>
              </a:rPr>
              <a:t>Récupération par lavage</a:t>
            </a:r>
          </a:p>
          <a:p>
            <a:pPr marL="285750" indent="-285750">
              <a:buFont typeface="Wingdings" panose="05000000000000000000" pitchFamily="2" charset="2"/>
              <a:buChar char="Ø"/>
            </a:pPr>
            <a:r>
              <a:rPr lang="fr-FR" sz="1600" dirty="0" smtClean="0">
                <a:solidFill>
                  <a:schemeClr val="tx1"/>
                </a:solidFill>
                <a:latin typeface="Times New Roman" panose="02020603050405020304" pitchFamily="18" charset="0"/>
                <a:cs typeface="Times New Roman" panose="02020603050405020304" pitchFamily="18" charset="0"/>
              </a:rPr>
              <a:t>Mesure par </a:t>
            </a:r>
            <a:r>
              <a:rPr lang="fr-FR" sz="1600" dirty="0" smtClean="0">
                <a:solidFill>
                  <a:srgbClr val="FF0000"/>
                </a:solidFill>
                <a:latin typeface="Times New Roman" panose="02020603050405020304" pitchFamily="18" charset="0"/>
                <a:cs typeface="Times New Roman" panose="02020603050405020304" pitchFamily="18" charset="0"/>
              </a:rPr>
              <a:t>absorption</a:t>
            </a:r>
            <a:endParaRPr lang="fr-FR" sz="1600" dirty="0">
              <a:solidFill>
                <a:srgbClr val="FF0000"/>
              </a:solidFill>
              <a:latin typeface="Times New Roman" panose="02020603050405020304" pitchFamily="18" charset="0"/>
              <a:cs typeface="Times New Roman" panose="02020603050405020304" pitchFamily="18" charset="0"/>
            </a:endParaRPr>
          </a:p>
          <a:p>
            <a:endParaRPr lang="fr-FR" b="1" dirty="0" smtClean="0">
              <a:solidFill>
                <a:schemeClr val="accent4">
                  <a:lumMod val="40000"/>
                  <a:lumOff val="60000"/>
                </a:schemeClr>
              </a:solidFill>
              <a:latin typeface="Times New Roman" panose="02020603050405020304" pitchFamily="18" charset="0"/>
              <a:cs typeface="Times New Roman" panose="02020603050405020304" pitchFamily="18" charset="0"/>
            </a:endParaRPr>
          </a:p>
        </p:txBody>
      </p:sp>
      <p:grpSp>
        <p:nvGrpSpPr>
          <p:cNvPr id="2" name="Groupe 1"/>
          <p:cNvGrpSpPr/>
          <p:nvPr/>
        </p:nvGrpSpPr>
        <p:grpSpPr>
          <a:xfrm>
            <a:off x="4225533" y="2009941"/>
            <a:ext cx="7664289" cy="4077812"/>
            <a:chOff x="4225533" y="2009941"/>
            <a:chExt cx="7664289" cy="4077812"/>
          </a:xfrm>
        </p:grpSpPr>
        <p:grpSp>
          <p:nvGrpSpPr>
            <p:cNvPr id="9" name="Groupe 8"/>
            <p:cNvGrpSpPr/>
            <p:nvPr/>
          </p:nvGrpSpPr>
          <p:grpSpPr>
            <a:xfrm>
              <a:off x="4225533" y="2009941"/>
              <a:ext cx="7664289" cy="4077812"/>
              <a:chOff x="936508" y="431308"/>
              <a:chExt cx="7664289" cy="4077812"/>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556793"/>
                <a:ext cx="2804661" cy="22040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riangle isocèle 12"/>
              <p:cNvSpPr/>
              <p:nvPr/>
            </p:nvSpPr>
            <p:spPr>
              <a:xfrm rot="5400000">
                <a:off x="4175956" y="1592796"/>
                <a:ext cx="936104" cy="2304256"/>
              </a:xfrm>
              <a:prstGeom prst="triangle">
                <a:avLst/>
              </a:prstGeom>
              <a:solidFill>
                <a:sysClr val="window" lastClr="FFFFFF">
                  <a:lumMod val="85000"/>
                </a:sys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prstClr val="black"/>
                    </a:solidFill>
                    <a:effectLst/>
                    <a:uLnTx/>
                    <a:uFillTx/>
                    <a:latin typeface="Calibri"/>
                    <a:ea typeface="+mn-ea"/>
                    <a:cs typeface="+mn-cs"/>
                  </a:rPr>
                  <a:t>Dispersion de l’aérosol de fluorescéine</a:t>
                </a:r>
              </a:p>
            </p:txBody>
          </p:sp>
          <p:pic>
            <p:nvPicPr>
              <p:cNvPr id="14"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03648" y="1484784"/>
                <a:ext cx="2052814" cy="24743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à coins arrondis 14"/>
              <p:cNvSpPr/>
              <p:nvPr/>
            </p:nvSpPr>
            <p:spPr>
              <a:xfrm>
                <a:off x="1628172" y="3959156"/>
                <a:ext cx="1880324" cy="549964"/>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black"/>
                    </a:solidFill>
                    <a:effectLst/>
                    <a:uLnTx/>
                    <a:uFillTx/>
                    <a:latin typeface="Calibri"/>
                    <a:ea typeface="+mn-ea"/>
                    <a:cs typeface="+mn-cs"/>
                  </a:rPr>
                  <a:t>Support bâti + éprouvettes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black"/>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black"/>
                    </a:solidFill>
                    <a:effectLst/>
                    <a:uLnTx/>
                    <a:uFillTx/>
                    <a:latin typeface="Calibri"/>
                    <a:ea typeface="+mn-ea"/>
                    <a:cs typeface="+mn-cs"/>
                  </a:rPr>
                  <a:t> Anémomètre</a:t>
                </a:r>
              </a:p>
            </p:txBody>
          </p:sp>
          <p:sp>
            <p:nvSpPr>
              <p:cNvPr id="16" name="Rectangle à coins arrondis 15"/>
              <p:cNvSpPr/>
              <p:nvPr/>
            </p:nvSpPr>
            <p:spPr>
              <a:xfrm>
                <a:off x="6431446" y="3890767"/>
                <a:ext cx="1656184" cy="316161"/>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black"/>
                    </a:solidFill>
                    <a:effectLst/>
                    <a:uLnTx/>
                    <a:uFillTx/>
                    <a:latin typeface="Calibri"/>
                    <a:ea typeface="+mn-ea"/>
                    <a:cs typeface="+mn-cs"/>
                  </a:rPr>
                  <a:t>Générateur d’aérosols</a:t>
                </a:r>
              </a:p>
            </p:txBody>
          </p:sp>
          <p:sp>
            <p:nvSpPr>
              <p:cNvPr id="17" name="Flèche gauche 16"/>
              <p:cNvSpPr/>
              <p:nvPr/>
            </p:nvSpPr>
            <p:spPr>
              <a:xfrm>
                <a:off x="3779912" y="3472784"/>
                <a:ext cx="1728192" cy="576064"/>
              </a:xfrm>
              <a:prstGeom prst="leftArrow">
                <a:avLst/>
              </a:prstGeom>
              <a:solidFill>
                <a:sysClr val="window" lastClr="FFFFFF"/>
              </a:solidFill>
              <a:ln w="25400" cap="flat" cmpd="sng" algn="ctr">
                <a:solidFill>
                  <a:srgbClr val="00B0F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black"/>
                    </a:solidFill>
                    <a:effectLst/>
                    <a:uLnTx/>
                    <a:uFillTx/>
                    <a:latin typeface="Calibri"/>
                    <a:ea typeface="+mn-ea"/>
                    <a:cs typeface="+mn-cs"/>
                  </a:rPr>
                  <a:t>Écoulement de l’air</a:t>
                </a:r>
              </a:p>
            </p:txBody>
          </p:sp>
          <p:cxnSp>
            <p:nvCxnSpPr>
              <p:cNvPr id="19" name="Connecteur droit avec flèche 18"/>
              <p:cNvCxnSpPr/>
              <p:nvPr/>
            </p:nvCxnSpPr>
            <p:spPr>
              <a:xfrm>
                <a:off x="1628172" y="1268760"/>
                <a:ext cx="279532" cy="1800200"/>
              </a:xfrm>
              <a:prstGeom prst="straightConnector1">
                <a:avLst/>
              </a:prstGeom>
              <a:noFill/>
              <a:ln w="12700" cap="flat" cmpd="sng" algn="ctr">
                <a:solidFill>
                  <a:srgbClr val="FF0000"/>
                </a:solidFill>
                <a:prstDash val="dashDot"/>
                <a:tailEnd type="arrow"/>
              </a:ln>
              <a:effectLst/>
            </p:spPr>
          </p:cxnSp>
          <p:pic>
            <p:nvPicPr>
              <p:cNvPr id="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508" y="431308"/>
                <a:ext cx="1631826" cy="7654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Rectangle à coins arrondis 22"/>
            <p:cNvSpPr/>
            <p:nvPr/>
          </p:nvSpPr>
          <p:spPr>
            <a:xfrm>
              <a:off x="5891771" y="2009941"/>
              <a:ext cx="1778267" cy="1025547"/>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171450" indent="-171450">
                <a:buFont typeface="Wingdings" panose="05000000000000000000" pitchFamily="2" charset="2"/>
                <a:buChar char="q"/>
              </a:pPr>
              <a:r>
                <a:rPr lang="fr-FR" sz="1050" b="1" dirty="0" smtClean="0">
                  <a:solidFill>
                    <a:srgbClr val="000000"/>
                  </a:solidFill>
                  <a:latin typeface="Times New Roman" panose="02020603050405020304" pitchFamily="18" charset="0"/>
                  <a:cs typeface="Times New Roman" panose="02020603050405020304" pitchFamily="18" charset="0"/>
                </a:rPr>
                <a:t>Ardoise</a:t>
              </a:r>
            </a:p>
            <a:p>
              <a:pPr marL="171450" indent="-171450">
                <a:buFont typeface="Wingdings" panose="05000000000000000000" pitchFamily="2" charset="2"/>
                <a:buChar char="q"/>
              </a:pPr>
              <a:r>
                <a:rPr lang="fr-FR" sz="1050" b="1" i="1" dirty="0" smtClean="0">
                  <a:solidFill>
                    <a:srgbClr val="000000"/>
                  </a:solidFill>
                  <a:latin typeface="Times New Roman" panose="02020603050405020304" pitchFamily="18" charset="0"/>
                  <a:cs typeface="Times New Roman" panose="02020603050405020304" pitchFamily="18" charset="0"/>
                </a:rPr>
                <a:t>Bitume</a:t>
              </a:r>
            </a:p>
            <a:p>
              <a:pPr marL="171450" indent="-171450">
                <a:buFont typeface="Wingdings" panose="05000000000000000000" pitchFamily="2" charset="2"/>
                <a:buChar char="q"/>
              </a:pPr>
              <a:r>
                <a:rPr lang="fr-FR" sz="1050" b="1" i="1" dirty="0" smtClean="0">
                  <a:solidFill>
                    <a:srgbClr val="000000"/>
                  </a:solidFill>
                  <a:latin typeface="Times New Roman" panose="02020603050405020304" pitchFamily="18" charset="0"/>
                  <a:cs typeface="Times New Roman" panose="02020603050405020304" pitchFamily="18" charset="0"/>
                </a:rPr>
                <a:t>Enduit de façade</a:t>
              </a:r>
            </a:p>
            <a:p>
              <a:pPr marL="171450" indent="-171450">
                <a:buFont typeface="Wingdings" panose="05000000000000000000" pitchFamily="2" charset="2"/>
                <a:buChar char="q"/>
              </a:pPr>
              <a:r>
                <a:rPr lang="fr-FR" sz="1050" b="1" i="1" dirty="0" smtClean="0">
                  <a:solidFill>
                    <a:srgbClr val="000000"/>
                  </a:solidFill>
                  <a:latin typeface="Times New Roman" panose="02020603050405020304" pitchFamily="18" charset="0"/>
                  <a:cs typeface="Times New Roman" panose="02020603050405020304" pitchFamily="18" charset="0"/>
                </a:rPr>
                <a:t>Verre</a:t>
              </a:r>
            </a:p>
            <a:p>
              <a:pPr marL="171450" indent="-171450">
                <a:buFont typeface="Wingdings" panose="05000000000000000000" pitchFamily="2" charset="2"/>
                <a:buChar char="q"/>
              </a:pPr>
              <a:r>
                <a:rPr lang="fr-FR" sz="1050" b="1" i="1" dirty="0" smtClean="0">
                  <a:solidFill>
                    <a:srgbClr val="000000"/>
                  </a:solidFill>
                  <a:latin typeface="Times New Roman" panose="02020603050405020304" pitchFamily="18" charset="0"/>
                  <a:cs typeface="Times New Roman" panose="02020603050405020304" pitchFamily="18" charset="0"/>
                </a:rPr>
                <a:t>Tuile plate</a:t>
              </a:r>
              <a:endParaRPr lang="fr-FR" sz="1050" b="1" i="1" dirty="0">
                <a:solidFill>
                  <a:srgbClr val="000000"/>
                </a:solidFill>
                <a:latin typeface="Times New Roman" panose="02020603050405020304" pitchFamily="18" charset="0"/>
                <a:cs typeface="Times New Roman" panose="02020603050405020304" pitchFamily="18" charset="0"/>
              </a:endParaRPr>
            </a:p>
            <a:p>
              <a:endParaRPr lang="fr-FR" sz="900" i="1" dirty="0">
                <a:solidFill>
                  <a:srgbClr val="000000"/>
                </a:solidFill>
              </a:endParaRPr>
            </a:p>
          </p:txBody>
        </p:sp>
      </p:grpSp>
    </p:spTree>
    <p:extLst>
      <p:ext uri="{BB962C8B-B14F-4D97-AF65-F5344CB8AC3E}">
        <p14:creationId xmlns:p14="http://schemas.microsoft.com/office/powerpoint/2010/main" val="2632272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5"/>
          <p:cNvPicPr>
            <a:picLocks noChangeAspect="1"/>
          </p:cNvPicPr>
          <p:nvPr/>
        </p:nvPicPr>
        <p:blipFill>
          <a:blip r:embed="rId2"/>
          <a:stretch>
            <a:fillRect/>
          </a:stretch>
        </p:blipFill>
        <p:spPr>
          <a:xfrm>
            <a:off x="4481735" y="938263"/>
            <a:ext cx="1844576" cy="1882380"/>
          </a:xfrm>
          <a:prstGeom prst="rect">
            <a:avLst/>
          </a:prstGeom>
        </p:spPr>
      </p:pic>
      <p:sp>
        <p:nvSpPr>
          <p:cNvPr id="3" name="Espace réservé du numéro de diapositive 2"/>
          <p:cNvSpPr>
            <a:spLocks noGrp="1"/>
          </p:cNvSpPr>
          <p:nvPr>
            <p:ph type="sldNum" sz="quarter" idx="12"/>
          </p:nvPr>
        </p:nvSpPr>
        <p:spPr>
          <a:xfrm>
            <a:off x="10243930" y="6234379"/>
            <a:ext cx="1706217" cy="365125"/>
          </a:xfrm>
        </p:spPr>
        <p:txBody>
          <a:bodyPr/>
          <a:lstStyle/>
          <a:p>
            <a:fld id="{BFB7ACFF-5502-4242-92E3-C94BDADEB5A5}" type="slidenum">
              <a:rPr lang="en-US" sz="1800" b="1" smtClean="0">
                <a:solidFill>
                  <a:srgbClr val="000000"/>
                </a:solidFill>
                <a:latin typeface="Times New Roman" panose="02020603050405020304" pitchFamily="18" charset="0"/>
                <a:cs typeface="Times New Roman" panose="02020603050405020304" pitchFamily="18" charset="0"/>
              </a:rPr>
              <a:pPr/>
              <a:t>16</a:t>
            </a:fld>
            <a:endParaRPr lang="en-US" sz="1800" b="1" dirty="0">
              <a:solidFill>
                <a:srgbClr val="000000"/>
              </a:solidFill>
              <a:latin typeface="Times New Roman" panose="02020603050405020304" pitchFamily="18" charset="0"/>
              <a:cs typeface="Times New Roman" panose="02020603050405020304" pitchFamily="18" charset="0"/>
            </a:endParaRPr>
          </a:p>
        </p:txBody>
      </p:sp>
      <p:sp>
        <p:nvSpPr>
          <p:cNvPr id="18" name="Titre 1"/>
          <p:cNvSpPr txBox="1">
            <a:spLocks/>
          </p:cNvSpPr>
          <p:nvPr/>
        </p:nvSpPr>
        <p:spPr>
          <a:xfrm>
            <a:off x="225140" y="305008"/>
            <a:ext cx="6581227" cy="652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smtClean="0">
                <a:solidFill>
                  <a:schemeClr val="tx2">
                    <a:lumMod val="20000"/>
                    <a:lumOff val="80000"/>
                  </a:schemeClr>
                </a:solidFill>
                <a:latin typeface="Times New Roman" panose="02020603050405020304" pitchFamily="18" charset="0"/>
                <a:cs typeface="Times New Roman" panose="02020603050405020304" pitchFamily="18" charset="0"/>
              </a:rPr>
              <a:t>Objectifs de </a:t>
            </a:r>
            <a:r>
              <a:rPr lang="fr-FR" sz="2400" b="1" dirty="0">
                <a:solidFill>
                  <a:schemeClr val="tx2">
                    <a:lumMod val="20000"/>
                    <a:lumOff val="80000"/>
                  </a:schemeClr>
                </a:solidFill>
                <a:latin typeface="Times New Roman" panose="02020603050405020304" pitchFamily="18" charset="0"/>
                <a:cs typeface="Times New Roman" panose="02020603050405020304" pitchFamily="18" charset="0"/>
              </a:rPr>
              <a:t>l’étude /</a:t>
            </a:r>
            <a:r>
              <a:rPr lang="fr-FR" sz="2400" b="1" dirty="0">
                <a:solidFill>
                  <a:srgbClr val="0070C0"/>
                </a:solidFill>
                <a:latin typeface="Times New Roman" panose="02020603050405020304" pitchFamily="18" charset="0"/>
                <a:cs typeface="Times New Roman" panose="02020603050405020304" pitchFamily="18" charset="0"/>
              </a:rPr>
              <a:t>Approche expérimentale  </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a:xfrm>
            <a:off x="314685" y="2330842"/>
            <a:ext cx="3807861" cy="4240267"/>
          </a:xfrm>
          <a:prstGeom prst="roundRect">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r>
              <a:rPr lang="fr-FR" sz="1600" u="sng" dirty="0">
                <a:latin typeface="Times New Roman" panose="02020603050405020304" pitchFamily="18" charset="0"/>
                <a:cs typeface="Times New Roman" panose="02020603050405020304" pitchFamily="18" charset="0"/>
              </a:rPr>
              <a:t>Objectif : </a:t>
            </a:r>
            <a:endParaRPr lang="fr-FR" sz="1600" u="sng" dirty="0" smtClean="0">
              <a:latin typeface="Times New Roman" panose="02020603050405020304" pitchFamily="18" charset="0"/>
              <a:cs typeface="Times New Roman" panose="02020603050405020304" pitchFamily="18" charset="0"/>
            </a:endParaRPr>
          </a:p>
          <a:p>
            <a:r>
              <a:rPr lang="fr-FR" sz="1600" b="1" dirty="0" smtClean="0">
                <a:solidFill>
                  <a:srgbClr val="00B050"/>
                </a:solidFill>
                <a:latin typeface="Times New Roman" panose="02020603050405020304" pitchFamily="18" charset="0"/>
                <a:cs typeface="Times New Roman" panose="02020603050405020304" pitchFamily="18" charset="0"/>
              </a:rPr>
              <a:t>Évaluer la «</a:t>
            </a:r>
            <a:r>
              <a:rPr lang="fr-FR" sz="1600" b="1" dirty="0">
                <a:solidFill>
                  <a:srgbClr val="00B050"/>
                </a:solidFill>
                <a:latin typeface="Times New Roman" panose="02020603050405020304" pitchFamily="18" charset="0"/>
                <a:cs typeface="Times New Roman" panose="02020603050405020304" pitchFamily="18" charset="0"/>
              </a:rPr>
              <a:t> susceptibilité » </a:t>
            </a:r>
            <a:r>
              <a:rPr lang="fr-FR" sz="1600" b="1" dirty="0" smtClean="0">
                <a:solidFill>
                  <a:srgbClr val="00B050"/>
                </a:solidFill>
                <a:latin typeface="Times New Roman" panose="02020603050405020304" pitchFamily="18" charset="0"/>
                <a:cs typeface="Times New Roman" panose="02020603050405020304" pitchFamily="18" charset="0"/>
              </a:rPr>
              <a:t>de surfaces </a:t>
            </a:r>
            <a:r>
              <a:rPr lang="fr-FR" sz="1600" b="1" dirty="0">
                <a:solidFill>
                  <a:srgbClr val="00B050"/>
                </a:solidFill>
                <a:latin typeface="Times New Roman" panose="02020603050405020304" pitchFamily="18" charset="0"/>
                <a:cs typeface="Times New Roman" panose="02020603050405020304" pitchFamily="18" charset="0"/>
              </a:rPr>
              <a:t>urbaines /RES </a:t>
            </a:r>
            <a:endParaRPr lang="fr-FR" sz="1600" b="1" dirty="0" smtClean="0">
              <a:solidFill>
                <a:srgbClr val="00B050"/>
              </a:solidFill>
              <a:latin typeface="Times New Roman" panose="02020603050405020304" pitchFamily="18" charset="0"/>
              <a:cs typeface="Times New Roman" panose="02020603050405020304" pitchFamily="18" charset="0"/>
            </a:endParaRPr>
          </a:p>
          <a:p>
            <a:endParaRPr lang="fr-FR" sz="1600" b="1" dirty="0" smtClean="0">
              <a:solidFill>
                <a:srgbClr val="00B05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sz="1600" dirty="0" smtClean="0">
                <a:latin typeface="Times New Roman" panose="02020603050405020304" pitchFamily="18" charset="0"/>
                <a:cs typeface="Times New Roman" panose="02020603050405020304" pitchFamily="18" charset="0"/>
              </a:rPr>
              <a:t>dépôt </a:t>
            </a:r>
            <a:r>
              <a:rPr lang="fr-FR" sz="1600" dirty="0">
                <a:latin typeface="Times New Roman" panose="02020603050405020304" pitchFamily="18" charset="0"/>
                <a:cs typeface="Times New Roman" panose="02020603050405020304" pitchFamily="18" charset="0"/>
              </a:rPr>
              <a:t>sec </a:t>
            </a:r>
            <a:r>
              <a:rPr lang="fr-FR" sz="1600" dirty="0" smtClean="0">
                <a:latin typeface="Times New Roman" panose="02020603050405020304" pitchFamily="18" charset="0"/>
                <a:cs typeface="Times New Roman" panose="02020603050405020304" pitchFamily="18" charset="0"/>
              </a:rPr>
              <a:t>sur </a:t>
            </a:r>
            <a:r>
              <a:rPr lang="fr-FR" sz="1600" dirty="0">
                <a:latin typeface="Times New Roman" panose="02020603050405020304" pitchFamily="18" charset="0"/>
                <a:cs typeface="Times New Roman" panose="02020603050405020304" pitchFamily="18" charset="0"/>
              </a:rPr>
              <a:t>des surfaces urbaines .</a:t>
            </a:r>
          </a:p>
          <a:p>
            <a:endParaRPr lang="fr-FR"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fr-FR" sz="1600" dirty="0" smtClean="0">
                <a:latin typeface="Times New Roman" panose="02020603050405020304" pitchFamily="18" charset="0"/>
                <a:cs typeface="Times New Roman" panose="02020603050405020304" pitchFamily="18" charset="0"/>
              </a:rPr>
              <a:t>quotient RES </a:t>
            </a:r>
            <a:r>
              <a:rPr lang="el-GR" sz="1600" b="1" dirty="0" smtClean="0">
                <a:solidFill>
                  <a:srgbClr val="00B050"/>
                </a:solidFill>
                <a:latin typeface="Times New Roman" panose="02020603050405020304" pitchFamily="18" charset="0"/>
                <a:cs typeface="Times New Roman" panose="02020603050405020304" pitchFamily="18" charset="0"/>
              </a:rPr>
              <a:t>φ</a:t>
            </a:r>
            <a:r>
              <a:rPr lang="fr-FR" sz="1600" b="1" dirty="0" smtClean="0">
                <a:solidFill>
                  <a:srgbClr val="00B050"/>
                </a:solidFill>
                <a:latin typeface="Times New Roman" panose="02020603050405020304" pitchFamily="18" charset="0"/>
                <a:cs typeface="Times New Roman" panose="02020603050405020304" pitchFamily="18" charset="0"/>
              </a:rPr>
              <a:t> </a:t>
            </a:r>
            <a:endParaRPr lang="fr-FR" sz="1600" b="1" dirty="0">
              <a:solidFill>
                <a:srgbClr val="00B050"/>
              </a:solidFill>
              <a:latin typeface="Times New Roman" panose="02020603050405020304" pitchFamily="18" charset="0"/>
              <a:cs typeface="Times New Roman" panose="02020603050405020304" pitchFamily="18" charset="0"/>
            </a:endParaRPr>
          </a:p>
          <a:p>
            <a:endParaRPr lang="fr-FR" sz="1600" u="sng" dirty="0">
              <a:latin typeface="Times New Roman" panose="02020603050405020304" pitchFamily="18" charset="0"/>
              <a:cs typeface="Times New Roman" panose="02020603050405020304" pitchFamily="18" charset="0"/>
            </a:endParaRPr>
          </a:p>
          <a:p>
            <a:r>
              <a:rPr lang="fr-FR" sz="1600" u="sng" dirty="0">
                <a:latin typeface="Times New Roman" panose="02020603050405020304" pitchFamily="18" charset="0"/>
                <a:cs typeface="Times New Roman" panose="02020603050405020304" pitchFamily="18" charset="0"/>
              </a:rPr>
              <a:t>Principe:</a:t>
            </a:r>
          </a:p>
          <a:p>
            <a:pPr marL="285750" indent="-285750">
              <a:buFont typeface="Wingdings" panose="05000000000000000000" pitchFamily="2" charset="2"/>
              <a:buChar char="Ø"/>
            </a:pPr>
            <a:r>
              <a:rPr lang="fr-FR" sz="1600" dirty="0">
                <a:latin typeface="Times New Roman" panose="02020603050405020304" pitchFamily="18" charset="0"/>
                <a:cs typeface="Times New Roman" panose="02020603050405020304" pitchFamily="18" charset="0"/>
              </a:rPr>
              <a:t>Génération de </a:t>
            </a:r>
            <a:r>
              <a:rPr lang="fr-FR" sz="1600" dirty="0" smtClean="0">
                <a:latin typeface="Times New Roman" panose="02020603050405020304" pitchFamily="18" charset="0"/>
                <a:cs typeface="Times New Roman" panose="02020603050405020304" pitchFamily="18" charset="0"/>
              </a:rPr>
              <a:t>particules </a:t>
            </a:r>
            <a:r>
              <a:rPr lang="fr-FR" sz="1400" dirty="0" smtClean="0">
                <a:solidFill>
                  <a:srgbClr val="FF0000"/>
                </a:solidFill>
                <a:latin typeface="Times New Roman" panose="02020603050405020304" pitchFamily="18" charset="0"/>
                <a:cs typeface="Times New Roman" panose="02020603050405020304" pitchFamily="18" charset="0"/>
              </a:rPr>
              <a:t>∅ 0,25-5µm;  </a:t>
            </a:r>
            <a:endParaRPr lang="fr-FR" sz="1400"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600" dirty="0" smtClean="0">
                <a:latin typeface="Times New Roman" panose="02020603050405020304" pitchFamily="18" charset="0"/>
                <a:cs typeface="Times New Roman" panose="02020603050405020304" pitchFamily="18" charset="0"/>
              </a:rPr>
              <a:t>Transport/ système d’air comprimé; </a:t>
            </a:r>
            <a:endParaRPr lang="fr-FR"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600" dirty="0">
                <a:latin typeface="Times New Roman" panose="02020603050405020304" pitchFamily="18" charset="0"/>
                <a:cs typeface="Times New Roman" panose="02020603050405020304" pitchFamily="18" charset="0"/>
              </a:rPr>
              <a:t>dépôt sur surfaces </a:t>
            </a:r>
            <a:r>
              <a:rPr lang="fr-FR" sz="1600" dirty="0" smtClean="0">
                <a:latin typeface="Times New Roman" panose="02020603050405020304" pitchFamily="18" charset="0"/>
                <a:cs typeface="Times New Roman" panose="02020603050405020304" pitchFamily="18" charset="0"/>
              </a:rPr>
              <a:t>urbaines en chambre de dépôt;</a:t>
            </a:r>
          </a:p>
          <a:p>
            <a:pPr marL="285750" indent="-285750">
              <a:buFont typeface="Wingdings" panose="05000000000000000000" pitchFamily="2" charset="2"/>
              <a:buChar char="Ø"/>
            </a:pPr>
            <a:r>
              <a:rPr lang="fr-FR" sz="1600" dirty="0" smtClean="0">
                <a:latin typeface="Times New Roman" panose="02020603050405020304" pitchFamily="18" charset="0"/>
                <a:cs typeface="Times New Roman" panose="02020603050405020304" pitchFamily="18" charset="0"/>
              </a:rPr>
              <a:t>Exposition / RES</a:t>
            </a:r>
          </a:p>
          <a:p>
            <a:pPr marL="285750" indent="-285750">
              <a:buFont typeface="Wingdings" panose="05000000000000000000" pitchFamily="2" charset="2"/>
              <a:buChar char="Ø"/>
            </a:pPr>
            <a:r>
              <a:rPr lang="fr-FR" sz="1600" dirty="0" smtClean="0">
                <a:solidFill>
                  <a:schemeClr val="tx1"/>
                </a:solidFill>
                <a:latin typeface="Times New Roman" panose="02020603050405020304" pitchFamily="18" charset="0"/>
                <a:cs typeface="Times New Roman" panose="02020603050405020304" pitchFamily="18" charset="0"/>
              </a:rPr>
              <a:t>Récupération par lavage; </a:t>
            </a:r>
          </a:p>
          <a:p>
            <a:pPr marL="285750" indent="-285750">
              <a:buFont typeface="Wingdings" panose="05000000000000000000" pitchFamily="2" charset="2"/>
              <a:buChar char="Ø"/>
            </a:pPr>
            <a:r>
              <a:rPr lang="fr-FR" sz="1600" dirty="0" smtClean="0">
                <a:solidFill>
                  <a:schemeClr val="tx1"/>
                </a:solidFill>
                <a:latin typeface="Times New Roman" panose="02020603050405020304" pitchFamily="18" charset="0"/>
                <a:cs typeface="Times New Roman" panose="02020603050405020304" pitchFamily="18" charset="0"/>
              </a:rPr>
              <a:t>Mesure par </a:t>
            </a:r>
            <a:r>
              <a:rPr lang="fr-FR" sz="1600" dirty="0" smtClean="0">
                <a:solidFill>
                  <a:srgbClr val="FF0000"/>
                </a:solidFill>
                <a:latin typeface="Times New Roman" panose="02020603050405020304" pitchFamily="18" charset="0"/>
                <a:cs typeface="Times New Roman" panose="02020603050405020304" pitchFamily="18" charset="0"/>
              </a:rPr>
              <a:t>ICP-MS.</a:t>
            </a:r>
            <a:endParaRPr lang="fr-FR" b="1" dirty="0" smtClean="0">
              <a:solidFill>
                <a:srgbClr val="FF0000"/>
              </a:solidFill>
              <a:latin typeface="Times New Roman" panose="02020603050405020304" pitchFamily="18" charset="0"/>
              <a:cs typeface="Times New Roman" panose="02020603050405020304" pitchFamily="18" charset="0"/>
            </a:endParaRPr>
          </a:p>
        </p:txBody>
      </p:sp>
      <p:grpSp>
        <p:nvGrpSpPr>
          <p:cNvPr id="2" name="Groupe 1"/>
          <p:cNvGrpSpPr/>
          <p:nvPr/>
        </p:nvGrpSpPr>
        <p:grpSpPr>
          <a:xfrm>
            <a:off x="5121764" y="789033"/>
            <a:ext cx="6701666" cy="3425072"/>
            <a:chOff x="3975173" y="1865291"/>
            <a:chExt cx="7855939" cy="4006034"/>
          </a:xfrm>
        </p:grpSpPr>
        <p:cxnSp>
          <p:nvCxnSpPr>
            <p:cNvPr id="4" name="Connecteur droit avec flèche 3"/>
            <p:cNvCxnSpPr/>
            <p:nvPr/>
          </p:nvCxnSpPr>
          <p:spPr>
            <a:xfrm flipV="1">
              <a:off x="6198472" y="2408510"/>
              <a:ext cx="641449" cy="675172"/>
            </a:xfrm>
            <a:prstGeom prst="straightConnector1">
              <a:avLst/>
            </a:prstGeom>
            <a:ln>
              <a:solidFill>
                <a:schemeClr val="bg2">
                  <a:lumMod val="2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64" name="Groupe 63"/>
            <p:cNvGrpSpPr/>
            <p:nvPr/>
          </p:nvGrpSpPr>
          <p:grpSpPr>
            <a:xfrm>
              <a:off x="3975173" y="3118940"/>
              <a:ext cx="7855939" cy="2752385"/>
              <a:chOff x="296894" y="1554656"/>
              <a:chExt cx="10232042" cy="2878491"/>
            </a:xfrm>
          </p:grpSpPr>
          <p:grpSp>
            <p:nvGrpSpPr>
              <p:cNvPr id="67" name="Groupe 66"/>
              <p:cNvGrpSpPr/>
              <p:nvPr/>
            </p:nvGrpSpPr>
            <p:grpSpPr>
              <a:xfrm>
                <a:off x="1556289" y="1661047"/>
                <a:ext cx="8972647" cy="2772100"/>
                <a:chOff x="1556289" y="1923890"/>
                <a:chExt cx="8972647" cy="2772100"/>
              </a:xfrm>
            </p:grpSpPr>
            <p:grpSp>
              <p:nvGrpSpPr>
                <p:cNvPr id="74" name="Groupe 73"/>
                <p:cNvGrpSpPr/>
                <p:nvPr/>
              </p:nvGrpSpPr>
              <p:grpSpPr>
                <a:xfrm>
                  <a:off x="1556289" y="1923890"/>
                  <a:ext cx="8972647" cy="2772100"/>
                  <a:chOff x="2683791" y="2768547"/>
                  <a:chExt cx="8972647" cy="2772100"/>
                </a:xfrm>
              </p:grpSpPr>
              <p:sp>
                <p:nvSpPr>
                  <p:cNvPr id="79" name="Rectangle 78"/>
                  <p:cNvSpPr/>
                  <p:nvPr/>
                </p:nvSpPr>
                <p:spPr>
                  <a:xfrm>
                    <a:off x="2806485" y="2768547"/>
                    <a:ext cx="2355742" cy="1945037"/>
                  </a:xfrm>
                  <a:prstGeom prst="rect">
                    <a:avLst/>
                  </a:prstGeom>
                  <a:solidFill>
                    <a:srgbClr val="70AD47">
                      <a:lumMod val="20000"/>
                      <a:lumOff val="80000"/>
                    </a:srgbClr>
                  </a:solidFill>
                  <a:ln w="76200" cap="flat" cmpd="sng" algn="ctr">
                    <a:solidFill>
                      <a:srgbClr val="FFFF00"/>
                    </a:solidFill>
                    <a:prstDash val="solid"/>
                    <a:miter lim="800000"/>
                  </a:ln>
                  <a:effectLst/>
                </p:spPr>
                <p:txBody>
                  <a:bodyPr rtlCol="0" anchor="ctr"/>
                  <a:lstStyle/>
                  <a:p>
                    <a:pPr algn="ctr">
                      <a:defRPr/>
                    </a:pPr>
                    <a:endParaRPr lang="fr-FR" sz="1100" kern="0" dirty="0" smtClean="0">
                      <a:solidFill>
                        <a:prstClr val="white"/>
                      </a:solidFill>
                      <a:latin typeface="Calibri" panose="020F0502020204030204"/>
                    </a:endParaRPr>
                  </a:p>
                </p:txBody>
              </p:sp>
              <p:sp>
                <p:nvSpPr>
                  <p:cNvPr id="80" name="Rectangle à coins arrondis 79"/>
                  <p:cNvSpPr/>
                  <p:nvPr/>
                </p:nvSpPr>
                <p:spPr>
                  <a:xfrm>
                    <a:off x="2683791" y="4833846"/>
                    <a:ext cx="4119559" cy="706801"/>
                  </a:xfrm>
                  <a:prstGeom prst="roundRect">
                    <a:avLst/>
                  </a:prstGeom>
                  <a:noFill/>
                  <a:ln w="12700" cap="flat" cmpd="sng" algn="ctr">
                    <a:noFill/>
                    <a:prstDash val="solid"/>
                    <a:miter lim="800000"/>
                  </a:ln>
                  <a:effectLst/>
                </p:spPr>
                <p:txBody>
                  <a:bodyPr rtlCol="0" anchor="ctr"/>
                  <a:lstStyle/>
                  <a:p>
                    <a:pPr algn="ctr">
                      <a:defRPr/>
                    </a:pPr>
                    <a:endParaRPr lang="fr-FR" sz="1050" kern="0" dirty="0" smtClean="0">
                      <a:solidFill>
                        <a:prstClr val="black"/>
                      </a:solidFill>
                      <a:latin typeface="Calibri" panose="020F0502020204030204"/>
                    </a:endParaRPr>
                  </a:p>
                  <a:p>
                    <a:pPr algn="ctr">
                      <a:defRPr/>
                    </a:pPr>
                    <a:endParaRPr lang="fr-FR" sz="1050" kern="0" dirty="0" smtClean="0">
                      <a:solidFill>
                        <a:prstClr val="black"/>
                      </a:solidFill>
                      <a:latin typeface="Calibri" panose="020F0502020204030204"/>
                    </a:endParaRPr>
                  </a:p>
                  <a:p>
                    <a:pPr algn="ctr">
                      <a:defRPr/>
                    </a:pPr>
                    <a:endParaRPr lang="fr-FR" sz="1050" kern="0" dirty="0" smtClean="0">
                      <a:solidFill>
                        <a:prstClr val="black"/>
                      </a:solidFill>
                      <a:latin typeface="Calibri" panose="020F0502020204030204"/>
                    </a:endParaRPr>
                  </a:p>
                  <a:p>
                    <a:pPr marL="171450" indent="-171450">
                      <a:buFont typeface="Wingdings" panose="05000000000000000000" pitchFamily="2" charset="2"/>
                      <a:buChar char="q"/>
                      <a:defRPr/>
                    </a:pPr>
                    <a:r>
                      <a:rPr lang="fr-FR" sz="1100" b="1" kern="0" dirty="0" smtClean="0">
                        <a:solidFill>
                          <a:prstClr val="black"/>
                        </a:solidFill>
                        <a:latin typeface="Calibri" panose="020F0502020204030204"/>
                      </a:rPr>
                      <a:t>Chambre en contreplaqué filmé </a:t>
                    </a:r>
                  </a:p>
                  <a:p>
                    <a:pPr marL="171450" indent="-171450">
                      <a:buFont typeface="Wingdings" panose="05000000000000000000" pitchFamily="2" charset="2"/>
                      <a:buChar char="q"/>
                      <a:defRPr/>
                    </a:pPr>
                    <a:r>
                      <a:rPr lang="fr-FR" sz="1100" b="1" kern="0" dirty="0" smtClean="0">
                        <a:solidFill>
                          <a:prstClr val="black"/>
                        </a:solidFill>
                        <a:latin typeface="Calibri" panose="020F0502020204030204"/>
                      </a:rPr>
                      <a:t>Surfaces urbaines </a:t>
                    </a:r>
                  </a:p>
                  <a:p>
                    <a:pPr marL="171450" indent="-171450">
                      <a:buFont typeface="Wingdings" panose="05000000000000000000" pitchFamily="2" charset="2"/>
                      <a:buChar char="q"/>
                      <a:defRPr/>
                    </a:pPr>
                    <a:r>
                      <a:rPr lang="fr-FR" sz="1100" b="1" kern="0" dirty="0" smtClean="0">
                        <a:solidFill>
                          <a:prstClr val="black"/>
                        </a:solidFill>
                        <a:latin typeface="Calibri" panose="020F0502020204030204"/>
                      </a:rPr>
                      <a:t>Ventilateur (turbulence)</a:t>
                    </a:r>
                  </a:p>
                  <a:p>
                    <a:pPr algn="ctr">
                      <a:defRPr/>
                    </a:pPr>
                    <a:endParaRPr lang="fr-FR" sz="1050" kern="0" dirty="0" smtClean="0">
                      <a:solidFill>
                        <a:prstClr val="black"/>
                      </a:solidFill>
                      <a:latin typeface="Calibri" panose="020F0502020204030204"/>
                    </a:endParaRPr>
                  </a:p>
                  <a:p>
                    <a:pPr algn="ctr">
                      <a:defRPr/>
                    </a:pPr>
                    <a:endParaRPr lang="fr-FR" kern="0" dirty="0" smtClean="0">
                      <a:solidFill>
                        <a:prstClr val="white"/>
                      </a:solidFill>
                      <a:latin typeface="Calibri" panose="020F0502020204030204"/>
                    </a:endParaRPr>
                  </a:p>
                </p:txBody>
              </p:sp>
              <p:sp>
                <p:nvSpPr>
                  <p:cNvPr id="81" name="Organigramme : Ou 80"/>
                  <p:cNvSpPr/>
                  <p:nvPr/>
                </p:nvSpPr>
                <p:spPr>
                  <a:xfrm>
                    <a:off x="3814890" y="2810358"/>
                    <a:ext cx="445577" cy="333215"/>
                  </a:xfrm>
                  <a:prstGeom prst="flowChartOr">
                    <a:avLst/>
                  </a:prstGeom>
                  <a:solidFill>
                    <a:srgbClr val="00B0F0"/>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82" name="Rectangle 81"/>
                  <p:cNvSpPr/>
                  <p:nvPr/>
                </p:nvSpPr>
                <p:spPr>
                  <a:xfrm>
                    <a:off x="3143573" y="4448009"/>
                    <a:ext cx="495945" cy="162734"/>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83" name="Rectangle 82"/>
                  <p:cNvSpPr/>
                  <p:nvPr/>
                </p:nvSpPr>
                <p:spPr>
                  <a:xfrm>
                    <a:off x="2884622" y="3510366"/>
                    <a:ext cx="182105" cy="55794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algn="ctr">
                      <a:defRPr/>
                    </a:pPr>
                    <a:endParaRPr lang="fr-FR" kern="0" smtClean="0">
                      <a:solidFill>
                        <a:prstClr val="black"/>
                      </a:solidFill>
                      <a:latin typeface="Calibri" panose="020F0502020204030204"/>
                    </a:endParaRPr>
                  </a:p>
                </p:txBody>
              </p:sp>
              <p:sp>
                <p:nvSpPr>
                  <p:cNvPr id="84" name="Rectangle 83"/>
                  <p:cNvSpPr/>
                  <p:nvPr/>
                </p:nvSpPr>
                <p:spPr>
                  <a:xfrm>
                    <a:off x="4320154" y="4448009"/>
                    <a:ext cx="495945" cy="162734"/>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85" name="Rectangle 84"/>
                  <p:cNvSpPr/>
                  <p:nvPr/>
                </p:nvSpPr>
                <p:spPr>
                  <a:xfrm>
                    <a:off x="4886484" y="3408009"/>
                    <a:ext cx="182105" cy="55794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a:defRPr/>
                    </a:pPr>
                    <a:endParaRPr lang="fr-FR" kern="0" smtClean="0">
                      <a:solidFill>
                        <a:prstClr val="black"/>
                      </a:solidFill>
                      <a:latin typeface="Calibri" panose="020F0502020204030204"/>
                    </a:endParaRPr>
                  </a:p>
                </p:txBody>
              </p:sp>
              <p:sp>
                <p:nvSpPr>
                  <p:cNvPr id="86" name="Rectangle 85"/>
                  <p:cNvSpPr/>
                  <p:nvPr/>
                </p:nvSpPr>
                <p:spPr>
                  <a:xfrm>
                    <a:off x="8617245" y="3716311"/>
                    <a:ext cx="1502021" cy="16075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87" name="Rectangle 86"/>
                  <p:cNvSpPr/>
                  <p:nvPr/>
                </p:nvSpPr>
                <p:spPr>
                  <a:xfrm>
                    <a:off x="10094904" y="3240329"/>
                    <a:ext cx="1561534" cy="105656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r>
                      <a:rPr lang="fr-FR" sz="1200" b="1" kern="0" dirty="0">
                        <a:solidFill>
                          <a:prstClr val="white"/>
                        </a:solidFill>
                        <a:latin typeface="Calibri" panose="020F0502020204030204"/>
                      </a:rPr>
                      <a:t>A</a:t>
                    </a:r>
                    <a:r>
                      <a:rPr lang="fr-FR" sz="1200" b="1" kern="0" dirty="0" err="1" smtClean="0">
                        <a:solidFill>
                          <a:prstClr val="white"/>
                        </a:solidFill>
                        <a:latin typeface="Calibri" panose="020F0502020204030204"/>
                      </a:rPr>
                      <a:t>ir</a:t>
                    </a:r>
                    <a:r>
                      <a:rPr lang="fr-FR" sz="1200" b="1" kern="0" dirty="0" smtClean="0">
                        <a:solidFill>
                          <a:prstClr val="white"/>
                        </a:solidFill>
                        <a:latin typeface="Calibri" panose="020F0502020204030204"/>
                      </a:rPr>
                      <a:t> comprimé propre et sec</a:t>
                    </a:r>
                  </a:p>
                </p:txBody>
              </p:sp>
              <p:sp>
                <p:nvSpPr>
                  <p:cNvPr id="89" name="Rectangle 88"/>
                  <p:cNvSpPr/>
                  <p:nvPr/>
                </p:nvSpPr>
                <p:spPr>
                  <a:xfrm>
                    <a:off x="9637909" y="2776134"/>
                    <a:ext cx="139485" cy="106001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90" name="Rectangle 89"/>
                  <p:cNvSpPr/>
                  <p:nvPr/>
                </p:nvSpPr>
                <p:spPr>
                  <a:xfrm>
                    <a:off x="6550137" y="2773150"/>
                    <a:ext cx="3225063" cy="13996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91" name="Rectangle 90"/>
                  <p:cNvSpPr/>
                  <p:nvPr/>
                </p:nvSpPr>
                <p:spPr>
                  <a:xfrm>
                    <a:off x="6456500" y="2772326"/>
                    <a:ext cx="153088" cy="110134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92" name="Rectangle 91"/>
                  <p:cNvSpPr/>
                  <p:nvPr/>
                </p:nvSpPr>
                <p:spPr>
                  <a:xfrm>
                    <a:off x="5155614" y="3716312"/>
                    <a:ext cx="1298694" cy="15735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93" name="Organigramme : Données 92"/>
                  <p:cNvSpPr/>
                  <p:nvPr/>
                </p:nvSpPr>
                <p:spPr>
                  <a:xfrm rot="833677">
                    <a:off x="3926284" y="3485667"/>
                    <a:ext cx="222788" cy="510796"/>
                  </a:xfrm>
                  <a:prstGeom prst="flowChartInputOutput">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94" name="Rectangle 93"/>
                  <p:cNvSpPr/>
                  <p:nvPr/>
                </p:nvSpPr>
                <p:spPr>
                  <a:xfrm>
                    <a:off x="6606443" y="3716312"/>
                    <a:ext cx="1499460" cy="14416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95" name="Rectangle à coins arrondis 94"/>
                  <p:cNvSpPr/>
                  <p:nvPr/>
                </p:nvSpPr>
                <p:spPr>
                  <a:xfrm>
                    <a:off x="7509741" y="4595248"/>
                    <a:ext cx="1957331" cy="776533"/>
                  </a:xfrm>
                  <a:prstGeom prst="roundRect">
                    <a:avLst/>
                  </a:prstGeom>
                  <a:noFill/>
                  <a:ln w="12700" cap="flat" cmpd="sng" algn="ctr">
                    <a:noFill/>
                    <a:prstDash val="solid"/>
                    <a:miter lim="800000"/>
                  </a:ln>
                  <a:effectLst/>
                </p:spPr>
                <p:txBody>
                  <a:bodyPr rtlCol="0" anchor="ctr"/>
                  <a:lstStyle/>
                  <a:p>
                    <a:pPr algn="ctr">
                      <a:defRPr/>
                    </a:pPr>
                    <a:endParaRPr lang="fr-FR" sz="1050" kern="0" dirty="0" smtClean="0">
                      <a:solidFill>
                        <a:prstClr val="black"/>
                      </a:solidFill>
                      <a:latin typeface="Calibri" panose="020F0502020204030204"/>
                    </a:endParaRPr>
                  </a:p>
                  <a:p>
                    <a:pPr algn="ctr">
                      <a:defRPr/>
                    </a:pPr>
                    <a:endParaRPr lang="fr-FR" sz="1050" kern="0" dirty="0" smtClean="0">
                      <a:solidFill>
                        <a:prstClr val="black"/>
                      </a:solidFill>
                      <a:latin typeface="Calibri" panose="020F0502020204030204"/>
                    </a:endParaRPr>
                  </a:p>
                  <a:p>
                    <a:pPr algn="ctr">
                      <a:defRPr/>
                    </a:pPr>
                    <a:r>
                      <a:rPr lang="fr-FR" sz="1200" b="1" kern="0" dirty="0" smtClean="0">
                        <a:solidFill>
                          <a:prstClr val="black"/>
                        </a:solidFill>
                        <a:latin typeface="Calibri" panose="020F0502020204030204"/>
                      </a:rPr>
                      <a:t>Générateur de particules</a:t>
                    </a:r>
                  </a:p>
                  <a:p>
                    <a:pPr algn="ctr">
                      <a:defRPr/>
                    </a:pPr>
                    <a:r>
                      <a:rPr lang="fr-FR" sz="1200" b="1" i="1" kern="0" dirty="0" err="1" smtClean="0">
                        <a:solidFill>
                          <a:srgbClr val="00B050"/>
                        </a:solidFill>
                        <a:latin typeface="Calibri" panose="020F0502020204030204"/>
                      </a:rPr>
                      <a:t>Collison</a:t>
                    </a:r>
                    <a:r>
                      <a:rPr lang="fr-FR" sz="1200" b="1" i="1" kern="0" dirty="0" smtClean="0">
                        <a:solidFill>
                          <a:srgbClr val="00B050"/>
                        </a:solidFill>
                        <a:latin typeface="Calibri" panose="020F0502020204030204"/>
                      </a:rPr>
                      <a:t> 3 Jet</a:t>
                    </a:r>
                  </a:p>
                  <a:p>
                    <a:pPr algn="ctr">
                      <a:defRPr/>
                    </a:pPr>
                    <a:endParaRPr lang="fr-FR" sz="1050" kern="0" dirty="0" smtClean="0">
                      <a:solidFill>
                        <a:prstClr val="black"/>
                      </a:solidFill>
                      <a:latin typeface="Calibri" panose="020F0502020204030204"/>
                    </a:endParaRPr>
                  </a:p>
                  <a:p>
                    <a:pPr algn="ctr">
                      <a:defRPr/>
                    </a:pPr>
                    <a:endParaRPr lang="fr-FR" kern="0" dirty="0" smtClean="0">
                      <a:solidFill>
                        <a:prstClr val="white"/>
                      </a:solidFill>
                      <a:latin typeface="Calibri" panose="020F0502020204030204"/>
                    </a:endParaRPr>
                  </a:p>
                </p:txBody>
              </p:sp>
            </p:grpSp>
            <p:cxnSp>
              <p:nvCxnSpPr>
                <p:cNvPr id="75" name="Connecteur droit avec flèche 74"/>
                <p:cNvCxnSpPr/>
                <p:nvPr/>
              </p:nvCxnSpPr>
              <p:spPr>
                <a:xfrm flipV="1">
                  <a:off x="8580149" y="2428944"/>
                  <a:ext cx="0" cy="348712"/>
                </a:xfrm>
                <a:prstGeom prst="straightConnector1">
                  <a:avLst/>
                </a:prstGeom>
                <a:noFill/>
                <a:ln w="38100" cap="flat" cmpd="sng" algn="ctr">
                  <a:solidFill>
                    <a:srgbClr val="FF0000"/>
                  </a:solidFill>
                  <a:prstDash val="solid"/>
                  <a:miter lim="800000"/>
                  <a:tailEnd type="arrow"/>
                </a:ln>
                <a:effectLst/>
              </p:spPr>
            </p:cxnSp>
            <p:cxnSp>
              <p:nvCxnSpPr>
                <p:cNvPr id="76" name="Connecteur droit avec flèche 75"/>
                <p:cNvCxnSpPr/>
                <p:nvPr/>
              </p:nvCxnSpPr>
              <p:spPr>
                <a:xfrm flipH="1">
                  <a:off x="7831366" y="2923954"/>
                  <a:ext cx="317716" cy="0"/>
                </a:xfrm>
                <a:prstGeom prst="straightConnector1">
                  <a:avLst/>
                </a:prstGeom>
                <a:noFill/>
                <a:ln w="38100" cap="flat" cmpd="sng" algn="ctr">
                  <a:solidFill>
                    <a:srgbClr val="FF0000"/>
                  </a:solidFill>
                  <a:prstDash val="solid"/>
                  <a:miter lim="800000"/>
                  <a:tailEnd type="arrow"/>
                </a:ln>
                <a:effectLst/>
              </p:spPr>
            </p:cxnSp>
            <p:cxnSp>
              <p:nvCxnSpPr>
                <p:cNvPr id="77" name="Connecteur droit avec flèche 76"/>
                <p:cNvCxnSpPr/>
                <p:nvPr/>
              </p:nvCxnSpPr>
              <p:spPr>
                <a:xfrm flipH="1">
                  <a:off x="4951708" y="2967098"/>
                  <a:ext cx="317716" cy="0"/>
                </a:xfrm>
                <a:prstGeom prst="straightConnector1">
                  <a:avLst/>
                </a:prstGeom>
                <a:noFill/>
                <a:ln w="38100" cap="flat" cmpd="sng" algn="ctr">
                  <a:solidFill>
                    <a:srgbClr val="FF0000"/>
                  </a:solidFill>
                  <a:prstDash val="solid"/>
                  <a:miter lim="800000"/>
                  <a:tailEnd type="arrow"/>
                </a:ln>
                <a:effectLst/>
              </p:spPr>
            </p:cxnSp>
            <p:cxnSp>
              <p:nvCxnSpPr>
                <p:cNvPr id="78" name="Connecteur droit avec flèche 77"/>
                <p:cNvCxnSpPr/>
                <p:nvPr/>
              </p:nvCxnSpPr>
              <p:spPr>
                <a:xfrm>
                  <a:off x="5380388" y="2171925"/>
                  <a:ext cx="0" cy="306416"/>
                </a:xfrm>
                <a:prstGeom prst="straightConnector1">
                  <a:avLst/>
                </a:prstGeom>
                <a:noFill/>
                <a:ln w="38100" cap="flat" cmpd="sng" algn="ctr">
                  <a:solidFill>
                    <a:srgbClr val="FF0000"/>
                  </a:solidFill>
                  <a:prstDash val="solid"/>
                  <a:miter lim="800000"/>
                  <a:tailEnd type="arrow"/>
                </a:ln>
                <a:effectLst/>
              </p:spPr>
            </p:cxnSp>
          </p:grpSp>
          <p:sp>
            <p:nvSpPr>
              <p:cNvPr id="68" name="Rectangle 67"/>
              <p:cNvSpPr/>
              <p:nvPr/>
            </p:nvSpPr>
            <p:spPr>
              <a:xfrm>
                <a:off x="1356101" y="3325014"/>
                <a:ext cx="393269" cy="162734"/>
              </a:xfrm>
              <a:prstGeom prst="rect">
                <a:avLst/>
              </a:prstGeom>
              <a:solidFill>
                <a:srgbClr val="FFC000">
                  <a:lumMod val="75000"/>
                </a:srgbClr>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69" name="Organigramme : Joindre 68"/>
              <p:cNvSpPr/>
              <p:nvPr/>
            </p:nvSpPr>
            <p:spPr>
              <a:xfrm>
                <a:off x="4378595" y="2531644"/>
                <a:ext cx="131731" cy="361950"/>
              </a:xfrm>
              <a:prstGeom prst="flowChartCollate">
                <a:avLst/>
              </a:prstGeom>
              <a:solidFill>
                <a:srgbClr val="A5A5A5"/>
              </a:solidFill>
              <a:ln w="19050" cap="flat" cmpd="sng" algn="ctr">
                <a:solidFill>
                  <a:sysClr val="window" lastClr="FFFFFF"/>
                </a:solidFill>
                <a:prstDash val="solid"/>
                <a:miter lim="800000"/>
              </a:ln>
              <a:effectLst/>
            </p:spPr>
            <p:txBody>
              <a:bodyPr rtlCol="0" anchor="ctr"/>
              <a:lstStyle/>
              <a:p>
                <a:pPr algn="ctr">
                  <a:defRPr/>
                </a:pPr>
                <a:endParaRPr lang="fr-FR" kern="0" smtClean="0">
                  <a:solidFill>
                    <a:prstClr val="black"/>
                  </a:solidFill>
                  <a:latin typeface="Calibri" panose="020F0502020204030204"/>
                </a:endParaRPr>
              </a:p>
            </p:txBody>
          </p:sp>
          <p:sp>
            <p:nvSpPr>
              <p:cNvPr id="70" name="Organigramme : Joindre 69"/>
              <p:cNvSpPr/>
              <p:nvPr/>
            </p:nvSpPr>
            <p:spPr>
              <a:xfrm>
                <a:off x="5675848" y="1554656"/>
                <a:ext cx="131731" cy="361950"/>
              </a:xfrm>
              <a:prstGeom prst="flowChartCollate">
                <a:avLst/>
              </a:prstGeom>
              <a:solidFill>
                <a:srgbClr val="A5A5A5"/>
              </a:solidFill>
              <a:ln w="19050" cap="flat" cmpd="sng" algn="ctr">
                <a:solidFill>
                  <a:sysClr val="window" lastClr="FFFFFF"/>
                </a:solidFill>
                <a:prstDash val="solid"/>
                <a:miter lim="800000"/>
              </a:ln>
              <a:effectLst/>
            </p:spPr>
            <p:txBody>
              <a:bodyPr rtlCol="0" anchor="ctr"/>
              <a:lstStyle/>
              <a:p>
                <a:pPr algn="ctr">
                  <a:defRPr/>
                </a:pPr>
                <a:endParaRPr lang="fr-FR" kern="0" smtClean="0">
                  <a:solidFill>
                    <a:prstClr val="black"/>
                  </a:solidFill>
                  <a:latin typeface="Calibri" panose="020F0502020204030204"/>
                </a:endParaRPr>
              </a:p>
            </p:txBody>
          </p:sp>
          <p:sp>
            <p:nvSpPr>
              <p:cNvPr id="71" name="Organigramme : Joindre 70"/>
              <p:cNvSpPr/>
              <p:nvPr/>
            </p:nvSpPr>
            <p:spPr>
              <a:xfrm>
                <a:off x="8769544" y="2485599"/>
                <a:ext cx="131731" cy="361950"/>
              </a:xfrm>
              <a:prstGeom prst="flowChartCollate">
                <a:avLst/>
              </a:prstGeom>
              <a:solidFill>
                <a:srgbClr val="A5A5A5"/>
              </a:solidFill>
              <a:ln w="19050" cap="flat" cmpd="sng" algn="ctr">
                <a:solidFill>
                  <a:sysClr val="window" lastClr="FFFFFF"/>
                </a:solidFill>
                <a:prstDash val="solid"/>
                <a:miter lim="800000"/>
              </a:ln>
              <a:effectLst/>
            </p:spPr>
            <p:txBody>
              <a:bodyPr rtlCol="0" anchor="ctr"/>
              <a:lstStyle/>
              <a:p>
                <a:pPr algn="ctr">
                  <a:defRPr/>
                </a:pPr>
                <a:endParaRPr lang="fr-FR" kern="0" smtClean="0">
                  <a:solidFill>
                    <a:prstClr val="black"/>
                  </a:solidFill>
                  <a:latin typeface="Calibri" panose="020F0502020204030204"/>
                </a:endParaRPr>
              </a:p>
            </p:txBody>
          </p:sp>
          <p:sp>
            <p:nvSpPr>
              <p:cNvPr id="72" name="Organigramme : Stockage à accès direct 71"/>
              <p:cNvSpPr/>
              <p:nvPr/>
            </p:nvSpPr>
            <p:spPr>
              <a:xfrm>
                <a:off x="478232" y="3078722"/>
                <a:ext cx="906651" cy="561107"/>
              </a:xfrm>
              <a:prstGeom prst="flowChartMagneticDrum">
                <a:avLst/>
              </a:prstGeom>
              <a:solidFill>
                <a:srgbClr val="FFC000">
                  <a:lumMod val="75000"/>
                </a:srgbClr>
              </a:solidFill>
              <a:ln w="12700" cap="flat" cmpd="sng" algn="ctr">
                <a:solidFill>
                  <a:srgbClr val="5B9BD5">
                    <a:shade val="50000"/>
                  </a:srgbClr>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sp>
            <p:nvSpPr>
              <p:cNvPr id="73" name="Rectangle à coins arrondis 72"/>
              <p:cNvSpPr/>
              <p:nvPr/>
            </p:nvSpPr>
            <p:spPr>
              <a:xfrm>
                <a:off x="296894" y="3105054"/>
                <a:ext cx="1170123" cy="536255"/>
              </a:xfrm>
              <a:prstGeom prst="roundRect">
                <a:avLst/>
              </a:prstGeom>
              <a:noFill/>
              <a:ln w="12700" cap="flat" cmpd="sng" algn="ctr">
                <a:noFill/>
                <a:prstDash val="solid"/>
                <a:miter lim="800000"/>
              </a:ln>
              <a:effectLst/>
            </p:spPr>
            <p:txBody>
              <a:bodyPr rtlCol="0" anchor="ctr"/>
              <a:lstStyle/>
              <a:p>
                <a:pPr algn="ctr">
                  <a:defRPr/>
                </a:pPr>
                <a:endParaRPr lang="fr-FR" sz="1050" kern="0" dirty="0" smtClean="0">
                  <a:solidFill>
                    <a:prstClr val="black"/>
                  </a:solidFill>
                  <a:latin typeface="Calibri" panose="020F0502020204030204"/>
                </a:endParaRPr>
              </a:p>
              <a:p>
                <a:pPr algn="ctr">
                  <a:defRPr/>
                </a:pPr>
                <a:endParaRPr lang="fr-FR" sz="1050" kern="0" dirty="0" smtClean="0">
                  <a:solidFill>
                    <a:prstClr val="black"/>
                  </a:solidFill>
                  <a:latin typeface="Calibri" panose="020F0502020204030204"/>
                </a:endParaRPr>
              </a:p>
              <a:p>
                <a:pPr algn="ctr">
                  <a:defRPr/>
                </a:pPr>
                <a:r>
                  <a:rPr lang="fr-FR" sz="800" b="1" kern="0" dirty="0" smtClean="0">
                    <a:solidFill>
                      <a:prstClr val="black"/>
                    </a:solidFill>
                    <a:latin typeface="Calibri" panose="020F0502020204030204"/>
                  </a:rPr>
                  <a:t>Système de rejet</a:t>
                </a:r>
              </a:p>
              <a:p>
                <a:pPr algn="ctr">
                  <a:defRPr/>
                </a:pPr>
                <a:endParaRPr lang="fr-FR" kern="0" dirty="0" smtClean="0">
                  <a:solidFill>
                    <a:prstClr val="white"/>
                  </a:solidFill>
                  <a:latin typeface="Calibri" panose="020F0502020204030204"/>
                </a:endParaRPr>
              </a:p>
            </p:txBody>
          </p:sp>
        </p:grpSp>
        <p:sp>
          <p:nvSpPr>
            <p:cNvPr id="96" name="Rectangle à coins arrondis 95"/>
            <p:cNvSpPr/>
            <p:nvPr/>
          </p:nvSpPr>
          <p:spPr>
            <a:xfrm>
              <a:off x="6388635" y="1865291"/>
              <a:ext cx="4243565" cy="6723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chemeClr val="bg1">
                      <a:lumMod val="65000"/>
                    </a:schemeClr>
                  </a:solidFill>
                  <a:latin typeface="Times New Roman" panose="02020603050405020304" pitchFamily="18" charset="0"/>
                  <a:cs typeface="Times New Roman" panose="02020603050405020304" pitchFamily="18" charset="0"/>
                </a:rPr>
                <a:t>Exposition à l’air ambiant</a:t>
              </a:r>
            </a:p>
            <a:p>
              <a:r>
                <a:rPr lang="fr-FR" sz="1200" b="1" dirty="0" smtClean="0">
                  <a:solidFill>
                    <a:schemeClr val="bg1">
                      <a:lumMod val="65000"/>
                    </a:schemeClr>
                  </a:solidFill>
                  <a:latin typeface="Times New Roman" panose="02020603050405020304" pitchFamily="18" charset="0"/>
                  <a:cs typeface="Times New Roman" panose="02020603050405020304" pitchFamily="18" charset="0"/>
                </a:rPr>
                <a:t>Données de T°,HR, Temps, Quotient « RES »</a:t>
              </a:r>
              <a:endParaRPr lang="en-US" sz="1200" b="1" dirty="0">
                <a:solidFill>
                  <a:schemeClr val="bg1">
                    <a:lumMod val="65000"/>
                  </a:schemeClr>
                </a:solidFill>
                <a:latin typeface="Times New Roman" panose="02020603050405020304" pitchFamily="18" charset="0"/>
                <a:cs typeface="Times New Roman" panose="02020603050405020304" pitchFamily="18" charset="0"/>
              </a:endParaRPr>
            </a:p>
          </p:txBody>
        </p:sp>
      </p:grpSp>
      <p:sp>
        <p:nvSpPr>
          <p:cNvPr id="97" name="Rectangle à coins arrondis 96"/>
          <p:cNvSpPr/>
          <p:nvPr/>
        </p:nvSpPr>
        <p:spPr>
          <a:xfrm>
            <a:off x="315350" y="1295932"/>
            <a:ext cx="3807197" cy="9221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endParaRPr lang="fr-FR" b="1" dirty="0" smtClean="0">
              <a:solidFill>
                <a:srgbClr val="0070C0"/>
              </a:solidFill>
              <a:latin typeface="Times New Roman" panose="02020603050405020304" pitchFamily="18" charset="0"/>
              <a:cs typeface="Times New Roman" panose="02020603050405020304" pitchFamily="18" charset="0"/>
            </a:endParaRPr>
          </a:p>
          <a:p>
            <a:r>
              <a:rPr lang="fr-FR" b="1" dirty="0" smtClean="0">
                <a:solidFill>
                  <a:srgbClr val="0070C0"/>
                </a:solidFill>
                <a:latin typeface="Times New Roman" panose="02020603050405020304" pitchFamily="18" charset="0"/>
                <a:cs typeface="Times New Roman" panose="02020603050405020304" pitchFamily="18" charset="0"/>
              </a:rPr>
              <a:t>Axe 2:Etude et analyse de la RES</a:t>
            </a:r>
          </a:p>
          <a:p>
            <a:pPr marL="285750" indent="-285750">
              <a:buFont typeface="Wingdings" panose="05000000000000000000" pitchFamily="2" charset="2"/>
              <a:buChar char="q"/>
            </a:pPr>
            <a:r>
              <a:rPr lang="fr-FR" dirty="0">
                <a:solidFill>
                  <a:schemeClr val="bg1">
                    <a:lumMod val="75000"/>
                  </a:schemeClr>
                </a:solidFill>
                <a:latin typeface="Times New Roman" panose="02020603050405020304" pitchFamily="18" charset="0"/>
                <a:cs typeface="Times New Roman" panose="02020603050405020304" pitchFamily="18" charset="0"/>
              </a:rPr>
              <a:t>Particules de </a:t>
            </a:r>
            <a:r>
              <a:rPr lang="fr-FR" dirty="0" smtClean="0">
                <a:solidFill>
                  <a:schemeClr val="bg1">
                    <a:lumMod val="75000"/>
                  </a:schemeClr>
                </a:solidFill>
                <a:latin typeface="Times New Roman" panose="02020603050405020304" pitchFamily="18" charset="0"/>
                <a:cs typeface="Times New Roman" panose="02020603050405020304" pitchFamily="18" charset="0"/>
              </a:rPr>
              <a:t>fluorescéine</a:t>
            </a:r>
          </a:p>
          <a:p>
            <a:pPr marL="285750" indent="-285750">
              <a:buFont typeface="Wingdings" panose="05000000000000000000" pitchFamily="2" charset="2"/>
              <a:buChar char="q"/>
            </a:pPr>
            <a:r>
              <a:rPr lang="fr-FR" dirty="0">
                <a:solidFill>
                  <a:srgbClr val="FF0000"/>
                </a:solidFill>
                <a:latin typeface="Times New Roman" panose="02020603050405020304" pitchFamily="18" charset="0"/>
                <a:cs typeface="Times New Roman" panose="02020603050405020304" pitchFamily="18" charset="0"/>
              </a:rPr>
              <a:t>Particules métalliques</a:t>
            </a:r>
          </a:p>
          <a:p>
            <a:pPr marL="285750" indent="-285750">
              <a:buFont typeface="Wingdings" panose="05000000000000000000" pitchFamily="2" charset="2"/>
              <a:buChar char="q"/>
            </a:pPr>
            <a:endParaRPr lang="fr-FR" dirty="0">
              <a:solidFill>
                <a:srgbClr val="FF0000"/>
              </a:solidFill>
              <a:latin typeface="Times New Roman" panose="02020603050405020304" pitchFamily="18" charset="0"/>
              <a:cs typeface="Times New Roman" panose="02020603050405020304" pitchFamily="18" charset="0"/>
            </a:endParaRPr>
          </a:p>
        </p:txBody>
      </p:sp>
      <p:grpSp>
        <p:nvGrpSpPr>
          <p:cNvPr id="46" name="Groupe 45"/>
          <p:cNvGrpSpPr/>
          <p:nvPr/>
        </p:nvGrpSpPr>
        <p:grpSpPr>
          <a:xfrm>
            <a:off x="5411579" y="4227453"/>
            <a:ext cx="3221184" cy="2347993"/>
            <a:chOff x="3933322" y="2806792"/>
            <a:chExt cx="3351396" cy="2991593"/>
          </a:xfrm>
        </p:grpSpPr>
        <p:pic>
          <p:nvPicPr>
            <p:cNvPr id="50"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75830" y="3544382"/>
              <a:ext cx="3308888" cy="225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à coins arrondis 47"/>
            <p:cNvSpPr/>
            <p:nvPr/>
          </p:nvSpPr>
          <p:spPr>
            <a:xfrm>
              <a:off x="3933322" y="2806792"/>
              <a:ext cx="3351395" cy="737589"/>
            </a:xfrm>
            <a:prstGeom prst="roundRect">
              <a:avLst/>
            </a:prstGeom>
            <a:solidFill>
              <a:sysClr val="window" lastClr="FFFFFF"/>
            </a:solidFill>
            <a:ln w="12700" cap="flat" cmpd="sng" algn="ctr">
              <a:solidFill>
                <a:srgbClr val="A5A5A5"/>
              </a:solidFill>
              <a:prstDash val="solid"/>
              <a:miter lim="800000"/>
            </a:ln>
            <a:effectLst/>
          </p:spPr>
          <p:txBody>
            <a:bodyPr rtlCol="0" anchor="ctr"/>
            <a:lstStyle/>
            <a:p>
              <a:pPr>
                <a:defRPr/>
              </a:pPr>
              <a:r>
                <a:rPr lang="fr-FR" sz="900" i="1" kern="0" dirty="0" smtClean="0">
                  <a:solidFill>
                    <a:schemeClr val="bg2">
                      <a:lumMod val="75000"/>
                    </a:schemeClr>
                  </a:solidFill>
                  <a:latin typeface="Calibri" panose="020F0502020204030204"/>
                </a:rPr>
                <a:t>Distribution massique de métaux sur le spectre granulométrique (en diamètre  aérodynamique) de l'aérosol atmosphérique : exemple du plomb Pb et du cadmium Cd                                             (</a:t>
              </a:r>
              <a:r>
                <a:rPr lang="fr-FR" sz="900" b="1" i="1" kern="0" dirty="0" smtClean="0">
                  <a:solidFill>
                    <a:schemeClr val="bg2">
                      <a:lumMod val="75000"/>
                    </a:schemeClr>
                  </a:solidFill>
                  <a:latin typeface="Calibri" panose="020F0502020204030204"/>
                </a:rPr>
                <a:t>Allen et al., 2001. </a:t>
              </a:r>
              <a:r>
                <a:rPr lang="fr-FR" sz="900" b="1" i="1" kern="0" dirty="0" err="1" smtClean="0">
                  <a:solidFill>
                    <a:schemeClr val="bg2">
                      <a:lumMod val="75000"/>
                    </a:schemeClr>
                  </a:solidFill>
                  <a:latin typeface="Calibri" panose="020F0502020204030204"/>
                </a:rPr>
                <a:t>Roupsard</a:t>
              </a:r>
              <a:r>
                <a:rPr lang="fr-FR" sz="900" b="1" i="1" kern="0" dirty="0" smtClean="0">
                  <a:solidFill>
                    <a:schemeClr val="bg2">
                      <a:lumMod val="75000"/>
                    </a:schemeClr>
                  </a:solidFill>
                  <a:latin typeface="Calibri" panose="020F0502020204030204"/>
                </a:rPr>
                <a:t>, 2013). </a:t>
              </a:r>
            </a:p>
          </p:txBody>
        </p:sp>
      </p:grpSp>
      <p:sp>
        <p:nvSpPr>
          <p:cNvPr id="55" name="Rectangle à coins arrondis 54"/>
          <p:cNvSpPr/>
          <p:nvPr/>
        </p:nvSpPr>
        <p:spPr>
          <a:xfrm>
            <a:off x="8828766" y="4516907"/>
            <a:ext cx="2483286" cy="898901"/>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endParaRPr lang="fr-FR" sz="1000" dirty="0" smtClean="0">
              <a:solidFill>
                <a:srgbClr val="000000"/>
              </a:solidFill>
            </a:endParaRPr>
          </a:p>
          <a:p>
            <a:endParaRPr lang="fr-FR" sz="1000" dirty="0">
              <a:solidFill>
                <a:srgbClr val="000000"/>
              </a:solidFill>
            </a:endParaRPr>
          </a:p>
          <a:p>
            <a:endParaRPr lang="fr-FR" sz="1000" dirty="0" smtClean="0">
              <a:solidFill>
                <a:srgbClr val="000000"/>
              </a:solidFill>
            </a:endParaRPr>
          </a:p>
          <a:p>
            <a:endParaRPr lang="fr-FR" sz="1400" i="1" dirty="0">
              <a:solidFill>
                <a:srgbClr val="000000"/>
              </a:solidFill>
            </a:endParaRPr>
          </a:p>
          <a:p>
            <a:pPr marL="171450" indent="-171450">
              <a:buFont typeface="Wingdings" panose="05000000000000000000" pitchFamily="2" charset="2"/>
              <a:buChar char="q"/>
            </a:pPr>
            <a:endParaRPr lang="fr-FR" sz="1400" i="1" dirty="0" smtClean="0">
              <a:solidFill>
                <a:srgbClr val="000000"/>
              </a:solidFill>
              <a:latin typeface="Times New Roman" panose="02020603050405020304" pitchFamily="18" charset="0"/>
              <a:cs typeface="Times New Roman" panose="02020603050405020304" pitchFamily="18" charset="0"/>
            </a:endParaRPr>
          </a:p>
          <a:p>
            <a:pPr marL="171450" indent="-171450" algn="ctr">
              <a:buFont typeface="Wingdings" panose="05000000000000000000" pitchFamily="2" charset="2"/>
              <a:buChar char="q"/>
            </a:pPr>
            <a:r>
              <a:rPr lang="fr-FR" sz="1400" i="1" dirty="0" smtClean="0">
                <a:solidFill>
                  <a:srgbClr val="000000"/>
                </a:solidFill>
                <a:latin typeface="Times New Roman" panose="02020603050405020304" pitchFamily="18" charset="0"/>
                <a:cs typeface="Times New Roman" panose="02020603050405020304" pitchFamily="18" charset="0"/>
              </a:rPr>
              <a:t>Microsphères</a:t>
            </a:r>
          </a:p>
          <a:p>
            <a:r>
              <a:rPr lang="fr-FR" sz="1400" b="1" i="1" u="sng" dirty="0" smtClean="0">
                <a:solidFill>
                  <a:srgbClr val="FF0000"/>
                </a:solidFill>
                <a:latin typeface="Times New Roman" panose="02020603050405020304" pitchFamily="18" charset="0"/>
                <a:cs typeface="Times New Roman" panose="02020603050405020304" pitchFamily="18" charset="0"/>
              </a:rPr>
              <a:t>Or: </a:t>
            </a:r>
            <a:r>
              <a:rPr lang="fr-FR" sz="1400" i="1" dirty="0" smtClean="0">
                <a:solidFill>
                  <a:srgbClr val="00B050"/>
                </a:solidFill>
                <a:latin typeface="Times New Roman" panose="02020603050405020304" pitchFamily="18" charset="0"/>
                <a:cs typeface="Times New Roman" panose="02020603050405020304" pitchFamily="18" charset="0"/>
              </a:rPr>
              <a:t>1-5µm; 250 nm</a:t>
            </a:r>
          </a:p>
          <a:p>
            <a:r>
              <a:rPr lang="fr-FR" sz="1400" b="1" i="1" u="sng" dirty="0">
                <a:solidFill>
                  <a:srgbClr val="FF0000"/>
                </a:solidFill>
                <a:latin typeface="Times New Roman" panose="02020603050405020304" pitchFamily="18" charset="0"/>
                <a:cs typeface="Times New Roman" panose="02020603050405020304" pitchFamily="18" charset="0"/>
              </a:rPr>
              <a:t>Tungstène:</a:t>
            </a:r>
            <a:r>
              <a:rPr lang="fr-FR" sz="1400" i="1" dirty="0">
                <a:solidFill>
                  <a:srgbClr val="00B050"/>
                </a:solidFill>
                <a:latin typeface="Times New Roman" panose="02020603050405020304" pitchFamily="18" charset="0"/>
                <a:cs typeface="Times New Roman" panose="02020603050405020304" pitchFamily="18" charset="0"/>
              </a:rPr>
              <a:t>1-5 </a:t>
            </a:r>
            <a:r>
              <a:rPr lang="fr-FR" sz="1400" i="1" dirty="0" smtClean="0">
                <a:solidFill>
                  <a:srgbClr val="00B050"/>
                </a:solidFill>
                <a:latin typeface="Times New Roman" panose="02020603050405020304" pitchFamily="18" charset="0"/>
                <a:cs typeface="Times New Roman" panose="02020603050405020304" pitchFamily="18" charset="0"/>
              </a:rPr>
              <a:t>µm</a:t>
            </a:r>
          </a:p>
          <a:p>
            <a:r>
              <a:rPr lang="fr-FR" sz="1400" b="1" i="1" u="sng" dirty="0">
                <a:solidFill>
                  <a:srgbClr val="FF0000"/>
                </a:solidFill>
                <a:latin typeface="Times New Roman" panose="02020603050405020304" pitchFamily="18" charset="0"/>
                <a:cs typeface="Times New Roman" panose="02020603050405020304" pitchFamily="18" charset="0"/>
              </a:rPr>
              <a:t>Argent: </a:t>
            </a:r>
            <a:r>
              <a:rPr lang="fr-FR" sz="1400" i="1" dirty="0">
                <a:solidFill>
                  <a:srgbClr val="00B050"/>
                </a:solidFill>
                <a:latin typeface="Times New Roman" panose="02020603050405020304" pitchFamily="18" charset="0"/>
                <a:cs typeface="Times New Roman" panose="02020603050405020304" pitchFamily="18" charset="0"/>
              </a:rPr>
              <a:t>0,5-1 </a:t>
            </a:r>
            <a:r>
              <a:rPr lang="fr-FR" sz="1400" i="1" dirty="0" smtClean="0">
                <a:solidFill>
                  <a:srgbClr val="00B050"/>
                </a:solidFill>
                <a:latin typeface="Times New Roman" panose="02020603050405020304" pitchFamily="18" charset="0"/>
                <a:cs typeface="Times New Roman" panose="02020603050405020304" pitchFamily="18" charset="0"/>
              </a:rPr>
              <a:t>µm et 1,3-3,2</a:t>
            </a:r>
            <a:r>
              <a:rPr lang="fr-FR" sz="1400" i="1" dirty="0">
                <a:solidFill>
                  <a:srgbClr val="00B050"/>
                </a:solidFill>
                <a:latin typeface="Times New Roman" panose="02020603050405020304" pitchFamily="18" charset="0"/>
                <a:cs typeface="Times New Roman" panose="02020603050405020304" pitchFamily="18" charset="0"/>
              </a:rPr>
              <a:t>µm</a:t>
            </a:r>
            <a:endParaRPr lang="fr-FR" sz="1400" i="1" dirty="0" smtClean="0">
              <a:solidFill>
                <a:srgbClr val="00B050"/>
              </a:solidFill>
              <a:latin typeface="Times New Roman" panose="02020603050405020304" pitchFamily="18" charset="0"/>
              <a:cs typeface="Times New Roman" panose="02020603050405020304" pitchFamily="18" charset="0"/>
            </a:endParaRPr>
          </a:p>
          <a:p>
            <a:endParaRPr lang="fr-FR" sz="900" i="1" dirty="0" smtClean="0">
              <a:solidFill>
                <a:srgbClr val="00B050"/>
              </a:solidFill>
              <a:latin typeface="Times New Roman" panose="02020603050405020304" pitchFamily="18" charset="0"/>
              <a:cs typeface="Times New Roman" panose="02020603050405020304" pitchFamily="18" charset="0"/>
            </a:endParaRPr>
          </a:p>
          <a:p>
            <a:endParaRPr lang="fr-FR" sz="900" i="1" dirty="0" smtClean="0">
              <a:solidFill>
                <a:srgbClr val="00000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endParaRPr lang="fr-FR" sz="900" i="1" dirty="0">
              <a:solidFill>
                <a:srgbClr val="000000"/>
              </a:solidFill>
            </a:endParaRPr>
          </a:p>
          <a:p>
            <a:pPr marL="171450" indent="-171450">
              <a:buFont typeface="Wingdings" panose="05000000000000000000" pitchFamily="2" charset="2"/>
              <a:buChar char="q"/>
            </a:pPr>
            <a:endParaRPr lang="fr-FR" sz="900" i="1" dirty="0" smtClean="0">
              <a:solidFill>
                <a:srgbClr val="000000"/>
              </a:solidFill>
            </a:endParaRPr>
          </a:p>
          <a:p>
            <a:pPr marL="171450" indent="-171450">
              <a:buFont typeface="Wingdings" panose="05000000000000000000" pitchFamily="2" charset="2"/>
              <a:buChar char="q"/>
            </a:pPr>
            <a:endParaRPr lang="fr-FR" sz="900" i="1" dirty="0">
              <a:solidFill>
                <a:srgbClr val="000000"/>
              </a:solidFill>
            </a:endParaRPr>
          </a:p>
          <a:p>
            <a:endParaRPr lang="fr-FR" sz="900" i="1" dirty="0">
              <a:solidFill>
                <a:srgbClr val="000000"/>
              </a:solidFill>
            </a:endParaRPr>
          </a:p>
        </p:txBody>
      </p:sp>
      <p:sp>
        <p:nvSpPr>
          <p:cNvPr id="49" name="Rectangle à coins arrondis 48"/>
          <p:cNvSpPr/>
          <p:nvPr/>
        </p:nvSpPr>
        <p:spPr>
          <a:xfrm>
            <a:off x="4293717" y="957261"/>
            <a:ext cx="946818" cy="338671"/>
          </a:xfrm>
          <a:prstGeom prst="roundRect">
            <a:avLst/>
          </a:prstGeom>
          <a:solidFill>
            <a:schemeClr val="accent3">
              <a:lumMod val="20000"/>
              <a:lumOff val="80000"/>
            </a:schemeClr>
          </a:solidFill>
          <a:ln w="12700" cap="flat" cmpd="sng" algn="ctr">
            <a:noFill/>
            <a:prstDash val="solid"/>
            <a:miter lim="800000"/>
          </a:ln>
          <a:effectLst/>
        </p:spPr>
        <p:txBody>
          <a:bodyPr rtlCol="0" anchor="ctr"/>
          <a:lstStyle/>
          <a:p>
            <a:pPr algn="ctr">
              <a:defRPr/>
            </a:pPr>
            <a:endParaRPr lang="fr-FR" sz="1050" kern="0" dirty="0" smtClean="0">
              <a:solidFill>
                <a:prstClr val="black"/>
              </a:solidFill>
              <a:latin typeface="Calibri" panose="020F0502020204030204"/>
            </a:endParaRPr>
          </a:p>
          <a:p>
            <a:pPr algn="ctr">
              <a:defRPr/>
            </a:pPr>
            <a:endParaRPr lang="fr-FR" sz="1050" kern="0" dirty="0" smtClean="0">
              <a:solidFill>
                <a:prstClr val="black"/>
              </a:solidFill>
              <a:latin typeface="Calibri" panose="020F0502020204030204"/>
            </a:endParaRPr>
          </a:p>
          <a:p>
            <a:pPr algn="ctr">
              <a:defRPr/>
            </a:pPr>
            <a:r>
              <a:rPr lang="fr-FR" sz="1050" b="1" kern="0" dirty="0" smtClean="0">
                <a:solidFill>
                  <a:srgbClr val="FF0000"/>
                </a:solidFill>
                <a:latin typeface="Times New Roman" panose="02020603050405020304" pitchFamily="18" charset="0"/>
                <a:cs typeface="Times New Roman" panose="02020603050405020304" pitchFamily="18" charset="0"/>
              </a:rPr>
              <a:t>Chambre: 1mx1mx1m</a:t>
            </a:r>
          </a:p>
          <a:p>
            <a:pPr algn="ctr">
              <a:defRPr/>
            </a:pPr>
            <a:endParaRPr lang="fr-FR" kern="0" dirty="0" smtClean="0">
              <a:solidFill>
                <a:prstClr val="white"/>
              </a:solidFill>
              <a:latin typeface="Calibri" panose="020F0502020204030204"/>
            </a:endParaRPr>
          </a:p>
        </p:txBody>
      </p:sp>
      <p:pic>
        <p:nvPicPr>
          <p:cNvPr id="53" name="Imag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2231" y="2454089"/>
            <a:ext cx="633595" cy="945332"/>
          </a:xfrm>
          <a:prstGeom prst="rect">
            <a:avLst/>
          </a:prstGeom>
        </p:spPr>
      </p:pic>
    </p:spTree>
    <p:extLst>
      <p:ext uri="{BB962C8B-B14F-4D97-AF65-F5344CB8AC3E}">
        <p14:creationId xmlns:p14="http://schemas.microsoft.com/office/powerpoint/2010/main" val="2288695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10257577" y="6275949"/>
            <a:ext cx="1706217" cy="365125"/>
          </a:xfrm>
        </p:spPr>
        <p:txBody>
          <a:bodyPr/>
          <a:lstStyle/>
          <a:p>
            <a:fld id="{BFB7ACFF-5502-4242-92E3-C94BDADEB5A5}" type="slidenum">
              <a:rPr lang="en-US" sz="1800" b="1" smtClean="0">
                <a:solidFill>
                  <a:srgbClr val="000000"/>
                </a:solidFill>
              </a:rPr>
              <a:pPr/>
              <a:t>17</a:t>
            </a:fld>
            <a:endParaRPr lang="en-US" sz="1800" b="1" dirty="0">
              <a:solidFill>
                <a:srgbClr val="000000"/>
              </a:solidFill>
            </a:endParaRPr>
          </a:p>
        </p:txBody>
      </p:sp>
      <p:sp>
        <p:nvSpPr>
          <p:cNvPr id="19" name="Titre 1"/>
          <p:cNvSpPr txBox="1">
            <a:spLocks noGrp="1"/>
          </p:cNvSpPr>
          <p:nvPr>
            <p:ph type="title"/>
          </p:nvPr>
        </p:nvSpPr>
        <p:spPr>
          <a:xfrm>
            <a:off x="261973" y="257175"/>
            <a:ext cx="5497382"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solidFill>
                  <a:srgbClr val="0070C0"/>
                </a:solidFill>
              </a:rPr>
              <a:t>Conclusion et Perspectives </a:t>
            </a:r>
            <a:endParaRPr lang="en-US" sz="3200" b="1" dirty="0">
              <a:solidFill>
                <a:srgbClr val="0070C0"/>
              </a:solidFill>
            </a:endParaRPr>
          </a:p>
        </p:txBody>
      </p:sp>
      <p:pic>
        <p:nvPicPr>
          <p:cNvPr id="2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e 21"/>
          <p:cNvGrpSpPr/>
          <p:nvPr/>
        </p:nvGrpSpPr>
        <p:grpSpPr>
          <a:xfrm>
            <a:off x="643944" y="1775474"/>
            <a:ext cx="11319850" cy="4502532"/>
            <a:chOff x="952162" y="1105402"/>
            <a:chExt cx="10898491" cy="4502532"/>
          </a:xfrm>
        </p:grpSpPr>
        <p:grpSp>
          <p:nvGrpSpPr>
            <p:cNvPr id="21" name="Groupe 20"/>
            <p:cNvGrpSpPr/>
            <p:nvPr/>
          </p:nvGrpSpPr>
          <p:grpSpPr>
            <a:xfrm>
              <a:off x="952162" y="1105402"/>
              <a:ext cx="10898491" cy="4502532"/>
              <a:chOff x="617312" y="1322328"/>
              <a:chExt cx="10898491" cy="4502532"/>
            </a:xfrm>
          </p:grpSpPr>
          <p:sp>
            <p:nvSpPr>
              <p:cNvPr id="8" name="Rectangle à coins arrondis 7"/>
              <p:cNvSpPr/>
              <p:nvPr/>
            </p:nvSpPr>
            <p:spPr>
              <a:xfrm>
                <a:off x="750376" y="3134275"/>
                <a:ext cx="2946628" cy="1302769"/>
              </a:xfrm>
              <a:prstGeom prst="roundRect">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fr-FR" dirty="0" smtClean="0">
                    <a:solidFill>
                      <a:srgbClr val="000000"/>
                    </a:solidFill>
                    <a:latin typeface="Times New Roman" panose="02020603050405020304" pitchFamily="18" charset="0"/>
                    <a:cs typeface="Times New Roman" panose="02020603050405020304" pitchFamily="18" charset="0"/>
                  </a:rPr>
                  <a:t>Campagne d’échantillonnage</a:t>
                </a:r>
              </a:p>
              <a:p>
                <a:pPr marL="285750" indent="-285750">
                  <a:buFont typeface="Arial" panose="020B0604020202020204" pitchFamily="34" charset="0"/>
                  <a:buChar char="•"/>
                </a:pPr>
                <a:r>
                  <a:rPr lang="fr-FR" dirty="0" smtClean="0">
                    <a:solidFill>
                      <a:srgbClr val="000000"/>
                    </a:solidFill>
                    <a:latin typeface="Times New Roman" panose="02020603050405020304" pitchFamily="18" charset="0"/>
                    <a:cs typeface="Times New Roman" panose="02020603050405020304" pitchFamily="18" charset="0"/>
                  </a:rPr>
                  <a:t>Analyse MEB</a:t>
                </a:r>
              </a:p>
            </p:txBody>
          </p:sp>
          <p:sp>
            <p:nvSpPr>
              <p:cNvPr id="9" name="Rectangle à coins arrondis 8"/>
              <p:cNvSpPr/>
              <p:nvPr/>
            </p:nvSpPr>
            <p:spPr>
              <a:xfrm>
                <a:off x="3831802" y="2957522"/>
                <a:ext cx="3258355" cy="2578008"/>
              </a:xfrm>
              <a:prstGeom prst="roundRect">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fr-FR" dirty="0" smtClean="0">
                    <a:solidFill>
                      <a:srgbClr val="FF0000"/>
                    </a:solidFill>
                    <a:latin typeface="Times New Roman" panose="02020603050405020304" pitchFamily="18" charset="0"/>
                    <a:cs typeface="Times New Roman" panose="02020603050405020304" pitchFamily="18" charset="0"/>
                  </a:rPr>
                  <a:t>Fluorescéine: </a:t>
                </a:r>
                <a:r>
                  <a:rPr lang="fr-FR" dirty="0" smtClean="0">
                    <a:solidFill>
                      <a:schemeClr val="tx1"/>
                    </a:solidFill>
                    <a:latin typeface="Times New Roman" panose="02020603050405020304" pitchFamily="18" charset="0"/>
                    <a:cs typeface="Times New Roman" panose="02020603050405020304" pitchFamily="18" charset="0"/>
                  </a:rPr>
                  <a:t>Mise</a:t>
                </a:r>
                <a:r>
                  <a:rPr lang="fr-FR" dirty="0" smtClean="0">
                    <a:solidFill>
                      <a:srgbClr val="000000"/>
                    </a:solidFill>
                    <a:latin typeface="Times New Roman" panose="02020603050405020304" pitchFamily="18" charset="0"/>
                    <a:cs typeface="Times New Roman" panose="02020603050405020304" pitchFamily="18" charset="0"/>
                  </a:rPr>
                  <a:t> en place et essais tests</a:t>
                </a:r>
                <a:r>
                  <a:rPr lang="fr-FR" dirty="0">
                    <a:solidFill>
                      <a:srgbClr val="000000"/>
                    </a:solidFill>
                    <a:latin typeface="Times New Roman" panose="02020603050405020304" pitchFamily="18" charset="0"/>
                    <a:cs typeface="Times New Roman" panose="02020603050405020304" pitchFamily="18" charset="0"/>
                  </a:rPr>
                  <a:t> </a:t>
                </a:r>
                <a:r>
                  <a:rPr lang="fr-FR" b="1" dirty="0" smtClean="0">
                    <a:solidFill>
                      <a:srgbClr val="00B050"/>
                    </a:solidFill>
                    <a:latin typeface="Times New Roman" panose="02020603050405020304" pitchFamily="18" charset="0"/>
                    <a:cs typeface="Times New Roman" panose="02020603050405020304" pitchFamily="18" charset="0"/>
                  </a:rPr>
                  <a:t>Depuis  Octobre 2018</a:t>
                </a:r>
              </a:p>
              <a:p>
                <a:pPr marL="285750" indent="-285750">
                  <a:buFont typeface="Arial" panose="020B0604020202020204" pitchFamily="34" charset="0"/>
                  <a:buChar char="•"/>
                </a:pPr>
                <a:r>
                  <a:rPr lang="fr-FR" dirty="0" smtClean="0">
                    <a:solidFill>
                      <a:srgbClr val="FF0000"/>
                    </a:solidFill>
                    <a:latin typeface="Times New Roman" panose="02020603050405020304" pitchFamily="18" charset="0"/>
                    <a:cs typeface="Times New Roman" panose="02020603050405020304" pitchFamily="18" charset="0"/>
                  </a:rPr>
                  <a:t>Particules métalliques: </a:t>
                </a:r>
                <a:r>
                  <a:rPr lang="fr-FR" dirty="0">
                    <a:solidFill>
                      <a:schemeClr val="tx1"/>
                    </a:solidFill>
                    <a:latin typeface="Times New Roman" panose="02020603050405020304" pitchFamily="18" charset="0"/>
                    <a:cs typeface="Times New Roman" panose="02020603050405020304" pitchFamily="18" charset="0"/>
                  </a:rPr>
                  <a:t>Mise</a:t>
                </a:r>
                <a:r>
                  <a:rPr lang="fr-FR" dirty="0">
                    <a:solidFill>
                      <a:srgbClr val="000000"/>
                    </a:solidFill>
                    <a:latin typeface="Times New Roman" panose="02020603050405020304" pitchFamily="18" charset="0"/>
                    <a:cs typeface="Times New Roman" panose="02020603050405020304" pitchFamily="18" charset="0"/>
                  </a:rPr>
                  <a:t> en place et essais tests </a:t>
                </a:r>
                <a:r>
                  <a:rPr lang="fr-FR" b="1" dirty="0" smtClean="0">
                    <a:solidFill>
                      <a:srgbClr val="00B050"/>
                    </a:solidFill>
                    <a:latin typeface="Times New Roman" panose="02020603050405020304" pitchFamily="18" charset="0"/>
                    <a:cs typeface="Times New Roman" panose="02020603050405020304" pitchFamily="18" charset="0"/>
                  </a:rPr>
                  <a:t>prévu pour novembre-décembre 2018</a:t>
                </a:r>
                <a:endParaRPr lang="fr-FR" b="1" dirty="0">
                  <a:solidFill>
                    <a:srgbClr val="00B05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FR" b="1" dirty="0" smtClean="0">
                  <a:solidFill>
                    <a:srgbClr val="00B050"/>
                  </a:solidFill>
                  <a:latin typeface="Times New Roman" panose="02020603050405020304" pitchFamily="18" charset="0"/>
                  <a:cs typeface="Times New Roman" panose="02020603050405020304" pitchFamily="18" charset="0"/>
                </a:endParaRPr>
              </a:p>
            </p:txBody>
          </p:sp>
          <p:sp>
            <p:nvSpPr>
              <p:cNvPr id="11" name="Rectangle à coins arrondis 10"/>
              <p:cNvSpPr/>
              <p:nvPr/>
            </p:nvSpPr>
            <p:spPr>
              <a:xfrm>
                <a:off x="7485934" y="5190797"/>
                <a:ext cx="3593079" cy="634063"/>
              </a:xfrm>
              <a:prstGeom prst="roundRect">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r>
                  <a:rPr lang="fr-FR" dirty="0" smtClean="0">
                    <a:solidFill>
                      <a:srgbClr val="000000"/>
                    </a:solidFill>
                    <a:latin typeface="Times New Roman" panose="02020603050405020304" pitchFamily="18" charset="0"/>
                    <a:cs typeface="Times New Roman" panose="02020603050405020304" pitchFamily="18" charset="0"/>
                  </a:rPr>
                  <a:t>collaboration avec le CSTB-Nantes</a:t>
                </a:r>
              </a:p>
              <a:p>
                <a:r>
                  <a:rPr lang="fr-FR" b="1" dirty="0" smtClean="0">
                    <a:solidFill>
                      <a:srgbClr val="000000"/>
                    </a:solidFill>
                    <a:latin typeface="Times New Roman" panose="02020603050405020304" pitchFamily="18" charset="0"/>
                    <a:cs typeface="Times New Roman" panose="02020603050405020304" pitchFamily="18" charset="0"/>
                  </a:rPr>
                  <a:t>Soufflerie Climatique</a:t>
                </a:r>
              </a:p>
              <a:p>
                <a:r>
                  <a:rPr lang="fr-FR" b="1" dirty="0" smtClean="0">
                    <a:solidFill>
                      <a:srgbClr val="00B050"/>
                    </a:solidFill>
                    <a:latin typeface="Times New Roman" panose="02020603050405020304" pitchFamily="18" charset="0"/>
                    <a:cs typeface="Times New Roman" panose="02020603050405020304" pitchFamily="18" charset="0"/>
                  </a:rPr>
                  <a:t>Courant 2019</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001" y="3277380"/>
                <a:ext cx="2430947" cy="1693537"/>
              </a:xfrm>
              <a:prstGeom prst="rect">
                <a:avLst/>
              </a:prstGeom>
            </p:spPr>
          </p:pic>
          <p:sp>
            <p:nvSpPr>
              <p:cNvPr id="13" name="Rectangle à coins arrondis 12"/>
              <p:cNvSpPr/>
              <p:nvPr/>
            </p:nvSpPr>
            <p:spPr>
              <a:xfrm>
                <a:off x="7838868" y="2837693"/>
                <a:ext cx="3676935" cy="402202"/>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solidFill>
                      <a:srgbClr val="00B050"/>
                    </a:solidFill>
                    <a:latin typeface="Times New Roman" panose="02020603050405020304" pitchFamily="18" charset="0"/>
                    <a:cs typeface="Times New Roman" panose="02020603050405020304" pitchFamily="18" charset="0"/>
                  </a:rPr>
                  <a:t>Soufflerie climatique Jules Vernes</a:t>
                </a:r>
              </a:p>
            </p:txBody>
          </p:sp>
          <p:grpSp>
            <p:nvGrpSpPr>
              <p:cNvPr id="15" name="Groupe 14"/>
              <p:cNvGrpSpPr/>
              <p:nvPr/>
            </p:nvGrpSpPr>
            <p:grpSpPr>
              <a:xfrm>
                <a:off x="1029916" y="1322328"/>
                <a:ext cx="9736305" cy="1216622"/>
                <a:chOff x="1029916" y="1322328"/>
                <a:chExt cx="9736305" cy="1216622"/>
              </a:xfrm>
            </p:grpSpPr>
            <p:sp>
              <p:nvSpPr>
                <p:cNvPr id="3" name="Flèche droite 2"/>
                <p:cNvSpPr/>
                <p:nvPr/>
              </p:nvSpPr>
              <p:spPr>
                <a:xfrm>
                  <a:off x="1029916" y="1322328"/>
                  <a:ext cx="9736305" cy="121662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5949090" y="1635573"/>
                  <a:ext cx="362108" cy="621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517499" y="1747136"/>
                  <a:ext cx="1094145" cy="3462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00"/>
                      </a:solidFill>
                      <a:latin typeface="Times New Roman" panose="02020603050405020304" pitchFamily="18" charset="0"/>
                      <a:cs typeface="Times New Roman" panose="02020603050405020304" pitchFamily="18" charset="0"/>
                    </a:rPr>
                    <a:t>2019</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058709" y="1732424"/>
                  <a:ext cx="1094145" cy="3462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00"/>
                      </a:solidFill>
                      <a:latin typeface="Times New Roman" panose="02020603050405020304" pitchFamily="18" charset="0"/>
                      <a:cs typeface="Times New Roman" panose="02020603050405020304" pitchFamily="18" charset="0"/>
                    </a:rPr>
                    <a:t>2018</a:t>
                  </a:r>
                  <a:endParaRPr lang="en-US" b="1" dirty="0">
                    <a:solidFill>
                      <a:srgbClr val="000000"/>
                    </a:solidFill>
                    <a:latin typeface="Times New Roman" panose="02020603050405020304" pitchFamily="18" charset="0"/>
                    <a:cs typeface="Times New Roman" panose="02020603050405020304" pitchFamily="18" charset="0"/>
                  </a:endParaRPr>
                </a:p>
              </p:txBody>
            </p:sp>
          </p:grpSp>
          <p:sp>
            <p:nvSpPr>
              <p:cNvPr id="5" name="Rectangle à coins arrondis 4"/>
              <p:cNvSpPr/>
              <p:nvPr/>
            </p:nvSpPr>
            <p:spPr>
              <a:xfrm>
                <a:off x="617312" y="2340267"/>
                <a:ext cx="1604074" cy="534141"/>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endParaRPr lang="fr-FR" b="1" dirty="0" smtClean="0">
                  <a:solidFill>
                    <a:srgbClr val="00B050"/>
                  </a:solidFill>
                  <a:latin typeface="Times New Roman" panose="02020603050405020304" pitchFamily="18" charset="0"/>
                  <a:cs typeface="Times New Roman" panose="02020603050405020304" pitchFamily="18" charset="0"/>
                </a:endParaRPr>
              </a:p>
              <a:p>
                <a:r>
                  <a:rPr lang="fr-FR" sz="1400" b="1" dirty="0" smtClean="0">
                    <a:solidFill>
                      <a:srgbClr val="0070C0"/>
                    </a:solidFill>
                    <a:latin typeface="Times New Roman" panose="02020603050405020304" pitchFamily="18" charset="0"/>
                    <a:cs typeface="Times New Roman" panose="02020603050405020304" pitchFamily="18" charset="0"/>
                  </a:rPr>
                  <a:t>AXE 1: Dépôt sec</a:t>
                </a:r>
              </a:p>
              <a:p>
                <a:endParaRPr lang="en-US" sz="1400" dirty="0">
                  <a:solidFill>
                    <a:srgbClr val="000000"/>
                  </a:solidFill>
                  <a:latin typeface="Times New Roman" panose="02020603050405020304" pitchFamily="18" charset="0"/>
                  <a:cs typeface="Times New Roman" panose="02020603050405020304" pitchFamily="18" charset="0"/>
                </a:endParaRPr>
              </a:p>
            </p:txBody>
          </p:sp>
        </p:grpSp>
        <p:sp>
          <p:nvSpPr>
            <p:cNvPr id="6" name="Rectangle à coins arrondis 5"/>
            <p:cNvSpPr/>
            <p:nvPr/>
          </p:nvSpPr>
          <p:spPr>
            <a:xfrm>
              <a:off x="4869074" y="2064577"/>
              <a:ext cx="1541067" cy="651671"/>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endParaRPr lang="fr-FR" b="1" dirty="0" smtClean="0">
                <a:solidFill>
                  <a:srgbClr val="00B050"/>
                </a:solidFill>
                <a:latin typeface="Times New Roman" panose="02020603050405020304" pitchFamily="18" charset="0"/>
                <a:cs typeface="Times New Roman" panose="02020603050405020304" pitchFamily="18" charset="0"/>
              </a:endParaRPr>
            </a:p>
            <a:p>
              <a:r>
                <a:rPr lang="fr-FR" sz="1400" b="1" dirty="0">
                  <a:solidFill>
                    <a:srgbClr val="0070C0"/>
                  </a:solidFill>
                  <a:latin typeface="Times New Roman" panose="02020603050405020304" pitchFamily="18" charset="0"/>
                  <a:cs typeface="Times New Roman" panose="02020603050405020304" pitchFamily="18" charset="0"/>
                </a:rPr>
                <a:t>AXE 2</a:t>
              </a:r>
              <a:r>
                <a:rPr lang="fr-FR" sz="1400" b="1" dirty="0" smtClean="0">
                  <a:solidFill>
                    <a:srgbClr val="0070C0"/>
                  </a:solidFill>
                  <a:latin typeface="Times New Roman" panose="02020603050405020304" pitchFamily="18" charset="0"/>
                  <a:cs typeface="Times New Roman" panose="02020603050405020304" pitchFamily="18" charset="0"/>
                </a:rPr>
                <a:t>: RES </a:t>
              </a:r>
            </a:p>
            <a:p>
              <a:endParaRPr lang="en-US"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5621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2275" y="594542"/>
            <a:ext cx="7302321" cy="578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1565" y="3024732"/>
            <a:ext cx="8084201" cy="923330"/>
          </a:xfrm>
          <a:prstGeom prst="rect">
            <a:avLst/>
          </a:prstGeom>
          <a:noFill/>
        </p:spPr>
        <p:txBody>
          <a:bodyPr wrap="none">
            <a:spAutoFit/>
          </a:bodyPr>
          <a:lstStyle/>
          <a:p>
            <a:pPr algn="ctr">
              <a:defRPr/>
            </a:pPr>
            <a:r>
              <a:rPr lang="fr-FR" sz="5400" b="1" dirty="0">
                <a:ln w="12700">
                  <a:solidFill>
                    <a:srgbClr val="565349">
                      <a:lumMod val="75000"/>
                    </a:srgbClr>
                  </a:solidFill>
                  <a:prstDash val="solid"/>
                </a:ln>
                <a:solidFill>
                  <a:srgbClr val="A6B727">
                    <a:lumMod val="75000"/>
                  </a:srgbClr>
                </a:solidFill>
                <a:effectLst>
                  <a:outerShdw dist="38100" dir="2640000" algn="bl" rotWithShape="0">
                    <a:srgbClr val="565349">
                      <a:lumMod val="75000"/>
                    </a:srgbClr>
                  </a:outerShdw>
                </a:effectLst>
              </a:rPr>
              <a:t>Merci de votre Attention</a:t>
            </a:r>
            <a:endParaRPr lang="en-US" sz="5400" b="1" dirty="0">
              <a:ln w="12700">
                <a:solidFill>
                  <a:srgbClr val="565349">
                    <a:lumMod val="75000"/>
                  </a:srgbClr>
                </a:solidFill>
                <a:prstDash val="solid"/>
              </a:ln>
              <a:solidFill>
                <a:srgbClr val="A6B727">
                  <a:lumMod val="75000"/>
                </a:srgbClr>
              </a:solidFill>
              <a:effectLst>
                <a:outerShdw dist="38100" dir="2640000" algn="bl" rotWithShape="0">
                  <a:srgbClr val="565349">
                    <a:lumMod val="75000"/>
                  </a:srgbClr>
                </a:outerShdw>
              </a:effectLst>
            </a:endParaRPr>
          </a:p>
        </p:txBody>
      </p:sp>
      <p:sp>
        <p:nvSpPr>
          <p:cNvPr id="5" name="Espace réservé du numéro de diapositive 4"/>
          <p:cNvSpPr>
            <a:spLocks noGrp="1"/>
          </p:cNvSpPr>
          <p:nvPr>
            <p:ph type="sldNum" sz="quarter" idx="12"/>
          </p:nvPr>
        </p:nvSpPr>
        <p:spPr/>
        <p:txBody>
          <a:bodyPr/>
          <a:lstStyle/>
          <a:p>
            <a:fld id="{BFB7ACFF-5502-4242-92E3-C94BDADEB5A5}" type="slidenum">
              <a:rPr lang="en-US" sz="1800" b="1" smtClean="0">
                <a:solidFill>
                  <a:srgbClr val="000000"/>
                </a:solidFill>
              </a:rPr>
              <a:pPr/>
              <a:t>18</a:t>
            </a:fld>
            <a:endParaRPr lang="en-US" sz="1800" b="1" dirty="0">
              <a:solidFill>
                <a:srgbClr val="000000"/>
              </a:solidFill>
            </a:endParaRPr>
          </a:p>
        </p:txBody>
      </p:sp>
      <p:pic>
        <p:nvPicPr>
          <p:cNvPr id="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7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en-US" dirty="0"/>
          </a:p>
        </p:txBody>
      </p:sp>
      <p:sp>
        <p:nvSpPr>
          <p:cNvPr id="3" name="Espace réservé du numéro de diapositive 2"/>
          <p:cNvSpPr>
            <a:spLocks noGrp="1"/>
          </p:cNvSpPr>
          <p:nvPr>
            <p:ph type="sldNum" sz="quarter" idx="12"/>
          </p:nvPr>
        </p:nvSpPr>
        <p:spPr/>
        <p:txBody>
          <a:bodyPr/>
          <a:lstStyle/>
          <a:p>
            <a:fld id="{BFB7ACFF-5502-4242-92E3-C94BDADEB5A5}" type="slidenum">
              <a:rPr lang="en-US" smtClean="0">
                <a:solidFill>
                  <a:srgbClr val="000000"/>
                </a:solidFill>
              </a:rPr>
              <a:pPr/>
              <a:t>19</a:t>
            </a:fld>
            <a:endParaRPr lang="en-US" dirty="0">
              <a:solidFill>
                <a:srgbClr val="000000"/>
              </a:solidFill>
            </a:endParaRPr>
          </a:p>
        </p:txBody>
      </p:sp>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02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0625" y="939957"/>
            <a:ext cx="1367613" cy="537137"/>
          </a:xfrm>
        </p:spPr>
        <p:txBody>
          <a:bodyPr>
            <a:noAutofit/>
          </a:bodyPr>
          <a:lstStyle/>
          <a:p>
            <a:r>
              <a:rPr lang="fr-FR" sz="3600" dirty="0" smtClean="0">
                <a:latin typeface="Aharoni" panose="02010803020104030203" pitchFamily="2" charset="-79"/>
                <a:cs typeface="Aharoni" panose="02010803020104030203" pitchFamily="2" charset="-79"/>
              </a:rPr>
              <a:t>Plan</a:t>
            </a:r>
            <a:endParaRPr lang="en-US" sz="3600" dirty="0">
              <a:latin typeface="Aharoni" panose="02010803020104030203" pitchFamily="2" charset="-79"/>
              <a:cs typeface="Aharoni" panose="02010803020104030203" pitchFamily="2" charset="-79"/>
            </a:endParaRPr>
          </a:p>
        </p:txBody>
      </p:sp>
      <p:sp>
        <p:nvSpPr>
          <p:cNvPr id="4" name="Espace réservé du numéro de diapositive 3"/>
          <p:cNvSpPr>
            <a:spLocks noGrp="1"/>
          </p:cNvSpPr>
          <p:nvPr>
            <p:ph type="sldNum" sz="quarter" idx="12"/>
          </p:nvPr>
        </p:nvSpPr>
        <p:spPr>
          <a:xfrm>
            <a:off x="10230282" y="6245532"/>
            <a:ext cx="1706217" cy="365125"/>
          </a:xfrm>
        </p:spPr>
        <p:txBody>
          <a:bodyPr/>
          <a:lstStyle/>
          <a:p>
            <a:fld id="{BFB7ACFF-5502-4242-92E3-C94BDADEB5A5}" type="slidenum">
              <a:rPr lang="en-US" sz="2000" b="1" smtClean="0">
                <a:solidFill>
                  <a:srgbClr val="000000"/>
                </a:solidFill>
              </a:rPr>
              <a:pPr/>
              <a:t>2</a:t>
            </a:fld>
            <a:endParaRPr lang="en-US" sz="2000" b="1" dirty="0">
              <a:solidFill>
                <a:srgbClr val="000000"/>
              </a:solidFill>
            </a:endParaRPr>
          </a:p>
        </p:txBody>
      </p: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1910" y="430369"/>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10625" y="1477094"/>
            <a:ext cx="6168981" cy="4056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200000"/>
              </a:lnSpc>
              <a:buFont typeface="Wingdings" panose="05000000000000000000" pitchFamily="2" charset="2"/>
              <a:buChar char="§"/>
            </a:pPr>
            <a:r>
              <a:rPr lang="fr-FR" dirty="0" smtClean="0">
                <a:latin typeface="Arial" panose="020B0604020202020204" pitchFamily="34" charset="0"/>
                <a:cs typeface="Arial" panose="020B0604020202020204" pitchFamily="34" charset="0"/>
              </a:rPr>
              <a:t>Introduction</a:t>
            </a:r>
          </a:p>
          <a:p>
            <a:pPr marL="285750" indent="-285750">
              <a:lnSpc>
                <a:spcPct val="200000"/>
              </a:lnSpc>
              <a:buFont typeface="Wingdings" panose="05000000000000000000" pitchFamily="2" charset="2"/>
              <a:buChar char="§"/>
            </a:pPr>
            <a:r>
              <a:rPr lang="fr-FR" dirty="0" smtClean="0">
                <a:latin typeface="Arial" panose="020B0604020202020204" pitchFamily="34" charset="0"/>
                <a:cs typeface="Arial" panose="020B0604020202020204" pitchFamily="34" charset="0"/>
              </a:rPr>
              <a:t>Généralités sur les aérosols</a:t>
            </a:r>
          </a:p>
          <a:p>
            <a:pPr marL="285750" indent="-285750">
              <a:lnSpc>
                <a:spcPct val="200000"/>
              </a:lnSpc>
              <a:buFont typeface="Wingdings" panose="05000000000000000000" pitchFamily="2" charset="2"/>
              <a:buChar char="§"/>
            </a:pPr>
            <a:r>
              <a:rPr lang="fr-FR" dirty="0" smtClean="0">
                <a:latin typeface="Arial" panose="020B0604020202020204" pitchFamily="34" charset="0"/>
                <a:cs typeface="Arial" panose="020B0604020202020204" pitchFamily="34" charset="0"/>
              </a:rPr>
              <a:t>Remise en suspension</a:t>
            </a:r>
          </a:p>
          <a:p>
            <a:pPr marL="285750" indent="-285750">
              <a:lnSpc>
                <a:spcPct val="200000"/>
              </a:lnSpc>
              <a:buFont typeface="Wingdings" panose="05000000000000000000" pitchFamily="2" charset="2"/>
              <a:buChar char="§"/>
            </a:pPr>
            <a:r>
              <a:rPr lang="fr-FR" dirty="0" smtClean="0">
                <a:latin typeface="Arial" panose="020B0604020202020204" pitchFamily="34" charset="0"/>
                <a:cs typeface="Arial" panose="020B0604020202020204" pitchFamily="34" charset="0"/>
              </a:rPr>
              <a:t>Objectifs de l’étude</a:t>
            </a:r>
          </a:p>
          <a:p>
            <a:pPr marL="285750" indent="-285750">
              <a:lnSpc>
                <a:spcPct val="200000"/>
              </a:lnSpc>
              <a:buFont typeface="Wingdings" panose="05000000000000000000" pitchFamily="2" charset="2"/>
              <a:buChar char="§"/>
            </a:pPr>
            <a:r>
              <a:rPr lang="fr-FR" dirty="0" smtClean="0">
                <a:latin typeface="Arial" panose="020B0604020202020204" pitchFamily="34" charset="0"/>
                <a:cs typeface="Arial" panose="020B0604020202020204" pitchFamily="34" charset="0"/>
              </a:rPr>
              <a:t>Approche expérimentale</a:t>
            </a:r>
          </a:p>
          <a:p>
            <a:pPr marL="285750" indent="-285750">
              <a:lnSpc>
                <a:spcPct val="200000"/>
              </a:lnSpc>
              <a:buFont typeface="Wingdings" panose="05000000000000000000" pitchFamily="2" charset="2"/>
              <a:buChar char="§"/>
            </a:pPr>
            <a:r>
              <a:rPr lang="fr-FR" dirty="0" smtClean="0">
                <a:latin typeface="Arial" panose="020B0604020202020204" pitchFamily="34" charset="0"/>
                <a:cs typeface="Arial" panose="020B0604020202020204" pitchFamily="34" charset="0"/>
              </a:rPr>
              <a:t>Conclusion et perspectives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23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5359" y="2508143"/>
            <a:ext cx="3243020" cy="1356360"/>
          </a:xfrm>
        </p:spPr>
        <p:txBody>
          <a:bodyPr/>
          <a:lstStyle/>
          <a:p>
            <a:r>
              <a:rPr lang="fr-FR" dirty="0" smtClean="0"/>
              <a:t>ANNEXES</a:t>
            </a:r>
            <a:endParaRPr lang="fr-FR" dirty="0"/>
          </a:p>
        </p:txBody>
      </p:sp>
      <p:sp>
        <p:nvSpPr>
          <p:cNvPr id="3" name="Espace réservé du numéro de diapositive 2"/>
          <p:cNvSpPr>
            <a:spLocks noGrp="1"/>
          </p:cNvSpPr>
          <p:nvPr>
            <p:ph type="sldNum" sz="quarter" idx="12"/>
          </p:nvPr>
        </p:nvSpPr>
        <p:spPr/>
        <p:txBody>
          <a:bodyPr/>
          <a:lstStyle/>
          <a:p>
            <a:fld id="{BFB7ACFF-5502-4242-92E3-C94BDADEB5A5}"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44364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303" y="1107583"/>
            <a:ext cx="5512159" cy="583105"/>
          </a:xfrm>
        </p:spPr>
        <p:txBody>
          <a:bodyPr>
            <a:normAutofit fontScale="90000"/>
          </a:bodyPr>
          <a:lstStyle/>
          <a:p>
            <a:r>
              <a:rPr lang="fr-FR" sz="2400" dirty="0" smtClean="0"/>
              <a:t>DPAS:  *Non-</a:t>
            </a:r>
            <a:r>
              <a:rPr lang="fr-FR" sz="2400" dirty="0" err="1" smtClean="0"/>
              <a:t>Directionnal</a:t>
            </a:r>
            <a:r>
              <a:rPr lang="fr-FR" sz="2400" dirty="0" smtClean="0"/>
              <a:t> passive air sampler</a:t>
            </a:r>
            <a:endParaRPr lang="en-US" sz="2400" dirty="0"/>
          </a:p>
        </p:txBody>
      </p:sp>
      <p:sp>
        <p:nvSpPr>
          <p:cNvPr id="4" name="Espace réservé du contenu 3"/>
          <p:cNvSpPr>
            <a:spLocks noGrp="1"/>
          </p:cNvSpPr>
          <p:nvPr>
            <p:ph sz="half" idx="2"/>
          </p:nvPr>
        </p:nvSpPr>
        <p:spPr>
          <a:xfrm>
            <a:off x="6017653" y="296214"/>
            <a:ext cx="5161209" cy="5847008"/>
          </a:xfrm>
        </p:spPr>
        <p:txBody>
          <a:bodyPr>
            <a:normAutofit fontScale="85000" lnSpcReduction="20000"/>
          </a:bodyPr>
          <a:lstStyle/>
          <a:p>
            <a:pPr>
              <a:lnSpc>
                <a:spcPct val="110000"/>
              </a:lnSpc>
            </a:pPr>
            <a:r>
              <a:rPr lang="fr-FR" sz="2100" dirty="0" smtClean="0">
                <a:latin typeface="Times New Roman" panose="02020603050405020304" pitchFamily="18" charset="0"/>
                <a:cs typeface="Times New Roman" panose="02020603050405020304" pitchFamily="18" charset="0"/>
              </a:rPr>
              <a:t>Les particules sont retenues dans des bassins de collecte contenant divers milieux/substrats d'échantillonnage. </a:t>
            </a:r>
          </a:p>
          <a:p>
            <a:pPr>
              <a:lnSpc>
                <a:spcPct val="110000"/>
              </a:lnSpc>
            </a:pPr>
            <a:r>
              <a:rPr lang="fr-FR" sz="2100" dirty="0" smtClean="0">
                <a:latin typeface="Times New Roman" panose="02020603050405020304" pitchFamily="18" charset="0"/>
                <a:cs typeface="Times New Roman" panose="02020603050405020304" pitchFamily="18" charset="0"/>
              </a:rPr>
              <a:t>les vitesses de vent extérieures au moins divisées par deux </a:t>
            </a:r>
          </a:p>
          <a:p>
            <a:pPr>
              <a:lnSpc>
                <a:spcPct val="110000"/>
              </a:lnSpc>
            </a:pPr>
            <a:r>
              <a:rPr lang="fr-FR" sz="2100" dirty="0" smtClean="0">
                <a:latin typeface="Times New Roman" panose="02020603050405020304" pitchFamily="18" charset="0"/>
                <a:cs typeface="Times New Roman" panose="02020603050405020304" pitchFamily="18" charset="0"/>
              </a:rPr>
              <a:t>vitesses du vent interne et externe bien corrélées sur une plage de vitesse externe de 2,0 à 10,0 m s-1---</a:t>
            </a:r>
            <a:r>
              <a:rPr lang="fr-FR" sz="2100" dirty="0" smtClean="0">
                <a:latin typeface="Calibri" panose="020F0502020204030204" pitchFamily="34" charset="0"/>
                <a:cs typeface="Times New Roman" panose="02020603050405020304" pitchFamily="18" charset="0"/>
              </a:rPr>
              <a:t>&gt;</a:t>
            </a:r>
            <a:r>
              <a:rPr lang="fr-FR" sz="2100" dirty="0" smtClean="0">
                <a:latin typeface="Times New Roman" panose="02020603050405020304" pitchFamily="18" charset="0"/>
                <a:cs typeface="Times New Roman" panose="02020603050405020304" pitchFamily="18" charset="0"/>
              </a:rPr>
              <a:t> estimation des concentrations ambiantes à partir de la masse de particules recueillies    </a:t>
            </a:r>
          </a:p>
          <a:p>
            <a:pPr>
              <a:lnSpc>
                <a:spcPct val="110000"/>
              </a:lnSpc>
            </a:pPr>
            <a:r>
              <a:rPr lang="fr-FR" sz="2100" dirty="0" smtClean="0">
                <a:latin typeface="Times New Roman" panose="02020603050405020304" pitchFamily="18" charset="0"/>
                <a:cs typeface="Times New Roman" panose="02020603050405020304" pitchFamily="18" charset="0"/>
              </a:rPr>
              <a:t>Aide à identifier les sources de pollution, </a:t>
            </a:r>
          </a:p>
          <a:p>
            <a:pPr>
              <a:lnSpc>
                <a:spcPct val="110000"/>
              </a:lnSpc>
            </a:pPr>
            <a:r>
              <a:rPr lang="fr-FR" sz="2100" dirty="0" smtClean="0">
                <a:latin typeface="Times New Roman" panose="02020603050405020304" pitchFamily="18" charset="0"/>
                <a:cs typeface="Times New Roman" panose="02020603050405020304" pitchFamily="18" charset="0"/>
              </a:rPr>
              <a:t>Permet l’utilisation de différents substrat de collecte</a:t>
            </a:r>
          </a:p>
          <a:p>
            <a:pPr marL="0" indent="0">
              <a:lnSpc>
                <a:spcPct val="110000"/>
              </a:lnSpc>
              <a:buNone/>
            </a:pPr>
            <a:endParaRPr lang="fr-FR" sz="2100" dirty="0" smtClean="0">
              <a:latin typeface="Times New Roman" panose="02020603050405020304" pitchFamily="18" charset="0"/>
              <a:cs typeface="Times New Roman" panose="02020603050405020304" pitchFamily="18" charset="0"/>
            </a:endParaRPr>
          </a:p>
          <a:p>
            <a:pPr marL="0" indent="0">
              <a:lnSpc>
                <a:spcPct val="110000"/>
              </a:lnSpc>
              <a:buNone/>
            </a:pPr>
            <a:endParaRPr lang="fr-FR" sz="2100" dirty="0" smtClean="0">
              <a:solidFill>
                <a:srgbClr val="FF0000"/>
              </a:solidFill>
              <a:latin typeface="Times New Roman" panose="02020603050405020304" pitchFamily="18" charset="0"/>
              <a:cs typeface="Times New Roman" panose="02020603050405020304" pitchFamily="18" charset="0"/>
            </a:endParaRPr>
          </a:p>
          <a:p>
            <a:pPr marL="0" indent="0">
              <a:lnSpc>
                <a:spcPct val="110000"/>
              </a:lnSpc>
              <a:buNone/>
            </a:pPr>
            <a:r>
              <a:rPr lang="fr-FR" sz="2100" dirty="0" smtClean="0">
                <a:solidFill>
                  <a:srgbClr val="FF0000"/>
                </a:solidFill>
                <a:latin typeface="Times New Roman" panose="02020603050405020304" pitchFamily="18" charset="0"/>
                <a:cs typeface="Times New Roman" panose="02020603050405020304" pitchFamily="18" charset="0"/>
              </a:rPr>
              <a:t>Limites:</a:t>
            </a:r>
          </a:p>
          <a:p>
            <a:pPr>
              <a:lnSpc>
                <a:spcPct val="110000"/>
              </a:lnSpc>
              <a:buFont typeface="Wingdings" panose="05000000000000000000" pitchFamily="2" charset="2"/>
              <a:buChar char="§"/>
            </a:pPr>
            <a:r>
              <a:rPr lang="fr-FR" sz="2100" dirty="0" smtClean="0">
                <a:latin typeface="Times New Roman" panose="02020603050405020304" pitchFamily="18" charset="0"/>
                <a:cs typeface="Times New Roman" panose="02020603050405020304" pitchFamily="18" charset="0"/>
              </a:rPr>
              <a:t>Mauvaise  homogénéité des échantillons. </a:t>
            </a:r>
          </a:p>
          <a:p>
            <a:pPr>
              <a:lnSpc>
                <a:spcPct val="110000"/>
              </a:lnSpc>
              <a:buFont typeface="Wingdings" panose="05000000000000000000" pitchFamily="2" charset="2"/>
              <a:buChar char="§"/>
            </a:pPr>
            <a:r>
              <a:rPr lang="fr-FR" sz="2100" dirty="0" smtClean="0">
                <a:latin typeface="Times New Roman" panose="02020603050405020304" pitchFamily="18" charset="0"/>
                <a:cs typeface="Times New Roman" panose="02020603050405020304" pitchFamily="18" charset="0"/>
              </a:rPr>
              <a:t>Pas de travaux abouti dans l’analyse semi </a:t>
            </a:r>
            <a:r>
              <a:rPr lang="fr-FR" sz="2100" dirty="0">
                <a:latin typeface="Times New Roman" panose="02020603050405020304" pitchFamily="18" charset="0"/>
                <a:cs typeface="Times New Roman" panose="02020603050405020304" pitchFamily="18" charset="0"/>
              </a:rPr>
              <a:t>q</a:t>
            </a:r>
            <a:r>
              <a:rPr lang="fr-FR" sz="2100" dirty="0" smtClean="0">
                <a:latin typeface="Times New Roman" panose="02020603050405020304" pitchFamily="18" charset="0"/>
                <a:cs typeface="Times New Roman" panose="02020603050405020304" pitchFamily="18" charset="0"/>
              </a:rPr>
              <a:t>uantitative/</a:t>
            </a:r>
            <a:r>
              <a:rPr lang="fr-FR" sz="2100" dirty="0" err="1" smtClean="0">
                <a:latin typeface="Times New Roman" panose="02020603050405020304" pitchFamily="18" charset="0"/>
                <a:cs typeface="Times New Roman" panose="02020603050405020304" pitchFamily="18" charset="0"/>
              </a:rPr>
              <a:t>qualiataive</a:t>
            </a:r>
            <a:r>
              <a:rPr lang="fr-FR" sz="2100" dirty="0" smtClean="0">
                <a:latin typeface="Times New Roman" panose="02020603050405020304" pitchFamily="18" charset="0"/>
                <a:cs typeface="Times New Roman" panose="02020603050405020304" pitchFamily="18" charset="0"/>
              </a:rPr>
              <a:t>. </a:t>
            </a:r>
          </a:p>
        </p:txBody>
      </p:sp>
      <p:pic>
        <p:nvPicPr>
          <p:cNvPr id="6" name="Espace réservé du contenu 5"/>
          <p:cNvPicPr>
            <a:picLocks noGrp="1" noChangeAspect="1"/>
          </p:cNvPicPr>
          <p:nvPr>
            <p:ph sz="half" idx="1"/>
          </p:nvPr>
        </p:nvPicPr>
        <p:blipFill>
          <a:blip r:embed="rId2"/>
          <a:stretch>
            <a:fillRect/>
          </a:stretch>
        </p:blipFill>
        <p:spPr>
          <a:xfrm>
            <a:off x="850005" y="1690688"/>
            <a:ext cx="3791051" cy="4001773"/>
          </a:xfrm>
          <a:prstGeom prst="rect">
            <a:avLst/>
          </a:prstGeom>
        </p:spPr>
      </p:pic>
    </p:spTree>
    <p:extLst>
      <p:ext uri="{BB962C8B-B14F-4D97-AF65-F5344CB8AC3E}">
        <p14:creationId xmlns:p14="http://schemas.microsoft.com/office/powerpoint/2010/main" val="113750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3720921" cy="1325563"/>
          </a:xfrm>
        </p:spPr>
        <p:txBody>
          <a:bodyPr>
            <a:normAutofit/>
          </a:bodyPr>
          <a:lstStyle/>
          <a:p>
            <a:r>
              <a:rPr lang="en-US" sz="2000" dirty="0" smtClean="0"/>
              <a:t>ELDS :</a:t>
            </a:r>
            <a:br>
              <a:rPr lang="en-US" sz="2000" dirty="0" smtClean="0"/>
            </a:br>
            <a:r>
              <a:rPr lang="en-US" sz="2000" dirty="0" smtClean="0"/>
              <a:t>Einstein-</a:t>
            </a:r>
            <a:r>
              <a:rPr lang="en-US" sz="2000" dirty="0" err="1" smtClean="0"/>
              <a:t>Lioy</a:t>
            </a:r>
            <a:r>
              <a:rPr lang="en-US" sz="2000" dirty="0" smtClean="0"/>
              <a:t> Deposition Sampler</a:t>
            </a:r>
            <a:endParaRPr lang="en-US" sz="2000" dirty="0"/>
          </a:p>
        </p:txBody>
      </p:sp>
      <p:sp>
        <p:nvSpPr>
          <p:cNvPr id="4" name="Espace réservé du contenu 3"/>
          <p:cNvSpPr>
            <a:spLocks noGrp="1"/>
          </p:cNvSpPr>
          <p:nvPr>
            <p:ph sz="half" idx="2"/>
          </p:nvPr>
        </p:nvSpPr>
        <p:spPr>
          <a:xfrm>
            <a:off x="5281411" y="643944"/>
            <a:ext cx="6657304" cy="5898524"/>
          </a:xfrm>
        </p:spPr>
        <p:txBody>
          <a:bodyPr>
            <a:normAutofit fontScale="77500" lnSpcReduction="20000"/>
          </a:bodyPr>
          <a:lstStyle/>
          <a:p>
            <a:pPr>
              <a:lnSpc>
                <a:spcPct val="110000"/>
              </a:lnSpc>
            </a:pPr>
            <a:r>
              <a:rPr lang="fr-FR" sz="2100" dirty="0" smtClean="0">
                <a:latin typeface="Times New Roman" panose="02020603050405020304" pitchFamily="18" charset="0"/>
                <a:cs typeface="Times New Roman" panose="02020603050405020304" pitchFamily="18" charset="0"/>
              </a:rPr>
              <a:t>permet un écoulement d'air non obstrué à travers la surface afin de maximiser l'échantillonnage efficacement.</a:t>
            </a:r>
            <a:endParaRPr lang="fr-FR" sz="2100" dirty="0">
              <a:latin typeface="Times New Roman" panose="02020603050405020304" pitchFamily="18" charset="0"/>
              <a:cs typeface="Times New Roman" panose="02020603050405020304" pitchFamily="18" charset="0"/>
            </a:endParaRPr>
          </a:p>
          <a:p>
            <a:pPr>
              <a:lnSpc>
                <a:spcPct val="110000"/>
              </a:lnSpc>
            </a:pPr>
            <a:r>
              <a:rPr lang="fr-FR" sz="2100" dirty="0" smtClean="0">
                <a:latin typeface="Times New Roman" panose="02020603050405020304" pitchFamily="18" charset="0"/>
                <a:cs typeface="Times New Roman" panose="02020603050405020304" pitchFamily="18" charset="0"/>
              </a:rPr>
              <a:t>Travaux menés:  Test effectués dans une soufflerie-et Tests de terrain sur un Site d'assainissement du chrome.</a:t>
            </a:r>
          </a:p>
          <a:p>
            <a:pPr>
              <a:lnSpc>
                <a:spcPct val="110000"/>
              </a:lnSpc>
            </a:pPr>
            <a:r>
              <a:rPr lang="fr-FR" sz="2100" dirty="0">
                <a:latin typeface="Times New Roman" panose="02020603050405020304" pitchFamily="18" charset="0"/>
                <a:cs typeface="Times New Roman" panose="02020603050405020304" pitchFamily="18" charset="0"/>
              </a:rPr>
              <a:t>E</a:t>
            </a:r>
            <a:r>
              <a:rPr lang="fr-FR" sz="2100" dirty="0" smtClean="0">
                <a:latin typeface="Times New Roman" panose="02020603050405020304" pitchFamily="18" charset="0"/>
                <a:cs typeface="Times New Roman" panose="02020603050405020304" pitchFamily="18" charset="0"/>
              </a:rPr>
              <a:t>fficacité dans le  captage des particules dans la gamme de taille 1,0 - 20 </a:t>
            </a:r>
            <a:r>
              <a:rPr lang="fr-FR" sz="2100" dirty="0" err="1" smtClean="0">
                <a:latin typeface="Times New Roman" panose="02020603050405020304" pitchFamily="18" charset="0"/>
                <a:cs typeface="Times New Roman" panose="02020603050405020304" pitchFamily="18" charset="0"/>
              </a:rPr>
              <a:t>μm</a:t>
            </a:r>
            <a:r>
              <a:rPr lang="fr-FR" sz="2100" dirty="0" smtClean="0">
                <a:latin typeface="Times New Roman" panose="02020603050405020304" pitchFamily="18" charset="0"/>
                <a:cs typeface="Times New Roman" panose="02020603050405020304" pitchFamily="18" charset="0"/>
              </a:rPr>
              <a:t> </a:t>
            </a:r>
          </a:p>
          <a:p>
            <a:pPr>
              <a:lnSpc>
                <a:spcPct val="110000"/>
              </a:lnSpc>
            </a:pPr>
            <a:r>
              <a:rPr lang="fr-FR" sz="2100" dirty="0" smtClean="0">
                <a:latin typeface="Times New Roman" panose="02020603050405020304" pitchFamily="18" charset="0"/>
                <a:cs typeface="Times New Roman" panose="02020603050405020304" pitchFamily="18" charset="0"/>
              </a:rPr>
              <a:t>permet une mesure quantitative de la masse des particules et une analyse de la distribution granulométrique par microscopie optique. </a:t>
            </a:r>
          </a:p>
          <a:p>
            <a:pPr>
              <a:lnSpc>
                <a:spcPct val="110000"/>
              </a:lnSpc>
            </a:pPr>
            <a:r>
              <a:rPr lang="fr-FR" sz="2100" dirty="0" smtClean="0">
                <a:latin typeface="Times New Roman" panose="02020603050405020304" pitchFamily="18" charset="0"/>
                <a:cs typeface="Times New Roman" panose="02020603050405020304" pitchFamily="18" charset="0"/>
              </a:rPr>
              <a:t>Utilisation de filtres standard ----facilité la mise en place de techniques d'analyse. </a:t>
            </a:r>
          </a:p>
          <a:p>
            <a:pPr>
              <a:lnSpc>
                <a:spcPct val="110000"/>
              </a:lnSpc>
            </a:pPr>
            <a:r>
              <a:rPr lang="fr-FR" sz="2100" dirty="0" smtClean="0">
                <a:latin typeface="Times New Roman" panose="02020603050405020304" pitchFamily="18" charset="0"/>
                <a:cs typeface="Times New Roman" panose="02020603050405020304" pitchFamily="18" charset="0"/>
              </a:rPr>
              <a:t>Abri « anti-intempéries »</a:t>
            </a:r>
          </a:p>
          <a:p>
            <a:pPr>
              <a:lnSpc>
                <a:spcPct val="110000"/>
              </a:lnSpc>
            </a:pPr>
            <a:r>
              <a:rPr lang="fr-FR" sz="2100" dirty="0" smtClean="0">
                <a:latin typeface="Times New Roman" panose="02020603050405020304" pitchFamily="18" charset="0"/>
                <a:cs typeface="Times New Roman" panose="02020603050405020304" pitchFamily="18" charset="0"/>
              </a:rPr>
              <a:t>Réutilisation du matériel</a:t>
            </a:r>
          </a:p>
          <a:p>
            <a:pPr>
              <a:lnSpc>
                <a:spcPct val="110000"/>
              </a:lnSpc>
            </a:pPr>
            <a:r>
              <a:rPr lang="fr-FR" sz="2100" u="sng" dirty="0" smtClean="0">
                <a:solidFill>
                  <a:srgbClr val="00B050"/>
                </a:solidFill>
                <a:latin typeface="Times New Roman" panose="02020603050405020304" pitchFamily="18" charset="0"/>
                <a:cs typeface="Times New Roman" panose="02020603050405020304" pitchFamily="18" charset="0"/>
              </a:rPr>
              <a:t>Traitement des échantillons:</a:t>
            </a:r>
          </a:p>
          <a:p>
            <a:pPr marL="0" indent="0">
              <a:lnSpc>
                <a:spcPct val="110000"/>
              </a:lnSpc>
              <a:buNone/>
            </a:pPr>
            <a:r>
              <a:rPr lang="fr-FR" sz="2100" dirty="0" smtClean="0">
                <a:latin typeface="Times New Roman" panose="02020603050405020304" pitchFamily="18" charset="0"/>
                <a:cs typeface="Times New Roman" panose="02020603050405020304" pitchFamily="18" charset="0"/>
              </a:rPr>
              <a:t>un microscope optique et  analyse d’image par </a:t>
            </a:r>
            <a:r>
              <a:rPr lang="fr-FR" sz="2100" dirty="0" err="1" smtClean="0">
                <a:latin typeface="Times New Roman" panose="02020603050405020304" pitchFamily="18" charset="0"/>
                <a:cs typeface="Times New Roman" panose="02020603050405020304" pitchFamily="18" charset="0"/>
              </a:rPr>
              <a:t>ImageJ</a:t>
            </a:r>
            <a:r>
              <a:rPr lang="fr-FR" sz="2100" dirty="0" smtClean="0">
                <a:latin typeface="Times New Roman" panose="02020603050405020304" pitchFamily="18" charset="0"/>
                <a:cs typeface="Times New Roman" panose="02020603050405020304" pitchFamily="18" charset="0"/>
              </a:rPr>
              <a:t>, </a:t>
            </a:r>
          </a:p>
          <a:p>
            <a:pPr marL="0" indent="0">
              <a:lnSpc>
                <a:spcPct val="110000"/>
              </a:lnSpc>
              <a:buNone/>
            </a:pPr>
            <a:r>
              <a:rPr lang="fr-FR" sz="2100" dirty="0" smtClean="0">
                <a:solidFill>
                  <a:srgbClr val="FF0000"/>
                </a:solidFill>
                <a:latin typeface="Times New Roman" panose="02020603050405020304" pitchFamily="18" charset="0"/>
                <a:cs typeface="Times New Roman" panose="02020603050405020304" pitchFamily="18" charset="0"/>
              </a:rPr>
              <a:t>Limites:  </a:t>
            </a:r>
          </a:p>
          <a:p>
            <a:pPr>
              <a:lnSpc>
                <a:spcPct val="110000"/>
              </a:lnSpc>
              <a:buFont typeface="Wingdings" panose="05000000000000000000" pitchFamily="2" charset="2"/>
              <a:buChar char="§"/>
            </a:pPr>
            <a:r>
              <a:rPr lang="fr-FR" sz="2100" dirty="0" smtClean="0">
                <a:latin typeface="Times New Roman" panose="02020603050405020304" pitchFamily="18" charset="0"/>
                <a:cs typeface="Times New Roman" panose="02020603050405020304" pitchFamily="18" charset="0"/>
              </a:rPr>
              <a:t>pas d'études de la variabilité du vent (n'a pas été testé dans des conditions de vents élevés ce qui pourrait entrainer la suspension des particules)</a:t>
            </a:r>
          </a:p>
          <a:p>
            <a:pPr>
              <a:lnSpc>
                <a:spcPct val="110000"/>
              </a:lnSpc>
              <a:buFont typeface="Wingdings" panose="05000000000000000000" pitchFamily="2" charset="2"/>
              <a:buChar char="§"/>
            </a:pPr>
            <a:r>
              <a:rPr lang="fr-FR" sz="2100" dirty="0" smtClean="0">
                <a:latin typeface="Times New Roman" panose="02020603050405020304" pitchFamily="18" charset="0"/>
                <a:cs typeface="Times New Roman" panose="02020603050405020304" pitchFamily="18" charset="0"/>
              </a:rPr>
              <a:t>Pas de données test en situation réelle vis-à-vis des intempéries--inclinaison pluie</a:t>
            </a:r>
          </a:p>
          <a:p>
            <a:pPr marL="0" indent="0">
              <a:lnSpc>
                <a:spcPct val="110000"/>
              </a:lnSpc>
              <a:buNone/>
            </a:pPr>
            <a:endParaRPr lang="fr-FR" sz="2100" dirty="0" smtClean="0">
              <a:solidFill>
                <a:srgbClr val="FF0000"/>
              </a:solidFill>
              <a:latin typeface="Times New Roman" panose="02020603050405020304" pitchFamily="18" charset="0"/>
              <a:cs typeface="Times New Roman" panose="02020603050405020304" pitchFamily="18" charset="0"/>
            </a:endParaRPr>
          </a:p>
          <a:p>
            <a:pPr marL="0" indent="0">
              <a:lnSpc>
                <a:spcPct val="110000"/>
              </a:lnSpc>
              <a:buNone/>
            </a:pPr>
            <a:endParaRPr lang="fr-FR" sz="2100" dirty="0" smtClean="0">
              <a:solidFill>
                <a:srgbClr val="FF0000"/>
              </a:solidFill>
              <a:latin typeface="Times New Roman" panose="02020603050405020304" pitchFamily="18" charset="0"/>
              <a:cs typeface="Times New Roman" panose="02020603050405020304" pitchFamily="18" charset="0"/>
            </a:endParaRPr>
          </a:p>
          <a:p>
            <a:pPr marL="0" indent="0">
              <a:lnSpc>
                <a:spcPct val="110000"/>
              </a:lnSpc>
              <a:buNone/>
            </a:pPr>
            <a:endParaRPr lang="fr-FR" sz="2100" dirty="0" smtClean="0">
              <a:solidFill>
                <a:srgbClr val="FF0000"/>
              </a:solidFill>
              <a:latin typeface="Times New Roman" panose="02020603050405020304" pitchFamily="18" charset="0"/>
              <a:cs typeface="Times New Roman" panose="02020603050405020304" pitchFamily="18" charset="0"/>
            </a:endParaRPr>
          </a:p>
          <a:p>
            <a:endParaRPr lang="fr-FR" dirty="0" smtClean="0"/>
          </a:p>
          <a:p>
            <a:endParaRPr lang="en-US" dirty="0"/>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910" y="1532586"/>
            <a:ext cx="4546242" cy="4572000"/>
          </a:xfrm>
        </p:spPr>
      </p:pic>
    </p:spTree>
    <p:extLst>
      <p:ext uri="{BB962C8B-B14F-4D97-AF65-F5344CB8AC3E}">
        <p14:creationId xmlns:p14="http://schemas.microsoft.com/office/powerpoint/2010/main" val="336791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2484549" cy="729579"/>
          </a:xfrm>
        </p:spPr>
        <p:txBody>
          <a:bodyPr>
            <a:normAutofit/>
          </a:bodyPr>
          <a:lstStyle/>
          <a:p>
            <a:r>
              <a:rPr lang="fr-FR" sz="2000" dirty="0" smtClean="0"/>
              <a:t>Sigma-2</a:t>
            </a:r>
            <a:endParaRPr lang="en-US" sz="2000" dirty="0"/>
          </a:p>
        </p:txBody>
      </p:sp>
      <p:sp>
        <p:nvSpPr>
          <p:cNvPr id="4" name="Espace réservé du contenu 3"/>
          <p:cNvSpPr>
            <a:spLocks noGrp="1"/>
          </p:cNvSpPr>
          <p:nvPr>
            <p:ph sz="half" idx="2"/>
          </p:nvPr>
        </p:nvSpPr>
        <p:spPr>
          <a:xfrm>
            <a:off x="5242774" y="365125"/>
            <a:ext cx="6657304" cy="5898524"/>
          </a:xfrm>
        </p:spPr>
        <p:txBody>
          <a:bodyPr>
            <a:normAutofit fontScale="92500"/>
          </a:bodyPr>
          <a:lstStyle/>
          <a:p>
            <a:pPr>
              <a:lnSpc>
                <a:spcPct val="120000"/>
              </a:lnSpc>
            </a:pPr>
            <a:r>
              <a:rPr lang="fr-FR" sz="2100" dirty="0" smtClean="0">
                <a:latin typeface="Times New Roman" panose="02020603050405020304" pitchFamily="18" charset="0"/>
                <a:cs typeface="Times New Roman" panose="02020603050405020304" pitchFamily="18" charset="0"/>
              </a:rPr>
              <a:t>Commercialisé et est utilisé pour les mesures de qualité de l'air,</a:t>
            </a:r>
            <a:endParaRPr lang="fr-FR" sz="2100" dirty="0">
              <a:latin typeface="Times New Roman" panose="02020603050405020304" pitchFamily="18" charset="0"/>
              <a:cs typeface="Times New Roman" panose="02020603050405020304" pitchFamily="18" charset="0"/>
            </a:endParaRPr>
          </a:p>
          <a:p>
            <a:pPr>
              <a:lnSpc>
                <a:spcPct val="120000"/>
              </a:lnSpc>
            </a:pPr>
            <a:r>
              <a:rPr lang="fr-FR" sz="2100" dirty="0" smtClean="0">
                <a:latin typeface="Times New Roman" panose="02020603050405020304" pitchFamily="18" charset="0"/>
                <a:cs typeface="Times New Roman" panose="02020603050405020304" pitchFamily="18" charset="0"/>
              </a:rPr>
              <a:t>particules de 2,5 à 100 </a:t>
            </a:r>
            <a:r>
              <a:rPr lang="fr-FR" sz="2100" dirty="0" err="1" smtClean="0">
                <a:latin typeface="Times New Roman" panose="02020603050405020304" pitchFamily="18" charset="0"/>
                <a:cs typeface="Times New Roman" panose="02020603050405020304" pitchFamily="18" charset="0"/>
              </a:rPr>
              <a:t>μm</a:t>
            </a:r>
            <a:r>
              <a:rPr lang="fr-FR" sz="2100" dirty="0" smtClean="0">
                <a:latin typeface="Times New Roman" panose="02020603050405020304" pitchFamily="18" charset="0"/>
                <a:cs typeface="Times New Roman" panose="02020603050405020304" pitchFamily="18" charset="0"/>
              </a:rPr>
              <a:t> </a:t>
            </a:r>
          </a:p>
          <a:p>
            <a:pPr>
              <a:lnSpc>
                <a:spcPct val="120000"/>
              </a:lnSpc>
            </a:pPr>
            <a:r>
              <a:rPr lang="fr-FR" sz="2100" dirty="0" smtClean="0">
                <a:latin typeface="Times New Roman" panose="02020603050405020304" pitchFamily="18" charset="0"/>
                <a:cs typeface="Times New Roman" panose="02020603050405020304" pitchFamily="18" charset="0"/>
              </a:rPr>
              <a:t>L’impaction des particules par sédimentation, avec la quasi-élimination des dépôts par diffusion turbulente. </a:t>
            </a:r>
          </a:p>
          <a:p>
            <a:pPr>
              <a:lnSpc>
                <a:spcPct val="120000"/>
              </a:lnSpc>
            </a:pPr>
            <a:r>
              <a:rPr lang="fr-FR" sz="2100" dirty="0" smtClean="0">
                <a:latin typeface="Times New Roman" panose="02020603050405020304" pitchFamily="18" charset="0"/>
                <a:cs typeface="Times New Roman" panose="02020603050405020304" pitchFamily="18" charset="0"/>
              </a:rPr>
              <a:t>Présence d’une plaque de collection transparente enduite d'un adhésif résistant aux intempéries</a:t>
            </a:r>
          </a:p>
          <a:p>
            <a:pPr>
              <a:lnSpc>
                <a:spcPct val="120000"/>
              </a:lnSpc>
            </a:pPr>
            <a:r>
              <a:rPr lang="fr-FR" sz="2100" dirty="0" smtClean="0">
                <a:latin typeface="Times New Roman" panose="02020603050405020304" pitchFamily="18" charset="0"/>
                <a:cs typeface="Times New Roman" panose="02020603050405020304" pitchFamily="18" charset="0"/>
              </a:rPr>
              <a:t> </a:t>
            </a:r>
          </a:p>
          <a:p>
            <a:pPr>
              <a:lnSpc>
                <a:spcPct val="120000"/>
              </a:lnSpc>
            </a:pPr>
            <a:r>
              <a:rPr lang="fr-FR" sz="2100" u="sng" dirty="0" smtClean="0">
                <a:solidFill>
                  <a:srgbClr val="00B050"/>
                </a:solidFill>
                <a:latin typeface="Times New Roman" panose="02020603050405020304" pitchFamily="18" charset="0"/>
                <a:cs typeface="Times New Roman" panose="02020603050405020304" pitchFamily="18" charset="0"/>
              </a:rPr>
              <a:t>Traitement des échantillons:</a:t>
            </a:r>
          </a:p>
          <a:p>
            <a:pPr>
              <a:lnSpc>
                <a:spcPct val="120000"/>
              </a:lnSpc>
            </a:pPr>
            <a:r>
              <a:rPr lang="fr-FR" sz="2100" dirty="0" smtClean="0">
                <a:latin typeface="Times New Roman" panose="02020603050405020304" pitchFamily="18" charset="0"/>
                <a:cs typeface="Times New Roman" panose="02020603050405020304" pitchFamily="18" charset="0"/>
              </a:rPr>
              <a:t>méthode  a été combinée avec une technique de caractérisation des particules chimiques (SEM EDS) ainsi qu'avec l'analyse des éléments traces (ICP-MS)</a:t>
            </a:r>
          </a:p>
          <a:p>
            <a:pPr>
              <a:lnSpc>
                <a:spcPct val="120000"/>
              </a:lnSpc>
            </a:pPr>
            <a:endParaRPr lang="fr-FR" sz="2100" dirty="0" smtClean="0">
              <a:latin typeface="Times New Roman" panose="02020603050405020304" pitchFamily="18" charset="0"/>
              <a:cs typeface="Times New Roman" panose="02020603050405020304" pitchFamily="18" charset="0"/>
            </a:endParaRPr>
          </a:p>
          <a:p>
            <a:pPr marL="0" indent="0">
              <a:lnSpc>
                <a:spcPct val="120000"/>
              </a:lnSpc>
              <a:buNone/>
            </a:pPr>
            <a:r>
              <a:rPr lang="fr-FR" sz="2100" dirty="0" smtClean="0">
                <a:solidFill>
                  <a:srgbClr val="FF0000"/>
                </a:solidFill>
                <a:latin typeface="Times New Roman" panose="02020603050405020304" pitchFamily="18" charset="0"/>
                <a:cs typeface="Times New Roman" panose="02020603050405020304" pitchFamily="18" charset="0"/>
              </a:rPr>
              <a:t>Limites:  prise en compte des particules fines??</a:t>
            </a:r>
          </a:p>
          <a:p>
            <a:pPr marL="0" indent="0">
              <a:lnSpc>
                <a:spcPct val="120000"/>
              </a:lnSpc>
              <a:buNone/>
            </a:pPr>
            <a:endParaRPr lang="fr-FR" sz="2100" dirty="0" smtClean="0">
              <a:solidFill>
                <a:srgbClr val="FF0000"/>
              </a:solidFill>
              <a:latin typeface="Times New Roman" panose="02020603050405020304" pitchFamily="18" charset="0"/>
              <a:cs typeface="Times New Roman" panose="02020603050405020304" pitchFamily="18" charset="0"/>
            </a:endParaRPr>
          </a:p>
          <a:p>
            <a:pPr marL="0" indent="0">
              <a:lnSpc>
                <a:spcPct val="110000"/>
              </a:lnSpc>
              <a:buNone/>
            </a:pPr>
            <a:endParaRPr lang="fr-FR" sz="2100" dirty="0" smtClean="0">
              <a:solidFill>
                <a:srgbClr val="FF0000"/>
              </a:solidFill>
              <a:latin typeface="Times New Roman" panose="02020603050405020304" pitchFamily="18" charset="0"/>
              <a:cs typeface="Times New Roman" panose="02020603050405020304" pitchFamily="18" charset="0"/>
            </a:endParaRPr>
          </a:p>
          <a:p>
            <a:pPr marL="0" indent="0">
              <a:lnSpc>
                <a:spcPct val="110000"/>
              </a:lnSpc>
              <a:buNone/>
            </a:pPr>
            <a:endParaRPr lang="fr-FR" sz="2100" dirty="0" smtClean="0">
              <a:solidFill>
                <a:srgbClr val="FF0000"/>
              </a:solidFill>
              <a:latin typeface="Times New Roman" panose="02020603050405020304" pitchFamily="18" charset="0"/>
              <a:cs typeface="Times New Roman" panose="02020603050405020304" pitchFamily="18" charset="0"/>
            </a:endParaRPr>
          </a:p>
          <a:p>
            <a:endParaRPr lang="fr-FR" dirty="0" smtClean="0"/>
          </a:p>
          <a:p>
            <a:endParaRPr lang="en-US"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6039" y="1417537"/>
            <a:ext cx="4182575" cy="4351338"/>
          </a:xfrm>
        </p:spPr>
      </p:pic>
    </p:spTree>
    <p:extLst>
      <p:ext uri="{BB962C8B-B14F-4D97-AF65-F5344CB8AC3E}">
        <p14:creationId xmlns:p14="http://schemas.microsoft.com/office/powerpoint/2010/main" val="247874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2484549" cy="729579"/>
          </a:xfrm>
        </p:spPr>
        <p:txBody>
          <a:bodyPr>
            <a:normAutofit/>
          </a:bodyPr>
          <a:lstStyle/>
          <a:p>
            <a:r>
              <a:rPr lang="fr-FR" sz="2000" dirty="0" smtClean="0"/>
              <a:t>UNC passive Sampler</a:t>
            </a:r>
            <a:endParaRPr lang="en-US" sz="2000" dirty="0"/>
          </a:p>
        </p:txBody>
      </p:sp>
      <p:pic>
        <p:nvPicPr>
          <p:cNvPr id="7" name="Espace réservé du conten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8793" y="1700013"/>
            <a:ext cx="4108361" cy="3723200"/>
          </a:xfrm>
        </p:spPr>
      </p:pic>
      <p:pic>
        <p:nvPicPr>
          <p:cNvPr id="10" name="Espace réservé du contenu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18252" y="191518"/>
            <a:ext cx="3899235" cy="2976685"/>
          </a:xfr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252" y="3464417"/>
            <a:ext cx="3899235" cy="3039413"/>
          </a:xfrm>
          <a:prstGeom prst="rect">
            <a:avLst/>
          </a:prstGeom>
        </p:spPr>
      </p:pic>
    </p:spTree>
    <p:extLst>
      <p:ext uri="{BB962C8B-B14F-4D97-AF65-F5344CB8AC3E}">
        <p14:creationId xmlns:p14="http://schemas.microsoft.com/office/powerpoint/2010/main" val="375908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2484549" cy="729579"/>
          </a:xfrm>
        </p:spPr>
        <p:txBody>
          <a:bodyPr>
            <a:normAutofit/>
          </a:bodyPr>
          <a:lstStyle/>
          <a:p>
            <a:r>
              <a:rPr lang="fr-FR" sz="2000" dirty="0" smtClean="0"/>
              <a:t>UNC passive Sampler</a:t>
            </a:r>
            <a:endParaRPr lang="en-US" sz="2000" dirty="0"/>
          </a:p>
        </p:txBody>
      </p:sp>
      <p:sp>
        <p:nvSpPr>
          <p:cNvPr id="3" name="Espace réservé du contenu 2"/>
          <p:cNvSpPr>
            <a:spLocks noGrp="1"/>
          </p:cNvSpPr>
          <p:nvPr>
            <p:ph sz="half" idx="2"/>
          </p:nvPr>
        </p:nvSpPr>
        <p:spPr>
          <a:xfrm>
            <a:off x="6156101" y="1094705"/>
            <a:ext cx="5249214" cy="4572000"/>
          </a:xfrm>
        </p:spPr>
        <p:txBody>
          <a:bodyPr>
            <a:normAutofit fontScale="55000" lnSpcReduction="20000"/>
          </a:bodyPr>
          <a:lstStyle/>
          <a:p>
            <a:pPr algn="ctr"/>
            <a:endParaRPr lang="fr-FR" dirty="0" smtClean="0"/>
          </a:p>
          <a:p>
            <a:pPr marL="0" indent="0" algn="ctr">
              <a:buNone/>
            </a:pPr>
            <a:endParaRPr lang="fr-FR" dirty="0"/>
          </a:p>
          <a:p>
            <a:pPr>
              <a:lnSpc>
                <a:spcPct val="120000"/>
              </a:lnSpc>
              <a:buFont typeface="Wingdings" panose="05000000000000000000" pitchFamily="2" charset="2"/>
              <a:buChar char="Ø"/>
            </a:pPr>
            <a:r>
              <a:rPr lang="fr-FR" sz="4200" b="1" dirty="0" smtClean="0">
                <a:solidFill>
                  <a:srgbClr val="FF0000"/>
                </a:solidFill>
              </a:rPr>
              <a:t>besoin de données de vitesse du vent et la rugosité de surface</a:t>
            </a:r>
          </a:p>
          <a:p>
            <a:pPr marL="0" indent="0">
              <a:lnSpc>
                <a:spcPct val="120000"/>
              </a:lnSpc>
              <a:buNone/>
            </a:pPr>
            <a:endParaRPr lang="fr-FR" sz="4200" b="1" dirty="0" smtClean="0">
              <a:solidFill>
                <a:srgbClr val="FF0000"/>
              </a:solidFill>
            </a:endParaRPr>
          </a:p>
          <a:p>
            <a:pPr>
              <a:lnSpc>
                <a:spcPct val="120000"/>
              </a:lnSpc>
              <a:buFont typeface="Wingdings" panose="05000000000000000000" pitchFamily="2" charset="2"/>
              <a:buChar char="Ø"/>
            </a:pPr>
            <a:r>
              <a:rPr lang="fr-FR" sz="4200" b="1" dirty="0" smtClean="0">
                <a:solidFill>
                  <a:srgbClr val="FF0000"/>
                </a:solidFill>
              </a:rPr>
              <a:t>Modèle de vitesse de dépôt de Wagner. </a:t>
            </a:r>
            <a:r>
              <a:rPr lang="fr-FR" sz="4200" b="1" dirty="0" err="1" smtClean="0">
                <a:solidFill>
                  <a:srgbClr val="FF0000"/>
                </a:solidFill>
              </a:rPr>
              <a:t>Leith</a:t>
            </a:r>
            <a:r>
              <a:rPr lang="fr-FR" sz="4200" b="1" dirty="0" smtClean="0">
                <a:solidFill>
                  <a:srgbClr val="FF0000"/>
                </a:solidFill>
              </a:rPr>
              <a:t> (concept de la vitesse de dépôt et de la vitesse de frottement )</a:t>
            </a:r>
          </a:p>
          <a:p>
            <a:pPr>
              <a:lnSpc>
                <a:spcPct val="120000"/>
              </a:lnSpc>
              <a:buFont typeface="Wingdings" panose="05000000000000000000" pitchFamily="2" charset="2"/>
              <a:buChar char="Ø"/>
            </a:pPr>
            <a:r>
              <a:rPr lang="fr-FR" sz="4200" b="1" dirty="0" smtClean="0">
                <a:solidFill>
                  <a:srgbClr val="92D050"/>
                </a:solidFill>
              </a:rPr>
              <a:t>Les particules ont été comptées et dimensionnées automatiquement avec </a:t>
            </a:r>
            <a:r>
              <a:rPr lang="fr-FR" sz="4200" b="1" dirty="0" err="1" smtClean="0">
                <a:solidFill>
                  <a:srgbClr val="92D050"/>
                </a:solidFill>
              </a:rPr>
              <a:t>ImageJ</a:t>
            </a:r>
            <a:endParaRPr lang="en-US" sz="4200" b="1" dirty="0">
              <a:solidFill>
                <a:srgbClr val="92D050"/>
              </a:solidFill>
            </a:endParaRPr>
          </a:p>
        </p:txBody>
      </p:sp>
      <p:sp>
        <p:nvSpPr>
          <p:cNvPr id="4" name="Espace réservé du contenu 3"/>
          <p:cNvSpPr>
            <a:spLocks noGrp="1"/>
          </p:cNvSpPr>
          <p:nvPr>
            <p:ph sz="half" idx="1"/>
          </p:nvPr>
        </p:nvSpPr>
        <p:spPr/>
        <p:txBody>
          <a:bodyPr>
            <a:normAutofit fontScale="55000" lnSpcReduction="20000"/>
          </a:bodyPr>
          <a:lstStyle/>
          <a:p>
            <a:endParaRPr lang="fr-FR" dirty="0" smtClean="0"/>
          </a:p>
          <a:p>
            <a:pPr algn="just">
              <a:lnSpc>
                <a:spcPct val="120000"/>
              </a:lnSpc>
            </a:pPr>
            <a:r>
              <a:rPr lang="fr-FR" sz="3300" dirty="0" smtClean="0"/>
              <a:t>les particules sont transportées par gravité, par diffusion et par inertie à travers les trous dans le chapeau de mailles et déposées sur le substrat de feuille monté sur le talon.</a:t>
            </a:r>
          </a:p>
          <a:p>
            <a:pPr algn="just">
              <a:lnSpc>
                <a:spcPct val="120000"/>
              </a:lnSpc>
            </a:pPr>
            <a:r>
              <a:rPr lang="fr-FR" sz="3300" dirty="0" smtClean="0"/>
              <a:t>L'échantillonneur est constitué d'un embout de microscope électronique à balayage (MEB) en aluminium ou en carbone, d'un substrat de collecte et d'un capuchon de protection. </a:t>
            </a:r>
            <a:endParaRPr lang="en-US" sz="3300" dirty="0" smtClean="0"/>
          </a:p>
          <a:p>
            <a:pPr algn="just">
              <a:lnSpc>
                <a:spcPct val="120000"/>
              </a:lnSpc>
            </a:pPr>
            <a:r>
              <a:rPr lang="fr-FR" sz="3300" dirty="0" smtClean="0"/>
              <a:t>les concentrations de particules atmosphériques sont estimées à partir de la charge de surface des particules collectées et de la connaissance du flux, ou taux de transfert, de ces particules vers l'échantillonneur. </a:t>
            </a:r>
            <a:endParaRPr lang="en-US" sz="3300" dirty="0"/>
          </a:p>
        </p:txBody>
      </p:sp>
    </p:spTree>
    <p:extLst>
      <p:ext uri="{BB962C8B-B14F-4D97-AF65-F5344CB8AC3E}">
        <p14:creationId xmlns:p14="http://schemas.microsoft.com/office/powerpoint/2010/main" val="3901432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2484549" cy="729579"/>
          </a:xfrm>
        </p:spPr>
        <p:txBody>
          <a:bodyPr>
            <a:normAutofit/>
          </a:bodyPr>
          <a:lstStyle/>
          <a:p>
            <a:r>
              <a:rPr lang="fr-FR" sz="2000" dirty="0" smtClean="0"/>
              <a:t>UNC passive Sampler</a:t>
            </a:r>
            <a:endParaRPr lang="en-US" sz="2000" dirty="0"/>
          </a:p>
        </p:txBody>
      </p:sp>
      <p:pic>
        <p:nvPicPr>
          <p:cNvPr id="13" name="Espace réservé du contenu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75797" y="365125"/>
            <a:ext cx="4012842" cy="3093355"/>
          </a:xfrm>
        </p:spPr>
      </p:pic>
      <p:pic>
        <p:nvPicPr>
          <p:cNvPr id="12" name="Espace réservé du contenu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1668" y="888642"/>
            <a:ext cx="5731098" cy="5969358"/>
          </a:xfr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321" y="3593206"/>
            <a:ext cx="4137055" cy="3131755"/>
          </a:xfrm>
          <a:prstGeom prst="rect">
            <a:avLst/>
          </a:prstGeom>
        </p:spPr>
      </p:pic>
    </p:spTree>
    <p:extLst>
      <p:ext uri="{BB962C8B-B14F-4D97-AF65-F5344CB8AC3E}">
        <p14:creationId xmlns:p14="http://schemas.microsoft.com/office/powerpoint/2010/main" val="343921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6502758" cy="729579"/>
          </a:xfrm>
        </p:spPr>
        <p:txBody>
          <a:bodyPr>
            <a:normAutofit/>
          </a:bodyPr>
          <a:lstStyle/>
          <a:p>
            <a:r>
              <a:rPr lang="fr-FR" sz="2000" dirty="0" smtClean="0"/>
              <a:t>UNC passive Sampler: abri/ données du vent et de la rugosité</a:t>
            </a:r>
            <a:endParaRPr lang="en-US" sz="2000" dirty="0"/>
          </a:p>
        </p:txBody>
      </p:sp>
      <p:pic>
        <p:nvPicPr>
          <p:cNvPr id="13" name="Espace réservé du contenu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053" y="1094704"/>
            <a:ext cx="4012842" cy="3093355"/>
          </a:xfrm>
        </p:spPr>
      </p:pic>
      <p:sp>
        <p:nvSpPr>
          <p:cNvPr id="4" name="Rectangle 3"/>
          <p:cNvSpPr/>
          <p:nvPr/>
        </p:nvSpPr>
        <p:spPr>
          <a:xfrm>
            <a:off x="4919730" y="1236372"/>
            <a:ext cx="6967470" cy="4919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r>
              <a:rPr lang="fr-FR" dirty="0" smtClean="0">
                <a:solidFill>
                  <a:prstClr val="black"/>
                </a:solidFill>
              </a:rPr>
              <a:t>L'abri </a:t>
            </a:r>
            <a:r>
              <a:rPr lang="fr-FR" dirty="0">
                <a:solidFill>
                  <a:prstClr val="black"/>
                </a:solidFill>
              </a:rPr>
              <a:t>Flat Plates </a:t>
            </a:r>
            <a:r>
              <a:rPr lang="fr-FR" dirty="0" smtClean="0">
                <a:solidFill>
                  <a:prstClr val="black"/>
                </a:solidFill>
              </a:rPr>
              <a:t>:</a:t>
            </a:r>
          </a:p>
          <a:p>
            <a:r>
              <a:rPr lang="fr-FR" dirty="0" smtClean="0">
                <a:solidFill>
                  <a:prstClr val="black"/>
                </a:solidFill>
              </a:rPr>
              <a:t>limite </a:t>
            </a:r>
            <a:r>
              <a:rPr lang="fr-FR" dirty="0">
                <a:solidFill>
                  <a:prstClr val="black"/>
                </a:solidFill>
              </a:rPr>
              <a:t>la turbulence atmosphérique à une hauteur inférieure à la distance entre les plaques et réduit au minimum la génération de turbulence lorsque l'air y </a:t>
            </a:r>
            <a:r>
              <a:rPr lang="fr-FR" dirty="0" err="1">
                <a:solidFill>
                  <a:prstClr val="black"/>
                </a:solidFill>
              </a:rPr>
              <a:t>pénétre</a:t>
            </a:r>
            <a:r>
              <a:rPr lang="fr-FR" dirty="0">
                <a:solidFill>
                  <a:prstClr val="black"/>
                </a:solidFill>
              </a:rPr>
              <a:t>. </a:t>
            </a:r>
            <a:endParaRPr lang="fr-FR" dirty="0" smtClean="0">
              <a:solidFill>
                <a:prstClr val="black"/>
              </a:solidFill>
            </a:endParaRPr>
          </a:p>
          <a:p>
            <a:endParaRPr lang="fr-FR" dirty="0">
              <a:solidFill>
                <a:prstClr val="black"/>
              </a:solidFill>
            </a:endParaRPr>
          </a:p>
          <a:p>
            <a:r>
              <a:rPr lang="fr-FR" dirty="0" smtClean="0">
                <a:solidFill>
                  <a:prstClr val="black"/>
                </a:solidFill>
              </a:rPr>
              <a:t>Pas de prise en compte de la vitesse du vent---facilite l’utilisation du modèle de </a:t>
            </a:r>
            <a:r>
              <a:rPr lang="fr-FR" dirty="0" err="1" smtClean="0">
                <a:solidFill>
                  <a:prstClr val="black"/>
                </a:solidFill>
              </a:rPr>
              <a:t>wagner</a:t>
            </a:r>
            <a:r>
              <a:rPr lang="fr-FR" dirty="0" smtClean="0">
                <a:solidFill>
                  <a:prstClr val="black"/>
                </a:solidFill>
              </a:rPr>
              <a:t>.</a:t>
            </a:r>
          </a:p>
          <a:p>
            <a:endParaRPr lang="fr-FR" dirty="0">
              <a:solidFill>
                <a:prstClr val="black"/>
              </a:solidFill>
            </a:endParaRPr>
          </a:p>
          <a:p>
            <a:r>
              <a:rPr lang="fr-FR" dirty="0" smtClean="0">
                <a:solidFill>
                  <a:prstClr val="black"/>
                </a:solidFill>
              </a:rPr>
              <a:t>simplifie grandement l'application du modèle de vitesse de dépôt en permettant de modéliser </a:t>
            </a:r>
            <a:r>
              <a:rPr lang="fr-FR" dirty="0" err="1" smtClean="0">
                <a:solidFill>
                  <a:srgbClr val="92D050"/>
                </a:solidFill>
              </a:rPr>
              <a:t>Vambient</a:t>
            </a:r>
            <a:r>
              <a:rPr lang="fr-FR" dirty="0" smtClean="0">
                <a:solidFill>
                  <a:prstClr val="black"/>
                </a:solidFill>
              </a:rPr>
              <a:t> en tant que vitesse de sédimentation terminale (τ g). Par conséquent, il n'est pas nécessaire de supposer une valeur de longueur de rugosité de surface, nécessaire pour estimer la vitesse de frottement, u *, dans la composante de dépôt turbulent du modèle.</a:t>
            </a:r>
          </a:p>
          <a:p>
            <a:endParaRPr lang="fr-FR" dirty="0" smtClean="0">
              <a:solidFill>
                <a:prstClr val="black"/>
              </a:solidFill>
            </a:endParaRPr>
          </a:p>
          <a:p>
            <a:r>
              <a:rPr lang="fr-FR" dirty="0" smtClean="0">
                <a:solidFill>
                  <a:prstClr val="black"/>
                </a:solidFill>
              </a:rPr>
              <a:t>Les PM10-2,5 mesurées </a:t>
            </a: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79300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7ACFF-5502-4242-92E3-C94BDADEB5A5}" type="slidenum">
              <a:rPr lang="en-US" smtClean="0">
                <a:solidFill>
                  <a:srgbClr val="000000"/>
                </a:solidFill>
              </a:rPr>
              <a:pPr/>
              <a:t>28</a:t>
            </a:fld>
            <a:endParaRPr lang="en-US" dirty="0">
              <a:solidFill>
                <a:srgbClr val="000000"/>
              </a:solidFill>
            </a:endParaRPr>
          </a:p>
        </p:txBody>
      </p:sp>
      <p:sp>
        <p:nvSpPr>
          <p:cNvPr id="2" name="Rectangle 1"/>
          <p:cNvSpPr/>
          <p:nvPr/>
        </p:nvSpPr>
        <p:spPr>
          <a:xfrm>
            <a:off x="712922" y="889844"/>
            <a:ext cx="8431078" cy="4801314"/>
          </a:xfrm>
          <a:prstGeom prst="rect">
            <a:avLst/>
          </a:prstGeom>
        </p:spPr>
        <p:txBody>
          <a:bodyPr wrap="square">
            <a:spAutoFit/>
          </a:bodyPr>
          <a:lstStyle/>
          <a:p>
            <a:r>
              <a:rPr lang="fr-FR" dirty="0" err="1"/>
              <a:t>onjour</a:t>
            </a:r>
            <a:r>
              <a:rPr lang="fr-FR" dirty="0"/>
              <a:t>, </a:t>
            </a:r>
          </a:p>
          <a:p>
            <a:r>
              <a:rPr lang="fr-FR" dirty="0"/>
              <a:t> </a:t>
            </a:r>
          </a:p>
          <a:p>
            <a:r>
              <a:rPr lang="fr-FR" dirty="0"/>
              <a:t>Je reviens à nouveau vers vous. Après réflexion, voici finalement les 05 produits pour lesquels nous souhaitons passer commande:</a:t>
            </a:r>
          </a:p>
          <a:p>
            <a:r>
              <a:rPr lang="fr-FR" dirty="0"/>
              <a:t> </a:t>
            </a:r>
          </a:p>
          <a:p>
            <a:r>
              <a:rPr lang="fr-FR" dirty="0"/>
              <a:t>*10400- 100g- </a:t>
            </a:r>
            <a:r>
              <a:rPr lang="fr-FR" dirty="0" err="1"/>
              <a:t>Tungsten</a:t>
            </a:r>
            <a:r>
              <a:rPr lang="fr-FR" dirty="0"/>
              <a:t> </a:t>
            </a:r>
            <a:r>
              <a:rPr lang="fr-FR" dirty="0" err="1"/>
              <a:t>powder</a:t>
            </a:r>
            <a:r>
              <a:rPr lang="fr-FR" dirty="0"/>
              <a:t>, APS 1-5 micron, 99.9% (</a:t>
            </a:r>
            <a:r>
              <a:rPr lang="fr-FR" dirty="0" err="1"/>
              <a:t>metals</a:t>
            </a:r>
            <a:r>
              <a:rPr lang="fr-FR" dirty="0"/>
              <a:t> basis) </a:t>
            </a:r>
            <a:r>
              <a:rPr lang="fr-FR" dirty="0" err="1"/>
              <a:t>Nomencl</a:t>
            </a:r>
            <a:r>
              <a:rPr lang="fr-FR" dirty="0"/>
              <a:t>. de produit: 81011000</a:t>
            </a:r>
          </a:p>
          <a:p>
            <a:r>
              <a:rPr lang="fr-FR" dirty="0"/>
              <a:t>* J67457 25ml Gold </a:t>
            </a:r>
            <a:r>
              <a:rPr lang="fr-FR" dirty="0" err="1"/>
              <a:t>nanoparticles</a:t>
            </a:r>
            <a:r>
              <a:rPr lang="fr-FR" dirty="0"/>
              <a:t>, 250nm, </a:t>
            </a:r>
            <a:r>
              <a:rPr lang="fr-FR" dirty="0" err="1"/>
              <a:t>suplied</a:t>
            </a:r>
            <a:r>
              <a:rPr lang="fr-FR" dirty="0"/>
              <a:t> in 0.1mM PBS, </a:t>
            </a:r>
            <a:r>
              <a:rPr lang="fr-FR" dirty="0" err="1"/>
              <a:t>reactant</a:t>
            </a:r>
            <a:r>
              <a:rPr lang="fr-FR" dirty="0"/>
              <a:t>-f </a:t>
            </a:r>
            <a:r>
              <a:rPr lang="fr-FR" dirty="0" err="1"/>
              <a:t>Nomencl</a:t>
            </a:r>
            <a:r>
              <a:rPr lang="fr-FR" dirty="0"/>
              <a:t>. de produit: 28431090</a:t>
            </a:r>
          </a:p>
          <a:p>
            <a:r>
              <a:rPr lang="fr-FR" dirty="0"/>
              <a:t>* 39818 1g Gold </a:t>
            </a:r>
            <a:r>
              <a:rPr lang="fr-FR" dirty="0" err="1"/>
              <a:t>powder</a:t>
            </a:r>
            <a:r>
              <a:rPr lang="fr-FR" dirty="0"/>
              <a:t>, </a:t>
            </a:r>
            <a:r>
              <a:rPr lang="fr-FR" dirty="0" err="1"/>
              <a:t>spherical</a:t>
            </a:r>
            <a:r>
              <a:rPr lang="fr-FR" dirty="0"/>
              <a:t>, APS 1.5-3.0 micron, 99.96+% (</a:t>
            </a:r>
            <a:r>
              <a:rPr lang="fr-FR" dirty="0" err="1"/>
              <a:t>metals</a:t>
            </a:r>
            <a:r>
              <a:rPr lang="fr-FR" dirty="0"/>
              <a:t> </a:t>
            </a:r>
            <a:r>
              <a:rPr lang="fr-FR" dirty="0" err="1"/>
              <a:t>Nomencl</a:t>
            </a:r>
            <a:r>
              <a:rPr lang="fr-FR" dirty="0"/>
              <a:t>. de produit: 71081100</a:t>
            </a:r>
          </a:p>
          <a:p>
            <a:r>
              <a:rPr lang="fr-FR" dirty="0"/>
              <a:t>*41597 10g </a:t>
            </a:r>
            <a:r>
              <a:rPr lang="fr-FR" dirty="0" err="1"/>
              <a:t>Silver</a:t>
            </a:r>
            <a:r>
              <a:rPr lang="fr-FR" dirty="0"/>
              <a:t> </a:t>
            </a:r>
            <a:r>
              <a:rPr lang="fr-FR" dirty="0" err="1"/>
              <a:t>powder</a:t>
            </a:r>
            <a:r>
              <a:rPr lang="fr-FR" dirty="0"/>
              <a:t>, </a:t>
            </a:r>
            <a:r>
              <a:rPr lang="fr-FR" dirty="0" err="1"/>
              <a:t>spherical</a:t>
            </a:r>
            <a:r>
              <a:rPr lang="fr-FR" dirty="0"/>
              <a:t>, APS  0.5-1 micron, 99.9% (</a:t>
            </a:r>
            <a:r>
              <a:rPr lang="fr-FR" dirty="0" err="1"/>
              <a:t>metals</a:t>
            </a:r>
            <a:r>
              <a:rPr lang="fr-FR" dirty="0"/>
              <a:t> basis). </a:t>
            </a:r>
            <a:r>
              <a:rPr lang="fr-FR" dirty="0" err="1"/>
              <a:t>Nomencl</a:t>
            </a:r>
            <a:r>
              <a:rPr lang="fr-FR" dirty="0"/>
              <a:t>. de produit: 71061000</a:t>
            </a:r>
          </a:p>
          <a:p>
            <a:r>
              <a:rPr lang="fr-FR" dirty="0"/>
              <a:t>* 41599 10g </a:t>
            </a:r>
            <a:r>
              <a:rPr lang="fr-FR" dirty="0" err="1"/>
              <a:t>Silver</a:t>
            </a:r>
            <a:r>
              <a:rPr lang="fr-FR" dirty="0"/>
              <a:t> </a:t>
            </a:r>
            <a:r>
              <a:rPr lang="fr-FR" dirty="0" err="1"/>
              <a:t>powder</a:t>
            </a:r>
            <a:r>
              <a:rPr lang="fr-FR" dirty="0"/>
              <a:t>, </a:t>
            </a:r>
            <a:r>
              <a:rPr lang="fr-FR" dirty="0" err="1"/>
              <a:t>spherical</a:t>
            </a:r>
            <a:r>
              <a:rPr lang="fr-FR" dirty="0"/>
              <a:t>, APS  1.3-3.2 micron, 99.9% (</a:t>
            </a:r>
            <a:r>
              <a:rPr lang="fr-FR" dirty="0" err="1"/>
              <a:t>metals</a:t>
            </a:r>
            <a:r>
              <a:rPr lang="fr-FR" dirty="0"/>
              <a:t> </a:t>
            </a:r>
            <a:r>
              <a:rPr lang="fr-FR" dirty="0" err="1"/>
              <a:t>Nomencl</a:t>
            </a:r>
            <a:r>
              <a:rPr lang="fr-FR" dirty="0"/>
              <a:t>. de produit: 71061000</a:t>
            </a:r>
          </a:p>
          <a:p>
            <a:r>
              <a:rPr lang="fr-FR" dirty="0"/>
              <a:t> </a:t>
            </a:r>
          </a:p>
          <a:p>
            <a:r>
              <a:rPr lang="fr-FR" dirty="0"/>
              <a:t>Serait-il possible d'avoir un nouveau devis?</a:t>
            </a:r>
          </a:p>
        </p:txBody>
      </p:sp>
    </p:spTree>
    <p:extLst>
      <p:ext uri="{BB962C8B-B14F-4D97-AF65-F5344CB8AC3E}">
        <p14:creationId xmlns:p14="http://schemas.microsoft.com/office/powerpoint/2010/main" val="4030637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7ACFF-5502-4242-92E3-C94BDADEB5A5}"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374473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66" y="233389"/>
            <a:ext cx="5190641" cy="703821"/>
          </a:xfrm>
        </p:spPr>
        <p:txBody>
          <a:bodyPr>
            <a:normAutofit fontScale="90000"/>
          </a:bodyPr>
          <a:lstStyle/>
          <a:p>
            <a:r>
              <a:rPr lang="en-US" sz="2400" b="1" dirty="0" err="1" smtClean="0">
                <a:solidFill>
                  <a:srgbClr val="00B0F0"/>
                </a:solidFill>
              </a:rPr>
              <a:t>Généralités</a:t>
            </a:r>
            <a:r>
              <a:rPr lang="en-US" sz="2400" b="1" dirty="0" smtClean="0">
                <a:solidFill>
                  <a:srgbClr val="00B0F0"/>
                </a:solidFill>
              </a:rPr>
              <a:t> sur les aerosols</a:t>
            </a:r>
            <a:r>
              <a:rPr lang="en-US" sz="2400" b="1" dirty="0" smtClean="0">
                <a:solidFill>
                  <a:schemeClr val="bg1">
                    <a:lumMod val="75000"/>
                  </a:schemeClr>
                </a:solidFill>
              </a:rPr>
              <a:t>: definitions</a:t>
            </a:r>
            <a:endParaRPr lang="en-US" sz="2400" b="1" dirty="0">
              <a:solidFill>
                <a:schemeClr val="bg1">
                  <a:lumMod val="75000"/>
                </a:schemeClr>
              </a:solidFill>
            </a:endParaRPr>
          </a:p>
        </p:txBody>
      </p:sp>
      <p:pic>
        <p:nvPicPr>
          <p:cNvPr id="4" name="Image 3"/>
          <p:cNvPicPr>
            <a:picLocks noChangeAspect="1"/>
          </p:cNvPicPr>
          <p:nvPr/>
        </p:nvPicPr>
        <p:blipFill>
          <a:blip r:embed="rId2"/>
          <a:stretch>
            <a:fillRect/>
          </a:stretch>
        </p:blipFill>
        <p:spPr>
          <a:xfrm>
            <a:off x="479738" y="4117688"/>
            <a:ext cx="2809741" cy="2014838"/>
          </a:xfrm>
          <a:prstGeom prst="rect">
            <a:avLst/>
          </a:prstGeom>
        </p:spPr>
      </p:pic>
      <p:pic>
        <p:nvPicPr>
          <p:cNvPr id="5" name="Image 4"/>
          <p:cNvPicPr>
            <a:picLocks noChangeAspect="1"/>
          </p:cNvPicPr>
          <p:nvPr/>
        </p:nvPicPr>
        <p:blipFill>
          <a:blip r:embed="rId3"/>
          <a:stretch>
            <a:fillRect/>
          </a:stretch>
        </p:blipFill>
        <p:spPr>
          <a:xfrm>
            <a:off x="3209523" y="4117688"/>
            <a:ext cx="2756079" cy="2014838"/>
          </a:xfrm>
          <a:prstGeom prst="rect">
            <a:avLst/>
          </a:prstGeom>
        </p:spPr>
      </p:pic>
      <p:sp>
        <p:nvSpPr>
          <p:cNvPr id="8" name="Rectangle 7"/>
          <p:cNvSpPr/>
          <p:nvPr/>
        </p:nvSpPr>
        <p:spPr>
          <a:xfrm>
            <a:off x="6980037" y="4043899"/>
            <a:ext cx="4399736" cy="6276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solidFill>
                <a:prstClr val="black"/>
              </a:solidFill>
            </a:endParaRPr>
          </a:p>
          <a:p>
            <a:endParaRPr lang="fr-FR" dirty="0" smtClean="0">
              <a:solidFill>
                <a:prstClr val="black"/>
              </a:solidFill>
            </a:endParaRPr>
          </a:p>
          <a:p>
            <a:endParaRPr lang="fr-FR" b="1" dirty="0" smtClean="0">
              <a:solidFill>
                <a:srgbClr val="FF0000"/>
              </a:solidFill>
            </a:endParaRPr>
          </a:p>
          <a:p>
            <a:r>
              <a:rPr lang="fr-FR" b="1" dirty="0" smtClean="0">
                <a:solidFill>
                  <a:srgbClr val="FF0000"/>
                </a:solidFill>
              </a:rPr>
              <a:t>IMPACTS:</a:t>
            </a:r>
          </a:p>
          <a:p>
            <a:r>
              <a:rPr lang="fr-FR" b="1" dirty="0">
                <a:solidFill>
                  <a:srgbClr val="00B050"/>
                </a:solidFill>
              </a:rPr>
              <a:t>Santé - Écosystèmes -  climat - Patrimoine </a:t>
            </a:r>
          </a:p>
          <a:p>
            <a:endParaRPr lang="fr-FR" dirty="0" smtClean="0">
              <a:solidFill>
                <a:prstClr val="black"/>
              </a:solidFill>
            </a:endParaRPr>
          </a:p>
          <a:p>
            <a:endParaRPr lang="en-US" dirty="0">
              <a:solidFill>
                <a:srgbClr val="FF0000"/>
              </a:solidFill>
            </a:endParaRPr>
          </a:p>
          <a:p>
            <a:endParaRPr lang="fr-FR"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435735" y="1247106"/>
                <a:ext cx="5707488" cy="2796793"/>
              </a:xfrm>
              <a:prstGeom prst="rect">
                <a:avLst/>
              </a:prstGeom>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solidFill>
                    <a:prstClr val="black"/>
                  </a:solidFill>
                </a:endParaRPr>
              </a:p>
              <a:p>
                <a:endParaRPr lang="fr-FR" b="1" dirty="0" smtClean="0">
                  <a:solidFill>
                    <a:prstClr val="black"/>
                  </a:solidFill>
                </a:endParaRPr>
              </a:p>
              <a:p>
                <a:r>
                  <a:rPr lang="fr-FR" b="1" dirty="0">
                    <a:solidFill>
                      <a:prstClr val="black"/>
                    </a:solidFill>
                    <a:latin typeface="Times New Roman" panose="02020603050405020304" pitchFamily="18" charset="0"/>
                    <a:cs typeface="Times New Roman" panose="02020603050405020304" pitchFamily="18" charset="0"/>
                  </a:rPr>
                  <a:t>A</a:t>
                </a:r>
                <a:r>
                  <a:rPr lang="fr-FR" b="1" dirty="0" smtClean="0">
                    <a:solidFill>
                      <a:prstClr val="black"/>
                    </a:solidFill>
                    <a:latin typeface="Times New Roman" panose="02020603050405020304" pitchFamily="18" charset="0"/>
                    <a:cs typeface="Times New Roman" panose="02020603050405020304" pitchFamily="18" charset="0"/>
                  </a:rPr>
                  <a:t>érosol </a:t>
                </a:r>
                <a:r>
                  <a:rPr lang="fr-FR" b="1" dirty="0">
                    <a:solidFill>
                      <a:prstClr val="black"/>
                    </a:solidFill>
                    <a:latin typeface="Times New Roman" panose="02020603050405020304" pitchFamily="18" charset="0"/>
                    <a:cs typeface="Times New Roman" panose="02020603050405020304" pitchFamily="18" charset="0"/>
                  </a:rPr>
                  <a:t>atmosphérique:</a:t>
                </a:r>
              </a:p>
              <a:p>
                <a:r>
                  <a:rPr lang="fr-FR" i="1" dirty="0">
                    <a:solidFill>
                      <a:prstClr val="black"/>
                    </a:solidFill>
                    <a:latin typeface="Times New Roman" panose="02020603050405020304" pitchFamily="18" charset="0"/>
                    <a:cs typeface="Times New Roman" panose="02020603050405020304" pitchFamily="18" charset="0"/>
                  </a:rPr>
                  <a:t>S</a:t>
                </a:r>
                <a:r>
                  <a:rPr lang="fr-FR" i="1" dirty="0" smtClean="0">
                    <a:solidFill>
                      <a:prstClr val="black"/>
                    </a:solidFill>
                    <a:latin typeface="Times New Roman" panose="02020603050405020304" pitchFamily="18" charset="0"/>
                    <a:cs typeface="Times New Roman" panose="02020603050405020304" pitchFamily="18" charset="0"/>
                  </a:rPr>
                  <a:t>uspension, dans un milieu gazeux, de particules solides ou liquides ou les deux, présentant une vitesse de chute négligeable</a:t>
                </a:r>
              </a:p>
              <a:p>
                <a:endParaRPr lang="fr-FR"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a:solidFill>
                      <a:prstClr val="black"/>
                    </a:solidFill>
                    <a:latin typeface="Times New Roman" panose="02020603050405020304" pitchFamily="18" charset="0"/>
                    <a:cs typeface="Times New Roman" panose="02020603050405020304" pitchFamily="18" charset="0"/>
                  </a:rPr>
                  <a:t>d</a:t>
                </a:r>
                <a:r>
                  <a:rPr lang="fr-FR" dirty="0" smtClean="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fr-FR" i="1">
                            <a:solidFill>
                              <a:prstClr val="black"/>
                            </a:solidFill>
                            <a:latin typeface="Cambria Math"/>
                          </a:rPr>
                        </m:ctrlPr>
                      </m:sSupPr>
                      <m:e>
                        <m:r>
                          <a:rPr lang="fr-FR" i="1">
                            <a:solidFill>
                              <a:prstClr val="black"/>
                            </a:solidFill>
                            <a:latin typeface="Cambria Math"/>
                          </a:rPr>
                          <m:t>10</m:t>
                        </m:r>
                      </m:e>
                      <m:sup>
                        <m:r>
                          <a:rPr lang="fr-FR" b="0" i="1" smtClean="0">
                            <a:solidFill>
                              <a:prstClr val="black"/>
                            </a:solidFill>
                            <a:latin typeface="Cambria Math"/>
                          </a:rPr>
                          <m:t>−</m:t>
                        </m:r>
                        <m:r>
                          <a:rPr lang="fr-FR" i="1">
                            <a:solidFill>
                              <a:prstClr val="black"/>
                            </a:solidFill>
                            <a:latin typeface="Cambria Math"/>
                          </a:rPr>
                          <m:t>4</m:t>
                        </m:r>
                      </m:sup>
                    </m:sSup>
                    <m:r>
                      <a:rPr lang="fr-FR" i="1">
                        <a:solidFill>
                          <a:prstClr val="black"/>
                        </a:solidFill>
                        <a:latin typeface="Cambria Math"/>
                      </a:rPr>
                      <m:t> </m:t>
                    </m:r>
                    <m:r>
                      <a:rPr lang="fr-FR" b="0" i="0" smtClean="0">
                        <a:solidFill>
                          <a:prstClr val="black"/>
                        </a:solidFill>
                        <a:latin typeface="Cambria Math"/>
                      </a:rPr>
                      <m:t>− </m:t>
                    </m:r>
                  </m:oMath>
                </a14:m>
                <a:r>
                  <a:rPr lang="fr-FR" dirty="0" smtClean="0">
                    <a:solidFill>
                      <a:prstClr val="black"/>
                    </a:solidFill>
                    <a:latin typeface="Times New Roman" panose="02020603050405020304" pitchFamily="18" charset="0"/>
                    <a:cs typeface="Times New Roman" panose="02020603050405020304" pitchFamily="18" charset="0"/>
                  </a:rPr>
                  <a:t>100 </a:t>
                </a:r>
                <a:r>
                  <a:rPr lang="fr-FR" dirty="0">
                    <a:solidFill>
                      <a:prstClr val="black"/>
                    </a:solidFill>
                    <a:latin typeface="Times New Roman" panose="02020603050405020304" pitchFamily="18" charset="0"/>
                    <a:cs typeface="Times New Roman" panose="02020603050405020304" pitchFamily="18" charset="0"/>
                  </a:rPr>
                  <a:t>µ</a:t>
                </a:r>
                <a:r>
                  <a:rPr lang="fr-FR" dirty="0" smtClean="0">
                    <a:solidFill>
                      <a:prstClr val="black"/>
                    </a:solidFill>
                    <a:latin typeface="Times New Roman" panose="02020603050405020304" pitchFamily="18" charset="0"/>
                    <a:cs typeface="Times New Roman" panose="02020603050405020304" pitchFamily="18" charset="0"/>
                  </a:rPr>
                  <a:t>𝑚</a:t>
                </a:r>
              </a:p>
              <a:p>
                <a:pPr marL="285750" indent="-285750">
                  <a:buFont typeface="Wingdings" panose="05000000000000000000" pitchFamily="2" charset="2"/>
                  <a:buChar char="q"/>
                </a:pPr>
                <a:r>
                  <a:rPr lang="fr-FR" i="1" dirty="0" err="1" smtClean="0">
                    <a:solidFill>
                      <a:prstClr val="black"/>
                    </a:solidFill>
                    <a:latin typeface="Times New Roman" panose="02020603050405020304" pitchFamily="18" charset="0"/>
                    <a:cs typeface="Times New Roman" panose="02020603050405020304" pitchFamily="18" charset="0"/>
                  </a:rPr>
                  <a:t>V</a:t>
                </a:r>
                <a:r>
                  <a:rPr lang="fr-FR" sz="1400" i="1" dirty="0" err="1" smtClean="0">
                    <a:solidFill>
                      <a:prstClr val="black"/>
                    </a:solidFill>
                    <a:latin typeface="Times New Roman" panose="02020603050405020304" pitchFamily="18" charset="0"/>
                    <a:cs typeface="Times New Roman" panose="02020603050405020304" pitchFamily="18" charset="0"/>
                  </a:rPr>
                  <a:t>chute</a:t>
                </a:r>
                <a:r>
                  <a:rPr lang="fr-FR" dirty="0" smtClean="0">
                    <a:solidFill>
                      <a:prstClr val="black"/>
                    </a:solidFill>
                    <a:latin typeface="Times New Roman" panose="02020603050405020304" pitchFamily="18" charset="0"/>
                    <a:cs typeface="Times New Roman" panose="02020603050405020304" pitchFamily="18" charset="0"/>
                  </a:rPr>
                  <a:t> négligeable</a:t>
                </a:r>
                <a:endParaRPr lang="fr-FR"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solidFill>
                      <a:prstClr val="black"/>
                    </a:solidFill>
                    <a:latin typeface="Times New Roman" panose="02020603050405020304" pitchFamily="18" charset="0"/>
                    <a:cs typeface="Times New Roman" panose="02020603050405020304" pitchFamily="18" charset="0"/>
                  </a:rPr>
                  <a:t>tps de résidence: jours - 1 semaine. </a:t>
                </a:r>
              </a:p>
              <a:p>
                <a:pPr marL="285750" indent="-285750">
                  <a:buFont typeface="Wingdings" panose="05000000000000000000" pitchFamily="2" charset="2"/>
                  <a:buChar char="q"/>
                </a:pPr>
                <a:r>
                  <a:rPr lang="fr-FR" dirty="0" smtClean="0">
                    <a:solidFill>
                      <a:prstClr val="black"/>
                    </a:solidFill>
                    <a:latin typeface="Times New Roman" panose="02020603050405020304" pitchFamily="18" charset="0"/>
                    <a:cs typeface="Times New Roman" panose="02020603050405020304" pitchFamily="18" charset="0"/>
                  </a:rPr>
                  <a:t>transportés sur de longues distances. </a:t>
                </a:r>
              </a:p>
              <a:p>
                <a:endParaRPr lang="fr-FR" dirty="0" smtClean="0">
                  <a:solidFill>
                    <a:prstClr val="black"/>
                  </a:solidFill>
                </a:endParaRPr>
              </a:p>
              <a:p>
                <a:endParaRPr lang="fr-FR" dirty="0">
                  <a:solidFill>
                    <a:prstClr val="black"/>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35735" y="1247106"/>
                <a:ext cx="5707488" cy="2796793"/>
              </a:xfrm>
              <a:prstGeom prst="rect">
                <a:avLst/>
              </a:prstGeom>
              <a:blipFill rotWithShape="1">
                <a:blip r:embed="rId4"/>
                <a:stretch>
                  <a:fillRect l="-745" r="-532"/>
                </a:stretch>
              </a:blipFill>
              <a:ln>
                <a:solidFill>
                  <a:schemeClr val="accent1">
                    <a:lumMod val="40000"/>
                    <a:lumOff val="60000"/>
                  </a:schemeClr>
                </a:solidFill>
              </a:ln>
            </p:spPr>
            <p:txBody>
              <a:bodyPr/>
              <a:lstStyle/>
              <a:p>
                <a:r>
                  <a:rPr lang="fr-FR">
                    <a:noFill/>
                  </a:rPr>
                  <a:t> </a:t>
                </a:r>
              </a:p>
            </p:txBody>
          </p:sp>
        </mc:Fallback>
      </mc:AlternateContent>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8978" y="1218705"/>
            <a:ext cx="2977749" cy="2709352"/>
          </a:xfrm>
          <a:prstGeom prst="rect">
            <a:avLst/>
          </a:prstGeom>
          <a:ln>
            <a:noFill/>
          </a:ln>
          <a:effectLst>
            <a:softEdge rad="112500"/>
          </a:effectLst>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6728" y="1247106"/>
            <a:ext cx="2952208" cy="2680951"/>
          </a:xfrm>
          <a:prstGeom prst="rect">
            <a:avLst/>
          </a:prstGeom>
          <a:ln>
            <a:noFill/>
          </a:ln>
          <a:effectLst>
            <a:softEdge rad="112500"/>
          </a:effectLst>
        </p:spPr>
      </p:pic>
      <p:sp>
        <p:nvSpPr>
          <p:cNvPr id="7" name="Espace réservé du numéro de diapositive 6"/>
          <p:cNvSpPr>
            <a:spLocks noGrp="1"/>
          </p:cNvSpPr>
          <p:nvPr>
            <p:ph type="sldNum" sz="quarter" idx="12"/>
          </p:nvPr>
        </p:nvSpPr>
        <p:spPr/>
        <p:txBody>
          <a:bodyPr/>
          <a:lstStyle/>
          <a:p>
            <a:fld id="{BFB7ACFF-5502-4242-92E3-C94BDADEB5A5}" type="slidenum">
              <a:rPr lang="en-US" smtClean="0">
                <a:solidFill>
                  <a:srgbClr val="000000"/>
                </a:solidFill>
              </a:rPr>
              <a:pPr/>
              <a:t>3</a:t>
            </a:fld>
            <a:endParaRPr lang="en-US">
              <a:solidFill>
                <a:srgbClr val="000000"/>
              </a:solidFill>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744303" y="4924373"/>
            <a:ext cx="6274633" cy="10466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fr-FR" b="1" dirty="0" smtClean="0">
              <a:solidFill>
                <a:prstClr val="black"/>
              </a:solidFill>
            </a:endParaRPr>
          </a:p>
          <a:p>
            <a:r>
              <a:rPr lang="fr-FR" b="1" dirty="0" smtClean="0">
                <a:solidFill>
                  <a:prstClr val="black"/>
                </a:solidFill>
                <a:latin typeface="Times New Roman" panose="02020603050405020304" pitchFamily="18" charset="0"/>
                <a:cs typeface="Times New Roman" panose="02020603050405020304" pitchFamily="18" charset="0"/>
              </a:rPr>
              <a:t>Diamètre </a:t>
            </a:r>
            <a:r>
              <a:rPr lang="fr-FR" b="1" dirty="0">
                <a:solidFill>
                  <a:prstClr val="black"/>
                </a:solidFill>
                <a:latin typeface="Times New Roman" panose="02020603050405020304" pitchFamily="18" charset="0"/>
                <a:cs typeface="Times New Roman" panose="02020603050405020304" pitchFamily="18" charset="0"/>
              </a:rPr>
              <a:t>aérodynamique </a:t>
            </a:r>
            <a:r>
              <a:rPr lang="fr-FR" b="1" dirty="0" smtClean="0">
                <a:solidFill>
                  <a:prstClr val="black"/>
                </a:solidFill>
                <a:latin typeface="Times New Roman" panose="02020603050405020304" pitchFamily="18" charset="0"/>
                <a:cs typeface="Times New Roman" panose="02020603050405020304" pitchFamily="18" charset="0"/>
              </a:rPr>
              <a:t>(da) </a:t>
            </a:r>
            <a:r>
              <a:rPr lang="fr-FR" b="1" dirty="0">
                <a:solidFill>
                  <a:prstClr val="black"/>
                </a:solidFill>
                <a:latin typeface="Times New Roman" panose="02020603050405020304" pitchFamily="18" charset="0"/>
                <a:cs typeface="Times New Roman" panose="02020603050405020304" pitchFamily="18" charset="0"/>
              </a:rPr>
              <a:t>:</a:t>
            </a:r>
          </a:p>
          <a:p>
            <a:r>
              <a:rPr lang="fr-FR" dirty="0" smtClean="0">
                <a:solidFill>
                  <a:prstClr val="black"/>
                </a:solidFill>
                <a:latin typeface="Times New Roman" panose="02020603050405020304" pitchFamily="18" charset="0"/>
                <a:cs typeface="Times New Roman" panose="02020603050405020304" pitchFamily="18" charset="0"/>
              </a:rPr>
              <a:t>Simplification –&gt; particules considérées comme sphériques</a:t>
            </a:r>
          </a:p>
          <a:p>
            <a:r>
              <a:rPr lang="fr-FR" dirty="0" smtClean="0">
                <a:solidFill>
                  <a:prstClr val="black"/>
                </a:solidFill>
                <a:latin typeface="Times New Roman" panose="02020603050405020304" pitchFamily="18" charset="0"/>
                <a:cs typeface="Times New Roman" panose="02020603050405020304" pitchFamily="18" charset="0"/>
              </a:rPr>
              <a:t>PM (</a:t>
            </a:r>
            <a:r>
              <a:rPr lang="fr-FR" i="1" dirty="0" err="1">
                <a:solidFill>
                  <a:prstClr val="black"/>
                </a:solidFill>
                <a:latin typeface="Times New Roman" panose="02020603050405020304" pitchFamily="18" charset="0"/>
                <a:cs typeface="Times New Roman" panose="02020603050405020304" pitchFamily="18" charset="0"/>
              </a:rPr>
              <a:t>P</a:t>
            </a:r>
            <a:r>
              <a:rPr lang="fr-FR" i="1" dirty="0" err="1" smtClean="0">
                <a:solidFill>
                  <a:prstClr val="black"/>
                </a:solidFill>
                <a:latin typeface="Times New Roman" panose="02020603050405020304" pitchFamily="18" charset="0"/>
                <a:cs typeface="Times New Roman" panose="02020603050405020304" pitchFamily="18" charset="0"/>
              </a:rPr>
              <a:t>articulate</a:t>
            </a:r>
            <a:r>
              <a:rPr lang="fr-FR" i="1" dirty="0" smtClean="0">
                <a:solidFill>
                  <a:prstClr val="black"/>
                </a:solidFill>
                <a:latin typeface="Times New Roman" panose="02020603050405020304" pitchFamily="18" charset="0"/>
                <a:cs typeface="Times New Roman" panose="02020603050405020304" pitchFamily="18" charset="0"/>
              </a:rPr>
              <a:t> </a:t>
            </a:r>
            <a:r>
              <a:rPr lang="fr-FR" i="1" dirty="0" err="1" smtClean="0">
                <a:solidFill>
                  <a:prstClr val="black"/>
                </a:solidFill>
                <a:latin typeface="Times New Roman" panose="02020603050405020304" pitchFamily="18" charset="0"/>
                <a:cs typeface="Times New Roman" panose="02020603050405020304" pitchFamily="18" charset="0"/>
              </a:rPr>
              <a:t>Matter</a:t>
            </a:r>
            <a:r>
              <a:rPr lang="fr-FR" dirty="0" smtClean="0">
                <a:solidFill>
                  <a:prstClr val="black"/>
                </a:solidFill>
                <a:latin typeface="Times New Roman" panose="02020603050405020304" pitchFamily="18" charset="0"/>
                <a:cs typeface="Times New Roman" panose="02020603050405020304" pitchFamily="18" charset="0"/>
              </a:rPr>
              <a:t>)- </a:t>
            </a:r>
            <a:r>
              <a:rPr lang="fr-FR" b="1" dirty="0" smtClean="0">
                <a:solidFill>
                  <a:srgbClr val="00B050"/>
                </a:solidFill>
                <a:latin typeface="Times New Roman" panose="02020603050405020304" pitchFamily="18" charset="0"/>
                <a:cs typeface="Times New Roman" panose="02020603050405020304" pitchFamily="18" charset="0"/>
              </a:rPr>
              <a:t>PM10</a:t>
            </a:r>
            <a:r>
              <a:rPr lang="fr-FR" b="1" dirty="0">
                <a:solidFill>
                  <a:srgbClr val="00B050"/>
                </a:solidFill>
                <a:latin typeface="Times New Roman" panose="02020603050405020304" pitchFamily="18" charset="0"/>
                <a:cs typeface="Times New Roman" panose="02020603050405020304" pitchFamily="18" charset="0"/>
              </a:rPr>
              <a:t>:</a:t>
            </a:r>
            <a:r>
              <a:rPr lang="fr-FR" b="1" dirty="0" smtClean="0">
                <a:solidFill>
                  <a:srgbClr val="00B050"/>
                </a:solidFill>
                <a:latin typeface="Times New Roman" panose="02020603050405020304" pitchFamily="18" charset="0"/>
                <a:cs typeface="Times New Roman" panose="02020603050405020304" pitchFamily="18" charset="0"/>
              </a:rPr>
              <a:t>∅ &lt; </a:t>
            </a:r>
            <a:r>
              <a:rPr lang="fr-FR" b="1" dirty="0">
                <a:solidFill>
                  <a:srgbClr val="00B050"/>
                </a:solidFill>
                <a:latin typeface="Times New Roman" panose="02020603050405020304" pitchFamily="18" charset="0"/>
                <a:cs typeface="Times New Roman" panose="02020603050405020304" pitchFamily="18" charset="0"/>
              </a:rPr>
              <a:t>10 </a:t>
            </a:r>
            <a:r>
              <a:rPr lang="el-GR" b="1" dirty="0">
                <a:solidFill>
                  <a:srgbClr val="00B050"/>
                </a:solidFill>
                <a:latin typeface="Times New Roman" panose="02020603050405020304" pitchFamily="18" charset="0"/>
                <a:cs typeface="Times New Roman" panose="02020603050405020304" pitchFamily="18" charset="0"/>
              </a:rPr>
              <a:t>μ</a:t>
            </a:r>
            <a:r>
              <a:rPr lang="fr-FR" b="1" dirty="0">
                <a:solidFill>
                  <a:srgbClr val="00B050"/>
                </a:solidFill>
                <a:latin typeface="Times New Roman" panose="02020603050405020304" pitchFamily="18" charset="0"/>
                <a:cs typeface="Times New Roman" panose="02020603050405020304" pitchFamily="18" charset="0"/>
              </a:rPr>
              <a:t>m </a:t>
            </a:r>
            <a:r>
              <a:rPr lang="fr-FR" b="1" dirty="0" smtClean="0">
                <a:solidFill>
                  <a:srgbClr val="00B050"/>
                </a:solidFill>
                <a:latin typeface="Times New Roman" panose="02020603050405020304" pitchFamily="18" charset="0"/>
                <a:cs typeface="Times New Roman" panose="02020603050405020304" pitchFamily="18" charset="0"/>
              </a:rPr>
              <a:t>; PM2.5</a:t>
            </a:r>
            <a:r>
              <a:rPr lang="fr-FR" b="1" dirty="0">
                <a:solidFill>
                  <a:srgbClr val="00B050"/>
                </a:solidFill>
                <a:latin typeface="Times New Roman" panose="02020603050405020304" pitchFamily="18" charset="0"/>
                <a:cs typeface="Times New Roman" panose="02020603050405020304" pitchFamily="18" charset="0"/>
              </a:rPr>
              <a:t>: </a:t>
            </a:r>
            <a:r>
              <a:rPr lang="fr-FR" b="1" dirty="0" smtClean="0">
                <a:solidFill>
                  <a:srgbClr val="00B050"/>
                </a:solidFill>
                <a:latin typeface="Times New Roman" panose="02020603050405020304" pitchFamily="18" charset="0"/>
                <a:cs typeface="Times New Roman" panose="02020603050405020304" pitchFamily="18" charset="0"/>
              </a:rPr>
              <a:t>∅&lt; </a:t>
            </a:r>
            <a:r>
              <a:rPr lang="fr-FR" b="1" dirty="0">
                <a:solidFill>
                  <a:srgbClr val="00B050"/>
                </a:solidFill>
                <a:latin typeface="Times New Roman" panose="02020603050405020304" pitchFamily="18" charset="0"/>
                <a:cs typeface="Times New Roman" panose="02020603050405020304" pitchFamily="18" charset="0"/>
              </a:rPr>
              <a:t>2.5 </a:t>
            </a:r>
            <a:r>
              <a:rPr lang="el-GR" b="1" dirty="0">
                <a:solidFill>
                  <a:srgbClr val="00B050"/>
                </a:solidFill>
                <a:latin typeface="Times New Roman" panose="02020603050405020304" pitchFamily="18" charset="0"/>
                <a:cs typeface="Times New Roman" panose="02020603050405020304" pitchFamily="18" charset="0"/>
              </a:rPr>
              <a:t>μ</a:t>
            </a:r>
            <a:r>
              <a:rPr lang="fr-FR" b="1" dirty="0">
                <a:solidFill>
                  <a:srgbClr val="00B050"/>
                </a:solidFill>
                <a:latin typeface="Times New Roman" panose="02020603050405020304" pitchFamily="18" charset="0"/>
                <a:cs typeface="Times New Roman" panose="02020603050405020304" pitchFamily="18" charset="0"/>
              </a:rPr>
              <a:t>m </a:t>
            </a:r>
            <a:endParaRPr lang="fr-FR" b="1" dirty="0" smtClean="0">
              <a:solidFill>
                <a:srgbClr val="00B050"/>
              </a:solidFill>
              <a:latin typeface="Times New Roman" panose="02020603050405020304" pitchFamily="18" charset="0"/>
              <a:cs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2467710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1" y="1931814"/>
            <a:ext cx="2846884" cy="1886777"/>
          </a:xfrm>
          <a:prstGeom prst="rect">
            <a:avLst/>
          </a:prstGeom>
        </p:spPr>
      </p:pic>
      <p:sp>
        <p:nvSpPr>
          <p:cNvPr id="6" name="Rectangle 5"/>
          <p:cNvSpPr/>
          <p:nvPr/>
        </p:nvSpPr>
        <p:spPr>
          <a:xfrm>
            <a:off x="461471" y="1408781"/>
            <a:ext cx="2633420" cy="36593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solidFill>
                <a:prstClr val="black"/>
              </a:solidFill>
              <a:latin typeface="Times New Roman" panose="02020603050405020304" pitchFamily="18" charset="0"/>
              <a:cs typeface="Times New Roman" panose="02020603050405020304" pitchFamily="18" charset="0"/>
            </a:endParaRPr>
          </a:p>
          <a:p>
            <a:endParaRPr lang="fr-FR" dirty="0" smtClean="0">
              <a:solidFill>
                <a:prstClr val="black"/>
              </a:solidFill>
              <a:latin typeface="Times New Roman" panose="02020603050405020304" pitchFamily="18" charset="0"/>
              <a:cs typeface="Times New Roman" panose="02020603050405020304" pitchFamily="18" charset="0"/>
            </a:endParaRPr>
          </a:p>
          <a:p>
            <a:endParaRPr lang="fr-FR" dirty="0" smtClean="0">
              <a:solidFill>
                <a:prstClr val="black"/>
              </a:solidFill>
              <a:latin typeface="Times New Roman" panose="02020603050405020304" pitchFamily="18" charset="0"/>
              <a:cs typeface="Times New Roman" panose="02020603050405020304" pitchFamily="18" charset="0"/>
            </a:endParaRPr>
          </a:p>
          <a:p>
            <a:endParaRPr lang="fr-FR" dirty="0">
              <a:solidFill>
                <a:prstClr val="black"/>
              </a:solidFill>
              <a:latin typeface="Times New Roman" panose="02020603050405020304" pitchFamily="18" charset="0"/>
              <a:cs typeface="Times New Roman" panose="02020603050405020304" pitchFamily="18" charset="0"/>
            </a:endParaRPr>
          </a:p>
          <a:p>
            <a:endParaRPr lang="fr-FR" dirty="0" smtClean="0">
              <a:solidFill>
                <a:prstClr val="black"/>
              </a:solidFill>
              <a:latin typeface="Times New Roman" panose="02020603050405020304" pitchFamily="18" charset="0"/>
              <a:cs typeface="Times New Roman" panose="02020603050405020304" pitchFamily="18" charset="0"/>
            </a:endParaRPr>
          </a:p>
          <a:p>
            <a:endParaRPr lang="fr-FR" dirty="0">
              <a:solidFill>
                <a:prstClr val="black"/>
              </a:solidFill>
              <a:latin typeface="Times New Roman" panose="02020603050405020304" pitchFamily="18" charset="0"/>
              <a:cs typeface="Times New Roman" panose="02020603050405020304" pitchFamily="18" charset="0"/>
            </a:endParaRPr>
          </a:p>
          <a:p>
            <a:endParaRPr lang="fr-FR" dirty="0" smtClean="0">
              <a:solidFill>
                <a:prstClr val="black"/>
              </a:solidFill>
              <a:latin typeface="Times New Roman" panose="02020603050405020304" pitchFamily="18" charset="0"/>
              <a:cs typeface="Times New Roman" panose="02020603050405020304" pitchFamily="18" charset="0"/>
            </a:endParaRPr>
          </a:p>
          <a:p>
            <a:r>
              <a:rPr lang="fr-FR" b="1" dirty="0" smtClean="0">
                <a:solidFill>
                  <a:prstClr val="black"/>
                </a:solidFill>
                <a:latin typeface="Times New Roman" panose="02020603050405020304" pitchFamily="18" charset="0"/>
                <a:cs typeface="Times New Roman" panose="02020603050405020304" pitchFamily="18" charset="0"/>
              </a:rPr>
              <a:t>« aérosols naturels »   </a:t>
            </a:r>
          </a:p>
          <a:p>
            <a:endParaRPr lang="fr-FR" dirty="0">
              <a:solidFill>
                <a:prstClr val="black"/>
              </a:solidFill>
              <a:latin typeface="Times New Roman" panose="02020603050405020304" pitchFamily="18" charset="0"/>
              <a:cs typeface="Times New Roman" panose="02020603050405020304" pitchFamily="18" charset="0"/>
            </a:endParaRPr>
          </a:p>
          <a:p>
            <a:endParaRPr lang="fr-FR" dirty="0" smtClean="0">
              <a:solidFill>
                <a:prstClr val="black"/>
              </a:solidFill>
              <a:latin typeface="Times New Roman" panose="02020603050405020304" pitchFamily="18" charset="0"/>
              <a:cs typeface="Times New Roman" panose="02020603050405020304" pitchFamily="18" charset="0"/>
            </a:endParaRPr>
          </a:p>
          <a:p>
            <a:endParaRPr lang="fr-FR" dirty="0">
              <a:solidFill>
                <a:prstClr val="black"/>
              </a:solidFill>
              <a:latin typeface="Times New Roman" panose="02020603050405020304" pitchFamily="18" charset="0"/>
              <a:cs typeface="Times New Roman" panose="02020603050405020304" pitchFamily="18" charset="0"/>
            </a:endParaRPr>
          </a:p>
          <a:p>
            <a:endParaRPr lang="fr-FR" dirty="0" smtClean="0">
              <a:solidFill>
                <a:prstClr val="black"/>
              </a:solidFill>
              <a:latin typeface="Times New Roman" panose="02020603050405020304" pitchFamily="18" charset="0"/>
              <a:cs typeface="Times New Roman" panose="02020603050405020304" pitchFamily="18" charset="0"/>
            </a:endParaRPr>
          </a:p>
          <a:p>
            <a:endParaRPr lang="fr-FR" dirty="0" smtClean="0">
              <a:solidFill>
                <a:prstClr val="black"/>
              </a:solidFill>
              <a:latin typeface="Times New Roman" panose="02020603050405020304" pitchFamily="18" charset="0"/>
              <a:cs typeface="Times New Roman" panose="02020603050405020304" pitchFamily="18" charset="0"/>
            </a:endParaRPr>
          </a:p>
          <a:p>
            <a:endParaRPr lang="fr-FR" dirty="0" smtClean="0">
              <a:solidFill>
                <a:prstClr val="black"/>
              </a:solidFill>
              <a:latin typeface="Times New Roman" panose="02020603050405020304" pitchFamily="18" charset="0"/>
              <a:cs typeface="Times New Roman" panose="02020603050405020304" pitchFamily="18" charset="0"/>
            </a:endParaRPr>
          </a:p>
          <a:p>
            <a:endParaRPr lang="fr-FR"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8986638" y="1274897"/>
            <a:ext cx="2788213" cy="375827"/>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solidFill>
                <a:prstClr val="black"/>
              </a:solidFill>
              <a:latin typeface="Times New Roman" panose="02020603050405020304" pitchFamily="18" charset="0"/>
              <a:cs typeface="Times New Roman" panose="02020603050405020304" pitchFamily="18" charset="0"/>
            </a:endParaRPr>
          </a:p>
          <a:p>
            <a:r>
              <a:rPr lang="fr-FR" b="1" dirty="0" smtClean="0">
                <a:solidFill>
                  <a:prstClr val="black"/>
                </a:solidFill>
                <a:latin typeface="Times New Roman" panose="02020603050405020304" pitchFamily="18" charset="0"/>
                <a:cs typeface="Times New Roman" panose="02020603050405020304" pitchFamily="18" charset="0"/>
              </a:rPr>
              <a:t>« aérosols anthropiques »</a:t>
            </a:r>
          </a:p>
          <a:p>
            <a:endParaRPr lang="fr-FR" dirty="0">
              <a:solidFill>
                <a:prstClr val="black"/>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274" y="5094896"/>
            <a:ext cx="3114501" cy="1779169"/>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753" y="1977133"/>
            <a:ext cx="2636367" cy="184145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8547" y="5331324"/>
            <a:ext cx="1841965" cy="1526676"/>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0763" y="5344493"/>
            <a:ext cx="1696594" cy="1493159"/>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7485" y="5347389"/>
            <a:ext cx="1940811" cy="1526676"/>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82002" y="5108250"/>
            <a:ext cx="2568458" cy="1765815"/>
          </a:xfrm>
          <a:prstGeom prst="rect">
            <a:avLst/>
          </a:prstGeom>
        </p:spPr>
      </p:pic>
      <p:sp>
        <p:nvSpPr>
          <p:cNvPr id="13" name="Rectangle 12"/>
          <p:cNvSpPr/>
          <p:nvPr/>
        </p:nvSpPr>
        <p:spPr>
          <a:xfrm>
            <a:off x="527737" y="3465338"/>
            <a:ext cx="2210472" cy="862407"/>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00B050"/>
                </a:solidFill>
                <a:latin typeface="Times New Roman" panose="02020603050405020304" pitchFamily="18" charset="0"/>
                <a:cs typeface="Times New Roman" panose="02020603050405020304" pitchFamily="18" charset="0"/>
              </a:rPr>
              <a:t>1-aérosols terrigènes </a:t>
            </a:r>
            <a:r>
              <a:rPr lang="fr-FR" dirty="0" smtClean="0">
                <a:solidFill>
                  <a:prstClr val="black"/>
                </a:solidFill>
                <a:latin typeface="Times New Roman" panose="02020603050405020304" pitchFamily="18" charset="0"/>
                <a:cs typeface="Times New Roman" panose="02020603050405020304" pitchFamily="18" charset="0"/>
              </a:rPr>
              <a:t>                        oxydes métalliques aluminosilicates…</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39273" y="4741434"/>
            <a:ext cx="2230731" cy="816862"/>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00B050"/>
                </a:solidFill>
                <a:latin typeface="Times New Roman" panose="02020603050405020304" pitchFamily="18" charset="0"/>
                <a:cs typeface="Times New Roman" panose="02020603050405020304" pitchFamily="18" charset="0"/>
              </a:rPr>
              <a:t>2-aérosols </a:t>
            </a:r>
            <a:r>
              <a:rPr lang="fr-FR" b="1" dirty="0">
                <a:solidFill>
                  <a:srgbClr val="00B050"/>
                </a:solidFill>
                <a:latin typeface="Times New Roman" panose="02020603050405020304" pitchFamily="18" charset="0"/>
                <a:cs typeface="Times New Roman" panose="02020603050405020304" pitchFamily="18" charset="0"/>
              </a:rPr>
              <a:t>marins </a:t>
            </a:r>
            <a:endParaRPr lang="fr-FR" b="1" dirty="0" smtClean="0">
              <a:solidFill>
                <a:srgbClr val="00B050"/>
              </a:solidFill>
              <a:latin typeface="Times New Roman" panose="02020603050405020304" pitchFamily="18" charset="0"/>
              <a:cs typeface="Times New Roman" panose="02020603050405020304" pitchFamily="18" charset="0"/>
            </a:endParaRPr>
          </a:p>
          <a:p>
            <a:pPr algn="ctr"/>
            <a:r>
              <a:rPr lang="fr-FR" dirty="0" smtClean="0">
                <a:solidFill>
                  <a:prstClr val="black"/>
                </a:solidFill>
                <a:latin typeface="Times New Roman" panose="02020603050405020304" pitchFamily="18" charset="0"/>
                <a:cs typeface="Times New Roman" panose="02020603050405020304" pitchFamily="18" charset="0"/>
              </a:rPr>
              <a:t>Na ; Cl; </a:t>
            </a:r>
          </a:p>
          <a:p>
            <a:pPr algn="ctr"/>
            <a:r>
              <a:rPr lang="fr-FR" dirty="0" smtClean="0">
                <a:solidFill>
                  <a:prstClr val="black"/>
                </a:solidFill>
                <a:latin typeface="Times New Roman" panose="02020603050405020304" pitchFamily="18" charset="0"/>
                <a:cs typeface="Times New Roman" panose="02020603050405020304" pitchFamily="18" charset="0"/>
              </a:rPr>
              <a:t>Nitrates </a:t>
            </a:r>
            <a:r>
              <a:rPr lang="fr-FR" dirty="0">
                <a:solidFill>
                  <a:prstClr val="black"/>
                </a:solidFill>
                <a:latin typeface="Times New Roman" panose="02020603050405020304" pitchFamily="18" charset="0"/>
                <a:cs typeface="Times New Roman" panose="02020603050405020304" pitchFamily="18" charset="0"/>
              </a:rPr>
              <a:t>et </a:t>
            </a:r>
            <a:r>
              <a:rPr lang="fr-FR" dirty="0" smtClean="0">
                <a:solidFill>
                  <a:prstClr val="black"/>
                </a:solidFill>
                <a:latin typeface="Times New Roman" panose="02020603050405020304" pitchFamily="18" charset="0"/>
                <a:cs typeface="Times New Roman" panose="02020603050405020304" pitchFamily="18" charset="0"/>
              </a:rPr>
              <a:t>sulfates</a:t>
            </a:r>
            <a:r>
              <a:rPr lang="fr-FR" dirty="0">
                <a:solidFill>
                  <a:prstClr val="black"/>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3040647" y="3480813"/>
            <a:ext cx="2360512" cy="610621"/>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00B050"/>
                </a:solidFill>
                <a:latin typeface="Times New Roman" panose="02020603050405020304" pitchFamily="18" charset="0"/>
                <a:cs typeface="Times New Roman" panose="02020603050405020304" pitchFamily="18" charset="0"/>
              </a:rPr>
              <a:t>3-source </a:t>
            </a:r>
            <a:r>
              <a:rPr lang="fr-FR" b="1" dirty="0">
                <a:solidFill>
                  <a:srgbClr val="00B050"/>
                </a:solidFill>
                <a:latin typeface="Times New Roman" panose="02020603050405020304" pitchFamily="18" charset="0"/>
                <a:cs typeface="Times New Roman" panose="02020603050405020304" pitchFamily="18" charset="0"/>
              </a:rPr>
              <a:t>volcanique : </a:t>
            </a:r>
            <a:r>
              <a:rPr lang="fr-FR" dirty="0" smtClean="0">
                <a:solidFill>
                  <a:prstClr val="black"/>
                </a:solidFill>
                <a:latin typeface="Times New Roman" panose="02020603050405020304" pitchFamily="18" charset="0"/>
                <a:cs typeface="Times New Roman" panose="02020603050405020304" pitchFamily="18" charset="0"/>
              </a:rPr>
              <a:t>métaux </a:t>
            </a:r>
            <a:r>
              <a:rPr lang="fr-FR" dirty="0">
                <a:solidFill>
                  <a:prstClr val="black"/>
                </a:solidFill>
                <a:latin typeface="Times New Roman" panose="02020603050405020304" pitchFamily="18" charset="0"/>
                <a:cs typeface="Times New Roman" panose="02020603050405020304" pitchFamily="18" charset="0"/>
              </a:rPr>
              <a:t>et </a:t>
            </a:r>
            <a:r>
              <a:rPr lang="fr-FR" dirty="0" smtClean="0">
                <a:solidFill>
                  <a:prstClr val="black"/>
                </a:solidFill>
                <a:latin typeface="Times New Roman" panose="02020603050405020304" pitchFamily="18" charset="0"/>
                <a:cs typeface="Times New Roman" panose="02020603050405020304" pitchFamily="18" charset="0"/>
              </a:rPr>
              <a:t>sulfates </a:t>
            </a:r>
            <a:endParaRPr lang="fr-FR"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094891" y="4738255"/>
            <a:ext cx="2490202" cy="732365"/>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00B050"/>
                </a:solidFill>
                <a:latin typeface="Times New Roman" panose="02020603050405020304" pitchFamily="18" charset="0"/>
                <a:cs typeface="Times New Roman" panose="02020603050405020304" pitchFamily="18" charset="0"/>
              </a:rPr>
              <a:t>4- </a:t>
            </a:r>
            <a:r>
              <a:rPr lang="fr-FR" b="1" dirty="0">
                <a:solidFill>
                  <a:srgbClr val="00B050"/>
                </a:solidFill>
                <a:latin typeface="Times New Roman" panose="02020603050405020304" pitchFamily="18" charset="0"/>
                <a:cs typeface="Times New Roman" panose="02020603050405020304" pitchFamily="18" charset="0"/>
              </a:rPr>
              <a:t>source biogénique : </a:t>
            </a:r>
            <a:r>
              <a:rPr lang="fr-FR" dirty="0" smtClean="0">
                <a:solidFill>
                  <a:prstClr val="black"/>
                </a:solidFill>
                <a:latin typeface="Times New Roman" panose="02020603050405020304" pitchFamily="18" charset="0"/>
                <a:cs typeface="Times New Roman" panose="02020603050405020304" pitchFamily="18" charset="0"/>
              </a:rPr>
              <a:t>hydrocarbures lourds</a:t>
            </a:r>
            <a:endParaRPr lang="fr-FR" dirty="0">
              <a:solidFill>
                <a:prstClr val="black"/>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447485" y="1916929"/>
            <a:ext cx="2882045" cy="3127769"/>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u="sng" dirty="0" smtClean="0">
                <a:solidFill>
                  <a:srgbClr val="00B050"/>
                </a:solidFill>
                <a:latin typeface="Times New Roman" panose="02020603050405020304" pitchFamily="18" charset="0"/>
                <a:cs typeface="Times New Roman" panose="02020603050405020304" pitchFamily="18" charset="0"/>
              </a:rPr>
              <a:t>aérosol </a:t>
            </a:r>
            <a:r>
              <a:rPr lang="fr-FR" b="1" u="sng" dirty="0">
                <a:solidFill>
                  <a:srgbClr val="00B050"/>
                </a:solidFill>
                <a:latin typeface="Times New Roman" panose="02020603050405020304" pitchFamily="18" charset="0"/>
                <a:cs typeface="Times New Roman" panose="02020603050405020304" pitchFamily="18" charset="0"/>
              </a:rPr>
              <a:t>primaire </a:t>
            </a:r>
            <a:r>
              <a:rPr lang="fr-FR" b="1" u="sng" dirty="0" smtClean="0">
                <a:solidFill>
                  <a:srgbClr val="00B050"/>
                </a:solidFill>
                <a:latin typeface="Times New Roman" panose="02020603050405020304" pitchFamily="18" charset="0"/>
                <a:cs typeface="Times New Roman" panose="02020603050405020304" pitchFamily="18" charset="0"/>
              </a:rPr>
              <a:t> </a:t>
            </a:r>
          </a:p>
          <a:p>
            <a:pPr algn="ctr"/>
            <a:endParaRPr lang="fr-FR" b="1" u="sng" dirty="0" smtClean="0">
              <a:solidFill>
                <a:srgbClr val="00B050"/>
              </a:solidFill>
              <a:latin typeface="Times New Roman" panose="02020603050405020304" pitchFamily="18" charset="0"/>
              <a:cs typeface="Times New Roman" panose="02020603050405020304" pitchFamily="18" charset="0"/>
            </a:endParaRPr>
          </a:p>
          <a:p>
            <a:pPr algn="ctr"/>
            <a:r>
              <a:rPr lang="fr-FR" dirty="0" smtClean="0">
                <a:solidFill>
                  <a:prstClr val="black"/>
                </a:solidFill>
                <a:latin typeface="Times New Roman" panose="02020603050405020304" pitchFamily="18" charset="0"/>
                <a:cs typeface="Times New Roman" panose="02020603050405020304" pitchFamily="18" charset="0"/>
              </a:rPr>
              <a:t>20 </a:t>
            </a:r>
            <a:r>
              <a:rPr lang="fr-FR" dirty="0">
                <a:solidFill>
                  <a:prstClr val="black"/>
                </a:solidFill>
                <a:latin typeface="Times New Roman" panose="02020603050405020304" pitchFamily="18" charset="0"/>
                <a:cs typeface="Times New Roman" panose="02020603050405020304" pitchFamily="18" charset="0"/>
              </a:rPr>
              <a:t>à 30 </a:t>
            </a:r>
            <a:r>
              <a:rPr lang="fr-FR" dirty="0" smtClean="0">
                <a:solidFill>
                  <a:prstClr val="black"/>
                </a:solidFill>
                <a:latin typeface="Times New Roman" panose="02020603050405020304" pitchFamily="18" charset="0"/>
                <a:cs typeface="Times New Roman" panose="02020603050405020304" pitchFamily="18" charset="0"/>
              </a:rPr>
              <a:t>%</a:t>
            </a:r>
            <a:endParaRPr lang="fr-FR" dirty="0">
              <a:solidFill>
                <a:prstClr val="black"/>
              </a:solidFill>
              <a:latin typeface="Times New Roman" panose="02020603050405020304" pitchFamily="18" charset="0"/>
              <a:cs typeface="Times New Roman" panose="02020603050405020304" pitchFamily="18" charset="0"/>
            </a:endParaRPr>
          </a:p>
          <a:p>
            <a:pPr algn="ctr"/>
            <a:endParaRPr lang="fr-FR"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solidFill>
                  <a:srgbClr val="FF0000"/>
                </a:solidFill>
                <a:latin typeface="Times New Roman" panose="02020603050405020304" pitchFamily="18" charset="0"/>
                <a:cs typeface="Times New Roman" panose="02020603050405020304" pitchFamily="18" charset="0"/>
              </a:rPr>
              <a:t>particules </a:t>
            </a:r>
            <a:r>
              <a:rPr lang="fr-FR" dirty="0">
                <a:solidFill>
                  <a:srgbClr val="FF0000"/>
                </a:solidFill>
                <a:latin typeface="Times New Roman" panose="02020603050405020304" pitchFamily="18" charset="0"/>
                <a:cs typeface="Times New Roman" panose="02020603050405020304" pitchFamily="18" charset="0"/>
              </a:rPr>
              <a:t>carbonées </a:t>
            </a:r>
            <a:r>
              <a:rPr lang="fr-FR" dirty="0" smtClean="0">
                <a:solidFill>
                  <a:srgbClr val="FF0000"/>
                </a:solidFill>
                <a:latin typeface="Times New Roman" panose="02020603050405020304" pitchFamily="18" charset="0"/>
                <a:cs typeface="Times New Roman" panose="02020603050405020304" pitchFamily="18" charset="0"/>
              </a:rPr>
              <a:t>                           </a:t>
            </a:r>
            <a:r>
              <a:rPr lang="fr-FR" dirty="0" smtClean="0">
                <a:solidFill>
                  <a:prstClr val="black"/>
                </a:solidFill>
                <a:latin typeface="Times New Roman" panose="02020603050405020304" pitchFamily="18" charset="0"/>
                <a:cs typeface="Times New Roman" panose="02020603050405020304" pitchFamily="18" charset="0"/>
              </a:rPr>
              <a:t>(débris </a:t>
            </a:r>
            <a:r>
              <a:rPr lang="fr-FR" dirty="0">
                <a:solidFill>
                  <a:prstClr val="black"/>
                </a:solidFill>
                <a:latin typeface="Times New Roman" panose="02020603050405020304" pitchFamily="18" charset="0"/>
                <a:cs typeface="Times New Roman" panose="02020603050405020304" pitchFamily="18" charset="0"/>
              </a:rPr>
              <a:t>de </a:t>
            </a:r>
            <a:r>
              <a:rPr lang="fr-FR" dirty="0" smtClean="0">
                <a:solidFill>
                  <a:prstClr val="black"/>
                </a:solidFill>
                <a:latin typeface="Times New Roman" panose="02020603050405020304" pitchFamily="18" charset="0"/>
                <a:cs typeface="Times New Roman" panose="02020603050405020304" pitchFamily="18" charset="0"/>
              </a:rPr>
              <a:t>pneu, charbon</a:t>
            </a:r>
            <a:r>
              <a:rPr lang="fr-FR" dirty="0" smtClean="0">
                <a:solidFill>
                  <a:prstClr val="black"/>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r>
              <a:rPr lang="fr-FR" dirty="0" smtClean="0">
                <a:solidFill>
                  <a:srgbClr val="FF0000"/>
                </a:solidFill>
                <a:latin typeface="Times New Roman" panose="02020603050405020304" pitchFamily="18" charset="0"/>
                <a:cs typeface="Times New Roman" panose="02020603050405020304" pitchFamily="18" charset="0"/>
              </a:rPr>
              <a:t>ETM  </a:t>
            </a:r>
            <a:r>
              <a:rPr lang="fr-FR" dirty="0" smtClean="0">
                <a:solidFill>
                  <a:prstClr val="black"/>
                </a:solidFill>
                <a:latin typeface="Times New Roman" panose="02020603050405020304" pitchFamily="18" charset="0"/>
                <a:cs typeface="Times New Roman" panose="02020603050405020304" pitchFamily="18" charset="0"/>
              </a:rPr>
              <a:t>(Zn, Pb</a:t>
            </a:r>
            <a:r>
              <a:rPr lang="fr-FR" dirty="0">
                <a:solidFill>
                  <a:prstClr val="black"/>
                </a:solidFill>
                <a:latin typeface="Times New Roman" panose="02020603050405020304" pitchFamily="18" charset="0"/>
                <a:cs typeface="Times New Roman" panose="02020603050405020304" pitchFamily="18" charset="0"/>
              </a:rPr>
              <a:t>, </a:t>
            </a:r>
            <a:r>
              <a:rPr lang="fr-FR" dirty="0" smtClean="0">
                <a:solidFill>
                  <a:prstClr val="black"/>
                </a:solidFill>
                <a:latin typeface="Times New Roman" panose="02020603050405020304" pitchFamily="18" charset="0"/>
                <a:cs typeface="Times New Roman" panose="02020603050405020304" pitchFamily="18" charset="0"/>
              </a:rPr>
              <a:t>Cu, </a:t>
            </a:r>
            <a:r>
              <a:rPr lang="fr-FR" dirty="0" err="1" smtClean="0">
                <a:solidFill>
                  <a:prstClr val="black"/>
                </a:solidFill>
                <a:latin typeface="Times New Roman" panose="02020603050405020304" pitchFamily="18" charset="0"/>
                <a:cs typeface="Times New Roman" panose="02020603050405020304" pitchFamily="18" charset="0"/>
              </a:rPr>
              <a:t>Vd</a:t>
            </a:r>
            <a:r>
              <a:rPr lang="fr-FR" dirty="0" smtClean="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r>
              <a:rPr lang="fr-FR" dirty="0" smtClean="0">
                <a:solidFill>
                  <a:srgbClr val="FF0000"/>
                </a:solidFill>
                <a:latin typeface="Times New Roman" panose="02020603050405020304" pitchFamily="18" charset="0"/>
                <a:cs typeface="Times New Roman" panose="02020603050405020304" pitchFamily="18" charset="0"/>
              </a:rPr>
              <a:t>HAP </a:t>
            </a:r>
            <a:r>
              <a:rPr lang="fr-FR" dirty="0">
                <a:solidFill>
                  <a:srgbClr val="FF0000"/>
                </a:solidFill>
                <a:latin typeface="Times New Roman" panose="02020603050405020304" pitchFamily="18" charset="0"/>
                <a:cs typeface="Times New Roman" panose="02020603050405020304" pitchFamily="18" charset="0"/>
              </a:rPr>
              <a:t>et </a:t>
            </a:r>
            <a:r>
              <a:rPr lang="fr-FR" dirty="0" smtClean="0">
                <a:solidFill>
                  <a:srgbClr val="FF0000"/>
                </a:solidFill>
                <a:latin typeface="Times New Roman" panose="02020603050405020304" pitchFamily="18" charset="0"/>
                <a:cs typeface="Times New Roman" panose="02020603050405020304" pitchFamily="18" charset="0"/>
              </a:rPr>
              <a:t>PCB</a:t>
            </a:r>
            <a:r>
              <a:rPr lang="fr-FR" dirty="0">
                <a:solidFill>
                  <a:prstClr val="black"/>
                </a:solidFill>
                <a:latin typeface="Times New Roman" panose="02020603050405020304" pitchFamily="18" charset="0"/>
                <a:cs typeface="Times New Roman" panose="02020603050405020304" pitchFamily="18" charset="0"/>
              </a:rPr>
              <a:t>. </a:t>
            </a:r>
          </a:p>
        </p:txBody>
      </p:sp>
      <p:sp>
        <p:nvSpPr>
          <p:cNvPr id="18" name="Rectangle 17"/>
          <p:cNvSpPr/>
          <p:nvPr/>
        </p:nvSpPr>
        <p:spPr>
          <a:xfrm>
            <a:off x="9391382" y="1901136"/>
            <a:ext cx="2519685" cy="3143562"/>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u="sng" dirty="0" smtClean="0">
                <a:solidFill>
                  <a:srgbClr val="00B050"/>
                </a:solidFill>
                <a:latin typeface="Times New Roman" panose="02020603050405020304" pitchFamily="18" charset="0"/>
                <a:cs typeface="Times New Roman" panose="02020603050405020304" pitchFamily="18" charset="0"/>
              </a:rPr>
              <a:t>aérosol secondaire</a:t>
            </a:r>
          </a:p>
          <a:p>
            <a:pPr algn="ctr"/>
            <a:r>
              <a:rPr lang="fr-FR" dirty="0" smtClean="0">
                <a:solidFill>
                  <a:prstClr val="black"/>
                </a:solidFill>
                <a:latin typeface="Times New Roman" panose="02020603050405020304" pitchFamily="18" charset="0"/>
                <a:cs typeface="Times New Roman" panose="02020603050405020304" pitchFamily="18" charset="0"/>
              </a:rPr>
              <a:t> </a:t>
            </a:r>
            <a:endParaRPr lang="fr-FR" dirty="0">
              <a:solidFill>
                <a:prstClr val="black"/>
              </a:solidFill>
              <a:latin typeface="Times New Roman" panose="02020603050405020304" pitchFamily="18" charset="0"/>
              <a:cs typeface="Times New Roman" panose="02020603050405020304" pitchFamily="18" charset="0"/>
            </a:endParaRPr>
          </a:p>
          <a:p>
            <a:pPr algn="ctr"/>
            <a:r>
              <a:rPr lang="fr-FR" dirty="0">
                <a:solidFill>
                  <a:prstClr val="black"/>
                </a:solidFill>
                <a:latin typeface="Times New Roman" panose="02020603050405020304" pitchFamily="18" charset="0"/>
                <a:cs typeface="Times New Roman" panose="02020603050405020304" pitchFamily="18" charset="0"/>
              </a:rPr>
              <a:t>70 à 80</a:t>
            </a:r>
            <a:r>
              <a:rPr lang="fr-FR" dirty="0" smtClean="0">
                <a:solidFill>
                  <a:prstClr val="black"/>
                </a:solidFill>
                <a:latin typeface="Times New Roman" panose="02020603050405020304" pitchFamily="18" charset="0"/>
                <a:cs typeface="Times New Roman" panose="02020603050405020304" pitchFamily="18" charset="0"/>
              </a:rPr>
              <a:t>%</a:t>
            </a:r>
          </a:p>
          <a:p>
            <a:pPr algn="ctr"/>
            <a:endParaRPr lang="fr-FR" dirty="0" smtClean="0">
              <a:solidFill>
                <a:prstClr val="black"/>
              </a:solidFill>
              <a:latin typeface="Times New Roman" panose="02020603050405020304" pitchFamily="18" charset="0"/>
              <a:cs typeface="Times New Roman" panose="02020603050405020304" pitchFamily="18" charset="0"/>
            </a:endParaRPr>
          </a:p>
          <a:p>
            <a:pPr algn="ctr"/>
            <a:endParaRPr lang="fr-FR" dirty="0">
              <a:solidFill>
                <a:prstClr val="black"/>
              </a:solidFill>
              <a:latin typeface="Times New Roman" panose="02020603050405020304" pitchFamily="18" charset="0"/>
              <a:cs typeface="Times New Roman" panose="02020603050405020304" pitchFamily="18" charset="0"/>
            </a:endParaRPr>
          </a:p>
          <a:p>
            <a:pPr algn="ctr"/>
            <a:r>
              <a:rPr lang="fr-FR" dirty="0" smtClean="0">
                <a:solidFill>
                  <a:prstClr val="black"/>
                </a:solidFill>
                <a:latin typeface="Times New Roman" panose="02020603050405020304" pitchFamily="18" charset="0"/>
                <a:cs typeface="Times New Roman" panose="02020603050405020304" pitchFamily="18" charset="0"/>
              </a:rPr>
              <a:t>combustions incomplètes</a:t>
            </a:r>
          </a:p>
          <a:p>
            <a:pPr algn="ctr"/>
            <a:endParaRPr lang="fr-FR"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solidFill>
                  <a:srgbClr val="FF0000"/>
                </a:solidFill>
                <a:latin typeface="Times New Roman" panose="02020603050405020304" pitchFamily="18" charset="0"/>
                <a:cs typeface="Times New Roman" panose="02020603050405020304" pitchFamily="18" charset="0"/>
              </a:rPr>
              <a:t>Carbone organique</a:t>
            </a:r>
            <a:endParaRPr lang="fr-FR"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solidFill>
                  <a:srgbClr val="FF0000"/>
                </a:solidFill>
                <a:latin typeface="Times New Roman" panose="02020603050405020304" pitchFamily="18" charset="0"/>
                <a:cs typeface="Times New Roman" panose="02020603050405020304" pitchFamily="18" charset="0"/>
              </a:rPr>
              <a:t>carbone suie</a:t>
            </a:r>
            <a:endParaRPr lang="fr-FR"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9853917" y="6652905"/>
            <a:ext cx="1747934" cy="14255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smtClean="0">
              <a:solidFill>
                <a:schemeClr val="bg1">
                  <a:lumMod val="85000"/>
                </a:schemeClr>
              </a:solidFill>
              <a:latin typeface="Times New Roman" panose="02020603050405020304" pitchFamily="18" charset="0"/>
              <a:cs typeface="Times New Roman" panose="02020603050405020304" pitchFamily="18" charset="0"/>
            </a:endParaRPr>
          </a:p>
          <a:p>
            <a:pPr algn="ctr"/>
            <a:endParaRPr lang="fr-FR" dirty="0" smtClean="0">
              <a:solidFill>
                <a:schemeClr val="bg1">
                  <a:lumMod val="85000"/>
                </a:schemeClr>
              </a:solidFill>
              <a:latin typeface="Times New Roman" panose="02020603050405020304" pitchFamily="18" charset="0"/>
              <a:cs typeface="Times New Roman" panose="02020603050405020304" pitchFamily="18" charset="0"/>
            </a:endParaRPr>
          </a:p>
          <a:p>
            <a:pPr algn="ctr"/>
            <a:r>
              <a:rPr lang="fr-FR" sz="1200" dirty="0" smtClean="0">
                <a:solidFill>
                  <a:schemeClr val="bg1">
                    <a:lumMod val="85000"/>
                  </a:schemeClr>
                </a:solidFill>
                <a:latin typeface="Times New Roman" panose="02020603050405020304" pitchFamily="18" charset="0"/>
                <a:cs typeface="Times New Roman" panose="02020603050405020304" pitchFamily="18" charset="0"/>
              </a:rPr>
              <a:t>Rio</a:t>
            </a:r>
            <a:r>
              <a:rPr lang="fr-FR" sz="1200" dirty="0">
                <a:solidFill>
                  <a:schemeClr val="bg1">
                    <a:lumMod val="85000"/>
                  </a:schemeClr>
                </a:solidFill>
                <a:latin typeface="Times New Roman" panose="02020603050405020304" pitchFamily="18" charset="0"/>
                <a:cs typeface="Times New Roman" panose="02020603050405020304" pitchFamily="18" charset="0"/>
              </a:rPr>
              <a:t>, </a:t>
            </a:r>
            <a:r>
              <a:rPr lang="fr-FR" sz="1200" dirty="0" smtClean="0">
                <a:solidFill>
                  <a:schemeClr val="bg1">
                    <a:lumMod val="85000"/>
                  </a:schemeClr>
                </a:solidFill>
                <a:latin typeface="Times New Roman" panose="02020603050405020304" pitchFamily="18" charset="0"/>
                <a:cs typeface="Times New Roman" panose="02020603050405020304" pitchFamily="18" charset="0"/>
              </a:rPr>
              <a:t>(2009</a:t>
            </a:r>
            <a:r>
              <a:rPr lang="fr-FR" sz="1200" dirty="0">
                <a:solidFill>
                  <a:schemeClr val="bg1">
                    <a:lumMod val="85000"/>
                  </a:schemeClr>
                </a:solidFill>
                <a:latin typeface="Times New Roman" panose="02020603050405020304" pitchFamily="18" charset="0"/>
                <a:cs typeface="Times New Roman" panose="02020603050405020304" pitchFamily="18" charset="0"/>
              </a:rPr>
              <a:t>).</a:t>
            </a:r>
          </a:p>
          <a:p>
            <a:pPr algn="ctr"/>
            <a:endParaRPr lang="fr-FR" dirty="0" smtClean="0">
              <a:solidFill>
                <a:schemeClr val="bg1">
                  <a:lumMod val="85000"/>
                </a:schemeClr>
              </a:solidFill>
              <a:latin typeface="Times New Roman" panose="02020603050405020304" pitchFamily="18" charset="0"/>
              <a:cs typeface="Times New Roman" panose="02020603050405020304" pitchFamily="18" charset="0"/>
            </a:endParaRPr>
          </a:p>
          <a:p>
            <a:pPr algn="ctr"/>
            <a:endParaRPr lang="fr-F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7" name="Espace réservé du numéro de diapositive 6"/>
          <p:cNvSpPr>
            <a:spLocks noGrp="1"/>
          </p:cNvSpPr>
          <p:nvPr>
            <p:ph type="sldNum" sz="quarter" idx="12"/>
          </p:nvPr>
        </p:nvSpPr>
        <p:spPr>
          <a:xfrm>
            <a:off x="10204850" y="6472527"/>
            <a:ext cx="1706217" cy="365125"/>
          </a:xfrm>
        </p:spPr>
        <p:txBody>
          <a:bodyPr/>
          <a:lstStyle/>
          <a:p>
            <a:fld id="{BFB7ACFF-5502-4242-92E3-C94BDADEB5A5}" type="slidenum">
              <a:rPr lang="en-US" b="1" smtClean="0">
                <a:solidFill>
                  <a:schemeClr val="bg1"/>
                </a:solidFill>
                <a:latin typeface="Times New Roman" panose="02020603050405020304" pitchFamily="18" charset="0"/>
                <a:cs typeface="Times New Roman" panose="02020603050405020304" pitchFamily="18" charset="0"/>
              </a:rPr>
              <a:pPr/>
              <a:t>4</a:t>
            </a:fld>
            <a:endParaRPr lang="en-US" b="1">
              <a:solidFill>
                <a:schemeClr val="bg1"/>
              </a:solidFill>
              <a:latin typeface="Times New Roman" panose="02020603050405020304" pitchFamily="18" charset="0"/>
              <a:cs typeface="Times New Roman" panose="02020603050405020304" pitchFamily="18" charset="0"/>
            </a:endParaRPr>
          </a:p>
        </p:txBody>
      </p:sp>
      <p:sp>
        <p:nvSpPr>
          <p:cNvPr id="23" name="Titre 1"/>
          <p:cNvSpPr>
            <a:spLocks noGrp="1"/>
          </p:cNvSpPr>
          <p:nvPr>
            <p:ph type="title"/>
          </p:nvPr>
        </p:nvSpPr>
        <p:spPr>
          <a:xfrm>
            <a:off x="233766" y="233389"/>
            <a:ext cx="6390876" cy="703821"/>
          </a:xfrm>
        </p:spPr>
        <p:txBody>
          <a:bodyPr>
            <a:normAutofit fontScale="90000"/>
          </a:bodyPr>
          <a:lstStyle/>
          <a:p>
            <a:r>
              <a:rPr lang="en-US" sz="2400" b="1" dirty="0" err="1" smtClean="0">
                <a:solidFill>
                  <a:srgbClr val="00B0F0"/>
                </a:solidFill>
                <a:latin typeface="Times New Roman" panose="02020603050405020304" pitchFamily="18" charset="0"/>
                <a:cs typeface="Times New Roman" panose="02020603050405020304" pitchFamily="18" charset="0"/>
              </a:rPr>
              <a:t>Généralités</a:t>
            </a:r>
            <a:r>
              <a:rPr lang="en-US" sz="2400" b="1" dirty="0" smtClean="0">
                <a:solidFill>
                  <a:srgbClr val="00B0F0"/>
                </a:solidFill>
                <a:latin typeface="Times New Roman" panose="02020603050405020304" pitchFamily="18" charset="0"/>
                <a:cs typeface="Times New Roman" panose="02020603050405020304" pitchFamily="18" charset="0"/>
              </a:rPr>
              <a:t> sur les aerosols</a:t>
            </a:r>
            <a:r>
              <a:rPr lang="en-US" sz="2400" b="1" dirty="0" smtClean="0">
                <a:solidFill>
                  <a:schemeClr val="bg1">
                    <a:lumMod val="75000"/>
                  </a:schemeClr>
                </a:solidFill>
                <a:latin typeface="Times New Roman" panose="02020603050405020304" pitchFamily="18" charset="0"/>
                <a:cs typeface="Times New Roman" panose="02020603050405020304" pitchFamily="18" charset="0"/>
              </a:rPr>
              <a:t>: sources et composition </a:t>
            </a:r>
            <a:endParaRPr lang="en-US" sz="2400" b="1"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20"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6641635" y="5189589"/>
            <a:ext cx="3739109" cy="7149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pPr>
            <a:r>
              <a:rPr lang="fr-FR" b="1" u="sng"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Milieu Urbain (estimations)</a:t>
            </a:r>
          </a:p>
          <a:p>
            <a:pPr algn="just">
              <a:lnSpc>
                <a:spcPct val="107000"/>
              </a:lnSpc>
              <a:spcAft>
                <a:spcPts val="800"/>
              </a:spcAft>
            </a:pPr>
            <a:r>
              <a:rPr lang="fr-FR"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fr-F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5% de métaux</a:t>
            </a:r>
            <a:r>
              <a:rPr lang="fr-FR"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fr-FR"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Putaud</a:t>
            </a:r>
            <a:r>
              <a:rPr lang="fr-FR"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et al., </a:t>
            </a:r>
            <a:r>
              <a:rPr lang="fr-FR"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2004)</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057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382" y="984684"/>
            <a:ext cx="9202428" cy="4260372"/>
          </a:xfrm>
        </p:spPr>
      </p:pic>
      <p:sp>
        <p:nvSpPr>
          <p:cNvPr id="5" name="Rectangle 4"/>
          <p:cNvSpPr/>
          <p:nvPr/>
        </p:nvSpPr>
        <p:spPr>
          <a:xfrm>
            <a:off x="482521" y="5338712"/>
            <a:ext cx="2663635" cy="989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b="1" u="sng" dirty="0" smtClean="0">
              <a:solidFill>
                <a:srgbClr val="00B0F0"/>
              </a:solidFill>
              <a:latin typeface="Times New Roman" panose="02020603050405020304" pitchFamily="18" charset="0"/>
              <a:cs typeface="Times New Roman" panose="02020603050405020304" pitchFamily="18" charset="0"/>
            </a:endParaRPr>
          </a:p>
          <a:p>
            <a:r>
              <a:rPr lang="fr-FR" b="1" u="sng" dirty="0" smtClean="0">
                <a:solidFill>
                  <a:srgbClr val="00B0F0"/>
                </a:solidFill>
                <a:latin typeface="Times New Roman" panose="02020603050405020304" pitchFamily="18" charset="0"/>
                <a:cs typeface="Times New Roman" panose="02020603050405020304" pitchFamily="18" charset="0"/>
              </a:rPr>
              <a:t>Dépôt humide:</a:t>
            </a:r>
          </a:p>
          <a:p>
            <a:r>
              <a:rPr lang="en-US" dirty="0" smtClean="0">
                <a:latin typeface="Times New Roman" panose="02020603050405020304" pitchFamily="18" charset="0"/>
                <a:cs typeface="Times New Roman" panose="02020603050405020304" pitchFamily="18" charset="0"/>
              </a:rPr>
              <a:t>-le </a:t>
            </a:r>
            <a:r>
              <a:rPr lang="en-US" dirty="0" err="1" smtClean="0">
                <a:latin typeface="Times New Roman" panose="02020603050405020304" pitchFamily="18" charset="0"/>
                <a:cs typeface="Times New Roman" panose="02020603050405020304" pitchFamily="18" charset="0"/>
              </a:rPr>
              <a:t>lessivage</a:t>
            </a:r>
            <a:r>
              <a:rPr lang="en-US" dirty="0" smtClean="0">
                <a:latin typeface="Times New Roman" panose="02020603050405020304" pitchFamily="18" charset="0"/>
                <a:cs typeface="Times New Roman" panose="02020603050405020304" pitchFamily="18" charset="0"/>
              </a:rPr>
              <a:t> (washout) </a:t>
            </a:r>
          </a:p>
          <a:p>
            <a:r>
              <a:rPr lang="en-US" dirty="0" smtClean="0">
                <a:latin typeface="Times New Roman" panose="02020603050405020304" pitchFamily="18" charset="0"/>
                <a:cs typeface="Times New Roman" panose="02020603050405020304" pitchFamily="18" charset="0"/>
              </a:rPr>
              <a:t>-le lavage (rainout)</a:t>
            </a:r>
          </a:p>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3421196" y="5338712"/>
            <a:ext cx="3878506" cy="989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latin typeface="Times New Roman" panose="02020603050405020304" pitchFamily="18" charset="0"/>
              <a:cs typeface="Times New Roman" panose="02020603050405020304" pitchFamily="18" charset="0"/>
            </a:endParaRPr>
          </a:p>
          <a:p>
            <a:r>
              <a:rPr lang="fr-FR" b="1" u="sng" dirty="0" smtClean="0">
                <a:solidFill>
                  <a:srgbClr val="00B0F0"/>
                </a:solidFill>
                <a:latin typeface="Times New Roman" panose="02020603050405020304" pitchFamily="18" charset="0"/>
                <a:cs typeface="Times New Roman" panose="02020603050405020304" pitchFamily="18" charset="0"/>
              </a:rPr>
              <a:t>Dépôt sec: </a:t>
            </a:r>
          </a:p>
          <a:p>
            <a:pPr marL="285750" indent="-285750">
              <a:buFontTx/>
              <a:buChar char="-"/>
            </a:pPr>
            <a:r>
              <a:rPr lang="fr-FR" dirty="0" smtClean="0">
                <a:latin typeface="Times New Roman" panose="02020603050405020304" pitchFamily="18" charset="0"/>
                <a:cs typeface="Times New Roman" panose="02020603050405020304" pitchFamily="18" charset="0"/>
              </a:rPr>
              <a:t>temps sec et de faibles précipitations</a:t>
            </a:r>
          </a:p>
          <a:p>
            <a:endParaRPr lang="fr-FR"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8469823" y="728194"/>
            <a:ext cx="3419999" cy="21234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a:t>
            </a:r>
            <a:r>
              <a:rPr lang="fr-FR" b="1" dirty="0" smtClean="0">
                <a:solidFill>
                  <a:srgbClr val="00B0F0"/>
                </a:solidFill>
                <a:latin typeface="Times New Roman" panose="02020603050405020304" pitchFamily="18" charset="0"/>
                <a:cs typeface="Times New Roman" panose="02020603050405020304" pitchFamily="18" charset="0"/>
              </a:rPr>
              <a:t>conditions atmosphériques : </a:t>
            </a:r>
            <a:r>
              <a:rPr lang="fr-FR" dirty="0" smtClean="0">
                <a:latin typeface="Times New Roman" panose="02020603050405020304" pitchFamily="18" charset="0"/>
                <a:cs typeface="Times New Roman" panose="02020603050405020304" pitchFamily="18" charset="0"/>
              </a:rPr>
              <a:t>turbulence de l’écoulement, flux thermiques et d’évaporation, …. ;</a:t>
            </a:r>
          </a:p>
          <a:p>
            <a:r>
              <a:rPr lang="fr-FR" dirty="0" smtClean="0">
                <a:latin typeface="Times New Roman" panose="02020603050405020304" pitchFamily="18" charset="0"/>
                <a:cs typeface="Times New Roman" panose="02020603050405020304" pitchFamily="18" charset="0"/>
              </a:rPr>
              <a:t>* </a:t>
            </a:r>
            <a:r>
              <a:rPr lang="fr-FR" b="1" dirty="0" smtClean="0">
                <a:solidFill>
                  <a:srgbClr val="00B0F0"/>
                </a:solidFill>
                <a:latin typeface="Times New Roman" panose="02020603050405020304" pitchFamily="18" charset="0"/>
                <a:cs typeface="Times New Roman" panose="02020603050405020304" pitchFamily="18" charset="0"/>
              </a:rPr>
              <a:t>spécificités des surfaces </a:t>
            </a:r>
            <a:r>
              <a:rPr lang="fr-FR" dirty="0" smtClean="0">
                <a:latin typeface="Times New Roman" panose="02020603050405020304" pitchFamily="18" charset="0"/>
                <a:cs typeface="Times New Roman" panose="02020603050405020304" pitchFamily="18" charset="0"/>
              </a:rPr>
              <a:t>: forêt, prairie, eau, zone urbaine, etc. </a:t>
            </a:r>
          </a:p>
          <a:p>
            <a:r>
              <a:rPr lang="fr-FR" dirty="0" smtClean="0">
                <a:latin typeface="Times New Roman" panose="02020603050405020304" pitchFamily="18" charset="0"/>
                <a:cs typeface="Times New Roman" panose="02020603050405020304" pitchFamily="18" charset="0"/>
              </a:rPr>
              <a:t>* </a:t>
            </a:r>
            <a:r>
              <a:rPr lang="fr-FR" b="1" dirty="0" smtClean="0">
                <a:solidFill>
                  <a:srgbClr val="00B0F0"/>
                </a:solidFill>
                <a:latin typeface="Times New Roman" panose="02020603050405020304" pitchFamily="18" charset="0"/>
                <a:cs typeface="Times New Roman" panose="02020603050405020304" pitchFamily="18" charset="0"/>
              </a:rPr>
              <a:t>la taille et la nature des particules</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sz="1000" i="1" dirty="0" smtClean="0">
                <a:latin typeface="Times New Roman" panose="02020603050405020304" pitchFamily="18" charset="0"/>
                <a:cs typeface="Times New Roman" panose="02020603050405020304" pitchFamily="18" charset="0"/>
              </a:rPr>
              <a:t>(</a:t>
            </a:r>
            <a:r>
              <a:rPr lang="fr-FR" sz="1000" i="1" dirty="0">
                <a:latin typeface="Times New Roman" panose="02020603050405020304" pitchFamily="18" charset="0"/>
                <a:cs typeface="Times New Roman" panose="02020603050405020304" pitchFamily="18" charset="0"/>
              </a:rPr>
              <a:t>Polo,2013 ; </a:t>
            </a:r>
            <a:r>
              <a:rPr lang="fr-FR" sz="1000" i="1" dirty="0" err="1">
                <a:latin typeface="Times New Roman" panose="02020603050405020304" pitchFamily="18" charset="0"/>
                <a:cs typeface="Times New Roman" panose="02020603050405020304" pitchFamily="18" charset="0"/>
              </a:rPr>
              <a:t>Percot</a:t>
            </a:r>
            <a:r>
              <a:rPr lang="fr-FR" sz="1000" i="1" dirty="0">
                <a:latin typeface="Times New Roman" panose="02020603050405020304" pitchFamily="18" charset="0"/>
                <a:cs typeface="Times New Roman" panose="02020603050405020304" pitchFamily="18" charset="0"/>
              </a:rPr>
              <a:t>, 2012).</a:t>
            </a:r>
          </a:p>
          <a:p>
            <a:endParaRPr lang="fr-FR" dirty="0" smtClean="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BFB7ACFF-5502-4242-92E3-C94BDADEB5A5}" type="slidenum">
              <a:rPr lang="en-US" smtClean="0">
                <a:solidFill>
                  <a:srgbClr val="000000"/>
                </a:solidFill>
                <a:latin typeface="Times New Roman" panose="02020603050405020304" pitchFamily="18" charset="0"/>
                <a:cs typeface="Times New Roman" panose="02020603050405020304" pitchFamily="18" charset="0"/>
              </a:rPr>
              <a:pPr/>
              <a:t>5</a:t>
            </a:fld>
            <a:endParaRPr lang="en-US">
              <a:solidFill>
                <a:srgbClr val="000000"/>
              </a:solidFill>
              <a:latin typeface="Times New Roman" panose="02020603050405020304" pitchFamily="18" charset="0"/>
              <a:cs typeface="Times New Roman" panose="02020603050405020304" pitchFamily="18" charset="0"/>
            </a:endParaRPr>
          </a:p>
        </p:txBody>
      </p:sp>
      <p:sp>
        <p:nvSpPr>
          <p:cNvPr id="13" name="Titre 1"/>
          <p:cNvSpPr>
            <a:spLocks noGrp="1"/>
          </p:cNvSpPr>
          <p:nvPr>
            <p:ph type="title"/>
          </p:nvPr>
        </p:nvSpPr>
        <p:spPr>
          <a:xfrm>
            <a:off x="233766" y="233389"/>
            <a:ext cx="6585488" cy="703821"/>
          </a:xfrm>
        </p:spPr>
        <p:txBody>
          <a:bodyPr>
            <a:normAutofit/>
          </a:bodyPr>
          <a:lstStyle/>
          <a:p>
            <a:r>
              <a:rPr lang="en-US" sz="2400" b="1" dirty="0" err="1" smtClean="0">
                <a:solidFill>
                  <a:srgbClr val="00B0F0"/>
                </a:solidFill>
                <a:latin typeface="Times New Roman" panose="02020603050405020304" pitchFamily="18" charset="0"/>
                <a:cs typeface="Times New Roman" panose="02020603050405020304" pitchFamily="18" charset="0"/>
              </a:rPr>
              <a:t>Généralités</a:t>
            </a:r>
            <a:r>
              <a:rPr lang="en-US" sz="2400" b="1" dirty="0" smtClean="0">
                <a:solidFill>
                  <a:srgbClr val="00B0F0"/>
                </a:solidFill>
                <a:latin typeface="Times New Roman" panose="02020603050405020304" pitchFamily="18" charset="0"/>
                <a:cs typeface="Times New Roman" panose="02020603050405020304" pitchFamily="18" charset="0"/>
              </a:rPr>
              <a:t> sur les aerosols</a:t>
            </a:r>
            <a:r>
              <a:rPr lang="en-US" sz="2400" b="1" dirty="0" smtClean="0">
                <a:solidFill>
                  <a:schemeClr val="bg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75000"/>
                  </a:schemeClr>
                </a:solidFill>
                <a:latin typeface="Times New Roman" panose="02020603050405020304" pitchFamily="18" charset="0"/>
                <a:cs typeface="Times New Roman" panose="02020603050405020304" pitchFamily="18" charset="0"/>
              </a:rPr>
              <a:t>dépôts</a:t>
            </a:r>
            <a:r>
              <a:rPr lang="en-US" sz="2400" b="1" dirty="0" smtClean="0">
                <a:solidFill>
                  <a:schemeClr val="bg1">
                    <a:lumMod val="75000"/>
                  </a:schemeClr>
                </a:solidFill>
                <a:latin typeface="Times New Roman" panose="02020603050405020304" pitchFamily="18" charset="0"/>
                <a:cs typeface="Times New Roman" panose="02020603050405020304" pitchFamily="18" charset="0"/>
              </a:rPr>
              <a:t> et </a:t>
            </a:r>
            <a:r>
              <a:rPr lang="en-US" sz="2400" b="1" dirty="0" err="1" smtClean="0">
                <a:solidFill>
                  <a:schemeClr val="bg1">
                    <a:lumMod val="75000"/>
                  </a:schemeClr>
                </a:solidFill>
                <a:latin typeface="Times New Roman" panose="02020603050405020304" pitchFamily="18" charset="0"/>
                <a:cs typeface="Times New Roman" panose="02020603050405020304" pitchFamily="18" charset="0"/>
              </a:rPr>
              <a:t>transferts</a:t>
            </a:r>
            <a:r>
              <a:rPr lang="en-US" sz="2400" b="1" dirty="0" smtClean="0">
                <a:solidFill>
                  <a:schemeClr val="bg1">
                    <a:lumMod val="75000"/>
                  </a:schemeClr>
                </a:solidFill>
                <a:latin typeface="Times New Roman" panose="02020603050405020304" pitchFamily="18" charset="0"/>
                <a:cs typeface="Times New Roman" panose="02020603050405020304" pitchFamily="18" charset="0"/>
              </a:rPr>
              <a:t> </a:t>
            </a:r>
            <a:endParaRPr lang="en-US" sz="24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rot="16200000">
            <a:off x="181699" y="1803665"/>
            <a:ext cx="1081827" cy="3084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400" dirty="0" smtClean="0">
                <a:latin typeface="Times New Roman" panose="02020603050405020304" pitchFamily="18" charset="0"/>
                <a:cs typeface="Times New Roman" panose="02020603050405020304" pitchFamily="18" charset="0"/>
              </a:rPr>
              <a:t>stratosphère</a:t>
            </a:r>
          </a:p>
        </p:txBody>
      </p:sp>
      <p:sp>
        <p:nvSpPr>
          <p:cNvPr id="17" name="Rectangle 16"/>
          <p:cNvSpPr/>
          <p:nvPr/>
        </p:nvSpPr>
        <p:spPr>
          <a:xfrm rot="16200000">
            <a:off x="201939" y="2865254"/>
            <a:ext cx="1041350" cy="3084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400" dirty="0" smtClean="0">
                <a:latin typeface="Times New Roman" panose="02020603050405020304" pitchFamily="18" charset="0"/>
                <a:cs typeface="Times New Roman" panose="02020603050405020304" pitchFamily="18" charset="0"/>
              </a:rPr>
              <a:t>troposphère</a:t>
            </a:r>
          </a:p>
        </p:txBody>
      </p:sp>
      <p:pic>
        <p:nvPicPr>
          <p:cNvPr id="1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à coins arrondis 8"/>
          <p:cNvSpPr/>
          <p:nvPr/>
        </p:nvSpPr>
        <p:spPr>
          <a:xfrm>
            <a:off x="6568225" y="3125810"/>
            <a:ext cx="3202585" cy="208808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329530" y="4858719"/>
            <a:ext cx="2524259" cy="1076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solidFill>
                  <a:srgbClr val="92D050"/>
                </a:solidFill>
                <a:latin typeface="Times New Roman" panose="02020603050405020304" pitchFamily="18" charset="0"/>
                <a:cs typeface="Times New Roman" panose="02020603050405020304" pitchFamily="18" charset="0"/>
              </a:rPr>
              <a:t>Vitesse de dépôt sec </a:t>
            </a:r>
            <a:r>
              <a:rPr lang="fr-FR" b="1" dirty="0" err="1" smtClean="0">
                <a:solidFill>
                  <a:srgbClr val="92D050"/>
                </a:solidFill>
                <a:latin typeface="Times New Roman" panose="02020603050405020304" pitchFamily="18" charset="0"/>
                <a:cs typeface="Times New Roman" panose="02020603050405020304" pitchFamily="18" charset="0"/>
              </a:rPr>
              <a:t>Vd</a:t>
            </a:r>
            <a:endParaRPr lang="fr-FR" b="1" dirty="0" smtClean="0">
              <a:solidFill>
                <a:srgbClr val="92D050"/>
              </a:solidFill>
              <a:latin typeface="Times New Roman" panose="02020603050405020304" pitchFamily="18" charset="0"/>
              <a:cs typeface="Times New Roman" panose="02020603050405020304" pitchFamily="18" charset="0"/>
            </a:endParaRPr>
          </a:p>
          <a:p>
            <a:r>
              <a:rPr lang="fr-FR" i="1" dirty="0" smtClean="0">
                <a:latin typeface="Times New Roman" panose="02020603050405020304" pitchFamily="18" charset="0"/>
                <a:cs typeface="Times New Roman" panose="02020603050405020304" pitchFamily="18" charset="0"/>
              </a:rPr>
              <a:t>Diffusion brownienne, Interception,  Impaction, Sédimentation</a:t>
            </a:r>
          </a:p>
        </p:txBody>
      </p:sp>
    </p:spTree>
    <p:extLst>
      <p:ext uri="{BB962C8B-B14F-4D97-AF65-F5344CB8AC3E}">
        <p14:creationId xmlns:p14="http://schemas.microsoft.com/office/powerpoint/2010/main" val="864870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800" dirty="0" smtClean="0">
                <a:solidFill>
                  <a:srgbClr val="00B0F0"/>
                </a:solidFill>
                <a:latin typeface="Times New Roman" panose="02020603050405020304" pitchFamily="18" charset="0"/>
                <a:cs typeface="Times New Roman" panose="02020603050405020304" pitchFamily="18" charset="0"/>
              </a:rPr>
              <a:t>REMISE EN SUSPENSION (RES)</a:t>
            </a:r>
            <a:endParaRPr lang="fr-FR" sz="2800" dirty="0">
              <a:solidFill>
                <a:srgbClr val="00B0F0"/>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BFB7ACFF-5502-4242-92E3-C94BDADEB5A5}"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547811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287" y="3267014"/>
            <a:ext cx="4482417" cy="3031308"/>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1489" y="1107478"/>
            <a:ext cx="4351149" cy="3267555"/>
          </a:xfrm>
          <a:prstGeom prst="rect">
            <a:avLst/>
          </a:prstGeom>
        </p:spPr>
      </p:pic>
      <p:sp>
        <p:nvSpPr>
          <p:cNvPr id="5" name="Rectangle 4"/>
          <p:cNvSpPr/>
          <p:nvPr/>
        </p:nvSpPr>
        <p:spPr>
          <a:xfrm>
            <a:off x="342577" y="1692323"/>
            <a:ext cx="3148739" cy="4830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q"/>
            </a:pPr>
            <a:endParaRPr lang="fr-F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fr-F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latin typeface="Times New Roman" panose="02020603050405020304" pitchFamily="18" charset="0"/>
                <a:cs typeface="Times New Roman" panose="02020603050405020304" pitchFamily="18" charset="0"/>
              </a:rPr>
              <a:t>Érosion </a:t>
            </a:r>
            <a:r>
              <a:rPr lang="fr-FR" dirty="0">
                <a:latin typeface="Times New Roman" panose="02020603050405020304" pitchFamily="18" charset="0"/>
                <a:cs typeface="Times New Roman" panose="02020603050405020304" pitchFamily="18" charset="0"/>
              </a:rPr>
              <a:t>et </a:t>
            </a:r>
            <a:r>
              <a:rPr lang="fr-FR" dirty="0" smtClean="0">
                <a:latin typeface="Times New Roman" panose="02020603050405020304" pitchFamily="18" charset="0"/>
                <a:cs typeface="Times New Roman" panose="02020603050405020304" pitchFamily="18" charset="0"/>
              </a:rPr>
              <a:t>transport </a:t>
            </a:r>
            <a:r>
              <a:rPr lang="fr-FR" dirty="0">
                <a:latin typeface="Times New Roman" panose="02020603050405020304" pitchFamily="18" charset="0"/>
                <a:cs typeface="Times New Roman" panose="02020603050405020304" pitchFamily="18" charset="0"/>
              </a:rPr>
              <a:t>du </a:t>
            </a:r>
            <a:r>
              <a:rPr lang="fr-FR" dirty="0" smtClean="0">
                <a:latin typeface="Times New Roman" panose="02020603050405020304" pitchFamily="18" charset="0"/>
                <a:cs typeface="Times New Roman" panose="02020603050405020304" pitchFamily="18" charset="0"/>
              </a:rPr>
              <a:t>sol</a:t>
            </a:r>
          </a:p>
          <a:p>
            <a:pPr marL="285750" indent="-285750">
              <a:buFont typeface="Wingdings" panose="05000000000000000000" pitchFamily="2" charset="2"/>
              <a:buChar char="q"/>
            </a:pP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
        <p:nvSpPr>
          <p:cNvPr id="6" name="Rectangle 5"/>
          <p:cNvSpPr/>
          <p:nvPr/>
        </p:nvSpPr>
        <p:spPr>
          <a:xfrm>
            <a:off x="7752385" y="1692325"/>
            <a:ext cx="4220874" cy="15332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Ex: </a:t>
            </a:r>
            <a:r>
              <a:rPr lang="fr-FR" b="1" dirty="0" smtClean="0">
                <a:solidFill>
                  <a:srgbClr val="FF0000"/>
                </a:solidFill>
                <a:latin typeface="Times New Roman" panose="02020603050405020304" pitchFamily="18" charset="0"/>
                <a:cs typeface="Times New Roman" panose="02020603050405020304" pitchFamily="18" charset="0"/>
              </a:rPr>
              <a:t>accident </a:t>
            </a:r>
            <a:r>
              <a:rPr lang="fr-FR" b="1" dirty="0">
                <a:solidFill>
                  <a:srgbClr val="FF0000"/>
                </a:solidFill>
                <a:latin typeface="Times New Roman" panose="02020603050405020304" pitchFamily="18" charset="0"/>
                <a:cs typeface="Times New Roman" panose="02020603050405020304" pitchFamily="18" charset="0"/>
              </a:rPr>
              <a:t>du réacteur de Tchernobyl </a:t>
            </a:r>
            <a:r>
              <a:rPr lang="fr-FR" dirty="0" smtClean="0">
                <a:latin typeface="Times New Roman" panose="02020603050405020304" pitchFamily="18" charset="0"/>
                <a:cs typeface="Times New Roman" panose="02020603050405020304" pitchFamily="18" charset="0"/>
              </a:rPr>
              <a:t>    « </a:t>
            </a:r>
            <a:r>
              <a:rPr lang="fr-FR" dirty="0">
                <a:latin typeface="Times New Roman" panose="02020603050405020304" pitchFamily="18" charset="0"/>
                <a:cs typeface="Times New Roman" panose="02020603050405020304" pitchFamily="18" charset="0"/>
              </a:rPr>
              <a:t>rechargement » des zones décontaminées </a:t>
            </a:r>
            <a:r>
              <a:rPr lang="fr-FR" dirty="0" smtClean="0">
                <a:latin typeface="Times New Roman" panose="02020603050405020304" pitchFamily="18" charset="0"/>
                <a:cs typeface="Times New Roman" panose="02020603050405020304" pitchFamily="18" charset="0"/>
              </a:rPr>
              <a:t> </a:t>
            </a:r>
            <a:endParaRPr lang="fr-FR" sz="1200" i="1" dirty="0" smtClean="0">
              <a:latin typeface="Times New Roman" panose="02020603050405020304" pitchFamily="18" charset="0"/>
              <a:cs typeface="Times New Roman" panose="02020603050405020304" pitchFamily="18" charset="0"/>
            </a:endParaRPr>
          </a:p>
          <a:p>
            <a:endParaRPr lang="fr-FR" sz="1200" i="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fr-FR" sz="1600" b="1" dirty="0" smtClean="0">
                <a:solidFill>
                  <a:srgbClr val="00B050"/>
                </a:solidFill>
                <a:latin typeface="Times New Roman" panose="02020603050405020304" pitchFamily="18" charset="0"/>
                <a:cs typeface="Times New Roman" panose="02020603050405020304" pitchFamily="18" charset="0"/>
              </a:rPr>
              <a:t>Projet </a:t>
            </a:r>
            <a:r>
              <a:rPr lang="fr-FR" sz="1600" b="1" dirty="0">
                <a:solidFill>
                  <a:srgbClr val="00B050"/>
                </a:solidFill>
                <a:latin typeface="Times New Roman" panose="02020603050405020304" pitchFamily="18" charset="0"/>
                <a:cs typeface="Times New Roman" panose="02020603050405020304" pitchFamily="18" charset="0"/>
              </a:rPr>
              <a:t>Européen </a:t>
            </a:r>
            <a:r>
              <a:rPr lang="fr-FR" sz="1600" b="1" dirty="0" smtClean="0">
                <a:solidFill>
                  <a:srgbClr val="00B050"/>
                </a:solidFill>
                <a:latin typeface="Times New Roman" panose="02020603050405020304" pitchFamily="18" charset="0"/>
                <a:cs typeface="Times New Roman" panose="02020603050405020304" pitchFamily="18" charset="0"/>
              </a:rPr>
              <a:t> </a:t>
            </a:r>
            <a:r>
              <a:rPr lang="fr-FR" sz="1600" b="1" dirty="0">
                <a:solidFill>
                  <a:srgbClr val="00B050"/>
                </a:solidFill>
                <a:latin typeface="Times New Roman" panose="02020603050405020304" pitchFamily="18" charset="0"/>
                <a:cs typeface="Times New Roman" panose="02020603050405020304" pitchFamily="18" charset="0"/>
              </a:rPr>
              <a:t>1992-1993/Projet ECP1 (1991) </a:t>
            </a:r>
          </a:p>
          <a:p>
            <a:pPr marL="285750" indent="-285750">
              <a:buFont typeface="Wingdings" panose="05000000000000000000" pitchFamily="2" charset="2"/>
              <a:buChar char="q"/>
            </a:pPr>
            <a:endParaRPr lang="fr-FR"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342577" y="4877352"/>
            <a:ext cx="4542296" cy="9918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q"/>
            </a:pPr>
            <a:endParaRPr lang="fr-F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b="1" dirty="0" smtClean="0">
                <a:solidFill>
                  <a:srgbClr val="FF0000"/>
                </a:solidFill>
                <a:latin typeface="Times New Roman" panose="02020603050405020304" pitchFamily="18" charset="0"/>
                <a:cs typeface="Times New Roman" panose="02020603050405020304" pitchFamily="18" charset="0"/>
              </a:rPr>
              <a:t>Contamination </a:t>
            </a:r>
            <a:r>
              <a:rPr lang="fr-FR" b="1" dirty="0">
                <a:solidFill>
                  <a:srgbClr val="FF0000"/>
                </a:solidFill>
                <a:latin typeface="Times New Roman" panose="02020603050405020304" pitchFamily="18" charset="0"/>
                <a:cs typeface="Times New Roman" panose="02020603050405020304" pitchFamily="18" charset="0"/>
              </a:rPr>
              <a:t>foliaire</a:t>
            </a:r>
          </a:p>
          <a:p>
            <a:r>
              <a:rPr lang="fr-FR" dirty="0">
                <a:latin typeface="Times New Roman" panose="02020603050405020304" pitchFamily="18" charset="0"/>
                <a:cs typeface="Times New Roman" panose="02020603050405020304" pitchFamily="18" charset="0"/>
              </a:rPr>
              <a:t>Ex : site d'essai du </a:t>
            </a:r>
            <a:r>
              <a:rPr lang="fr-FR" dirty="0" smtClean="0">
                <a:latin typeface="Times New Roman" panose="02020603050405020304" pitchFamily="18" charset="0"/>
                <a:cs typeface="Times New Roman" panose="02020603050405020304" pitchFamily="18" charset="0"/>
              </a:rPr>
              <a:t>Nevada</a:t>
            </a:r>
            <a:endParaRPr lang="fr-FR" sz="1100" i="1"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dépôt  foliaire (Pu) &gt; </a:t>
            </a:r>
            <a:r>
              <a:rPr lang="fr-FR" dirty="0">
                <a:latin typeface="Times New Roman" panose="02020603050405020304" pitchFamily="18" charset="0"/>
                <a:cs typeface="Times New Roman" panose="02020603050405020304" pitchFamily="18" charset="0"/>
              </a:rPr>
              <a:t>absorption </a:t>
            </a:r>
            <a:r>
              <a:rPr lang="fr-FR" dirty="0" smtClean="0">
                <a:latin typeface="Times New Roman" panose="02020603050405020304" pitchFamily="18" charset="0"/>
                <a:cs typeface="Times New Roman" panose="02020603050405020304" pitchFamily="18" charset="0"/>
              </a:rPr>
              <a:t>racines </a:t>
            </a:r>
            <a:r>
              <a:rPr lang="fr-FR" dirty="0">
                <a:latin typeface="Times New Roman" panose="02020603050405020304" pitchFamily="18" charset="0"/>
                <a:cs typeface="Times New Roman" panose="02020603050405020304" pitchFamily="18" charset="0"/>
              </a:rPr>
              <a:t>(Pu</a:t>
            </a:r>
            <a:r>
              <a:rPr lang="fr-FR"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endParaRPr lang="fr-FR" dirty="0">
              <a:latin typeface="Times New Roman" panose="02020603050405020304" pitchFamily="18" charset="0"/>
              <a:cs typeface="Times New Roman" panose="02020603050405020304" pitchFamily="18" charset="0"/>
            </a:endParaRPr>
          </a:p>
        </p:txBody>
      </p:sp>
      <p:sp>
        <p:nvSpPr>
          <p:cNvPr id="9" name="Rectangle 8"/>
          <p:cNvSpPr/>
          <p:nvPr/>
        </p:nvSpPr>
        <p:spPr>
          <a:xfrm>
            <a:off x="342577" y="2511455"/>
            <a:ext cx="3675373" cy="8775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943350" lvl="8" indent="-285750" algn="ctr">
              <a:buFont typeface="Wingdings" panose="05000000000000000000" pitchFamily="2" charset="2"/>
              <a:buChar char="q"/>
            </a:pP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err="1" smtClean="0">
                <a:solidFill>
                  <a:srgbClr val="FF0000"/>
                </a:solidFill>
                <a:latin typeface="Times New Roman" panose="02020603050405020304" pitchFamily="18" charset="0"/>
                <a:cs typeface="Times New Roman" panose="02020603050405020304" pitchFamily="18" charset="0"/>
              </a:rPr>
              <a:t>micro-environnements</a:t>
            </a:r>
            <a:r>
              <a:rPr lang="fr-FR" dirty="0" smtClean="0">
                <a:solidFill>
                  <a:srgbClr val="FF0000"/>
                </a:solidFill>
                <a:latin typeface="Times New Roman" panose="02020603050405020304" pitchFamily="18" charset="0"/>
                <a:cs typeface="Times New Roman" panose="02020603050405020304" pitchFamily="18" charset="0"/>
              </a:rPr>
              <a:t> intérieurs  </a:t>
            </a:r>
            <a:r>
              <a:rPr lang="fr-FR" dirty="0" smtClean="0">
                <a:latin typeface="Times New Roman" panose="02020603050405020304" pitchFamily="18" charset="0"/>
                <a:cs typeface="Times New Roman" panose="02020603050405020304" pitchFamily="18" charset="0"/>
              </a:rPr>
              <a:t>salles de classes, de </a:t>
            </a:r>
            <a:r>
              <a:rPr lang="fr-FR" dirty="0" err="1" smtClean="0">
                <a:latin typeface="Times New Roman" panose="02020603050405020304" pitchFamily="18" charset="0"/>
                <a:cs typeface="Times New Roman" panose="02020603050405020304" pitchFamily="18" charset="0"/>
              </a:rPr>
              <a:t>sport,domicile</a:t>
            </a:r>
            <a:r>
              <a:rPr lang="fr-FR" dirty="0" smtClean="0">
                <a:latin typeface="Times New Roman" panose="02020603050405020304" pitchFamily="18" charset="0"/>
                <a:cs typeface="Times New Roman" panose="02020603050405020304" pitchFamily="18" charset="0"/>
              </a:rPr>
              <a:t>                                        </a:t>
            </a:r>
            <a:r>
              <a:rPr lang="fr-FR" sz="1200" i="1" dirty="0" smtClean="0">
                <a:latin typeface="Times New Roman" panose="02020603050405020304" pitchFamily="18" charset="0"/>
                <a:cs typeface="Times New Roman" panose="02020603050405020304" pitchFamily="18" charset="0"/>
              </a:rPr>
              <a:t>(</a:t>
            </a:r>
            <a:r>
              <a:rPr lang="fr-FR" sz="1200" i="1" dirty="0" err="1">
                <a:latin typeface="Times New Roman" panose="02020603050405020304" pitchFamily="18" charset="0"/>
                <a:cs typeface="Times New Roman" panose="02020603050405020304" pitchFamily="18" charset="0"/>
              </a:rPr>
              <a:t>Brunekreef</a:t>
            </a:r>
            <a:r>
              <a:rPr lang="fr-FR" sz="1200" i="1" dirty="0">
                <a:latin typeface="Times New Roman" panose="02020603050405020304" pitchFamily="18" charset="0"/>
                <a:cs typeface="Times New Roman" panose="02020603050405020304" pitchFamily="18" charset="0"/>
              </a:rPr>
              <a:t> et al., 1997, </a:t>
            </a:r>
            <a:r>
              <a:rPr lang="fr-FR" sz="1200" i="1" dirty="0" err="1">
                <a:latin typeface="Times New Roman" panose="02020603050405020304" pitchFamily="18" charset="0"/>
                <a:cs typeface="Times New Roman" panose="02020603050405020304" pitchFamily="18" charset="0"/>
              </a:rPr>
              <a:t>Fromme</a:t>
            </a:r>
            <a:r>
              <a:rPr lang="fr-FR" sz="1200" i="1" dirty="0">
                <a:latin typeface="Times New Roman" panose="02020603050405020304" pitchFamily="18" charset="0"/>
                <a:cs typeface="Times New Roman" panose="02020603050405020304" pitchFamily="18" charset="0"/>
              </a:rPr>
              <a:t> et al., 2008). </a:t>
            </a:r>
          </a:p>
          <a:p>
            <a:pPr algn="ctr"/>
            <a:endParaRPr lang="fr-FR" dirty="0">
              <a:latin typeface="Times New Roman" panose="02020603050405020304" pitchFamily="18" charset="0"/>
              <a:cs typeface="Times New Roman" panose="02020603050405020304" pitchFamily="18" charset="0"/>
            </a:endParaRPr>
          </a:p>
        </p:txBody>
      </p:sp>
      <p:sp>
        <p:nvSpPr>
          <p:cNvPr id="12" name="Rectangle 11"/>
          <p:cNvSpPr/>
          <p:nvPr/>
        </p:nvSpPr>
        <p:spPr>
          <a:xfrm>
            <a:off x="9862822" y="5257286"/>
            <a:ext cx="1918627" cy="655953"/>
          </a:xfrm>
          <a:prstGeom prst="rect">
            <a:avLst/>
          </a:prstGeom>
          <a:solidFill>
            <a:srgbClr val="FFFFFF"/>
          </a:solidFill>
          <a:ln w="28575" cap="flat" cmpd="sng" algn="ctr">
            <a:solidFill>
              <a:srgbClr val="DF53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 Sols Urbain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5153043" y="5212960"/>
            <a:ext cx="3349999" cy="656283"/>
          </a:xfrm>
          <a:prstGeom prst="rect">
            <a:avLst/>
          </a:prstGeom>
          <a:solidFill>
            <a:srgbClr val="FFFFFF"/>
          </a:solidFill>
          <a:ln w="28575" cap="flat" cmpd="sng" algn="ctr">
            <a:solidFill>
              <a:srgbClr val="DF53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Présence Pb / sang des enfants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USA (Mark, 2008)</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Double flèche horizontale 13"/>
          <p:cNvSpPr/>
          <p:nvPr/>
        </p:nvSpPr>
        <p:spPr>
          <a:xfrm>
            <a:off x="8714455" y="5354072"/>
            <a:ext cx="970378" cy="391074"/>
          </a:xfrm>
          <a:prstGeom prst="leftRightArrow">
            <a:avLst/>
          </a:prstGeom>
          <a:solidFill>
            <a:srgbClr val="A6B727"/>
          </a:solidFill>
          <a:ln w="19050" cap="flat" cmpd="sng" algn="ctr">
            <a:solidFill>
              <a:srgbClr val="A6B72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a:xfrm>
            <a:off x="10181672" y="6239326"/>
            <a:ext cx="1706217" cy="365125"/>
          </a:xfrm>
        </p:spPr>
        <p:txBody>
          <a:bodyPr/>
          <a:lstStyle/>
          <a:p>
            <a:fld id="{BFB7ACFF-5502-4242-92E3-C94BDADEB5A5}" type="slidenum">
              <a:rPr lang="en-US" smtClean="0">
                <a:solidFill>
                  <a:srgbClr val="000000"/>
                </a:solidFill>
                <a:latin typeface="Times New Roman" panose="02020603050405020304" pitchFamily="18" charset="0"/>
                <a:cs typeface="Times New Roman" panose="02020603050405020304" pitchFamily="18" charset="0"/>
              </a:rPr>
              <a:pPr/>
              <a:t>7</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16" name="Titre 1"/>
          <p:cNvSpPr>
            <a:spLocks noGrp="1"/>
          </p:cNvSpPr>
          <p:nvPr>
            <p:ph type="title"/>
          </p:nvPr>
        </p:nvSpPr>
        <p:spPr>
          <a:xfrm>
            <a:off x="233765" y="233389"/>
            <a:ext cx="6996193" cy="703821"/>
          </a:xfrm>
        </p:spPr>
        <p:txBody>
          <a:bodyPr>
            <a:normAutofit/>
          </a:bodyPr>
          <a:lstStyle/>
          <a:p>
            <a:r>
              <a:rPr lang="fr-FR" sz="2400" b="1" dirty="0" smtClean="0">
                <a:solidFill>
                  <a:srgbClr val="00B0F0"/>
                </a:solidFill>
                <a:latin typeface="Times New Roman" panose="02020603050405020304" pitchFamily="18" charset="0"/>
                <a:cs typeface="Times New Roman" panose="02020603050405020304" pitchFamily="18" charset="0"/>
              </a:rPr>
              <a:t>RES: </a:t>
            </a:r>
            <a:r>
              <a:rPr lang="fr-FR" sz="2400" b="1" dirty="0" smtClean="0">
                <a:solidFill>
                  <a:schemeClr val="bg1">
                    <a:lumMod val="75000"/>
                  </a:schemeClr>
                </a:solidFill>
                <a:latin typeface="Times New Roman" panose="02020603050405020304" pitchFamily="18" charset="0"/>
                <a:cs typeface="Times New Roman" panose="02020603050405020304" pitchFamily="18" charset="0"/>
              </a:rPr>
              <a:t>Constatations</a:t>
            </a:r>
            <a:endParaRPr lang="en-US" sz="2400" b="1"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1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011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3143" y="1221978"/>
            <a:ext cx="6276815" cy="8002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nSpc>
                <a:spcPct val="90000"/>
              </a:lnSpc>
              <a:spcBef>
                <a:spcPts val="1000"/>
              </a:spcBef>
            </a:pPr>
            <a:endParaRPr lang="fr-FR" sz="2800" b="1" i="1" dirty="0" smtClean="0">
              <a:solidFill>
                <a:prstClr val="black"/>
              </a:solidFill>
              <a:latin typeface="Times New Roman" panose="02020603050405020304" pitchFamily="18" charset="0"/>
              <a:cs typeface="Times New Roman" panose="02020603050405020304" pitchFamily="18" charset="0"/>
            </a:endParaRPr>
          </a:p>
          <a:p>
            <a:pPr lvl="0">
              <a:lnSpc>
                <a:spcPct val="90000"/>
              </a:lnSpc>
              <a:spcBef>
                <a:spcPts val="1000"/>
              </a:spcBef>
            </a:pPr>
            <a:endParaRPr lang="fr-FR" sz="2800" b="1" i="1" dirty="0" smtClean="0">
              <a:solidFill>
                <a:prstClr val="black"/>
              </a:solidFill>
              <a:latin typeface="Times New Roman" panose="02020603050405020304" pitchFamily="18" charset="0"/>
              <a:cs typeface="Times New Roman" panose="02020603050405020304" pitchFamily="18" charset="0"/>
            </a:endParaRPr>
          </a:p>
          <a:p>
            <a:pPr lvl="0">
              <a:lnSpc>
                <a:spcPct val="90000"/>
              </a:lnSpc>
              <a:spcBef>
                <a:spcPts val="1000"/>
              </a:spcBef>
            </a:pPr>
            <a:r>
              <a:rPr lang="fr-FR" sz="2800" b="1" i="1" dirty="0" smtClean="0">
                <a:solidFill>
                  <a:prstClr val="black"/>
                </a:solidFill>
                <a:latin typeface="Times New Roman" panose="02020603050405020304" pitchFamily="18" charset="0"/>
                <a:cs typeface="Times New Roman" panose="02020603050405020304" pitchFamily="18" charset="0"/>
              </a:rPr>
              <a:t>«</a:t>
            </a:r>
            <a:r>
              <a:rPr lang="fr-FR" b="1" i="1" dirty="0">
                <a:solidFill>
                  <a:prstClr val="black"/>
                </a:solidFill>
                <a:latin typeface="Times New Roman" panose="02020603050405020304" pitchFamily="18" charset="0"/>
                <a:cs typeface="Times New Roman" panose="02020603050405020304" pitchFamily="18" charset="0"/>
              </a:rPr>
              <a:t>R</a:t>
            </a:r>
            <a:r>
              <a:rPr lang="fr-FR" b="1" i="1" dirty="0" smtClean="0">
                <a:solidFill>
                  <a:prstClr val="black"/>
                </a:solidFill>
                <a:latin typeface="Times New Roman" panose="02020603050405020304" pitchFamily="18" charset="0"/>
                <a:cs typeface="Times New Roman" panose="02020603050405020304" pitchFamily="18" charset="0"/>
              </a:rPr>
              <a:t>éentraînement</a:t>
            </a:r>
            <a:r>
              <a:rPr lang="fr-FR" b="1" i="1" dirty="0">
                <a:solidFill>
                  <a:prstClr val="black"/>
                </a:solidFill>
                <a:latin typeface="Times New Roman" panose="02020603050405020304" pitchFamily="18" charset="0"/>
                <a:cs typeface="Times New Roman" panose="02020603050405020304" pitchFamily="18" charset="0"/>
              </a:rPr>
              <a:t>, dans l'atmosphère, d'un matériau préalablement déposé » </a:t>
            </a:r>
            <a:r>
              <a:rPr lang="fr-FR" b="1" i="1" dirty="0" smtClean="0">
                <a:solidFill>
                  <a:prstClr val="black"/>
                </a:solidFill>
                <a:latin typeface="Times New Roman" panose="02020603050405020304" pitchFamily="18" charset="0"/>
                <a:cs typeface="Times New Roman" panose="02020603050405020304" pitchFamily="18" charset="0"/>
              </a:rPr>
              <a:t> </a:t>
            </a:r>
            <a:r>
              <a:rPr lang="fr-FR" i="1" dirty="0" smtClean="0">
                <a:solidFill>
                  <a:prstClr val="black"/>
                </a:solidFill>
                <a:latin typeface="Times New Roman" panose="02020603050405020304" pitchFamily="18" charset="0"/>
                <a:cs typeface="Times New Roman" panose="02020603050405020304" pitchFamily="18" charset="0"/>
              </a:rPr>
              <a:t>sur une surface (Nicholson , 1988) </a:t>
            </a:r>
            <a:endParaRPr lang="fr-FR" i="1" dirty="0">
              <a:solidFill>
                <a:prstClr val="black"/>
              </a:solidFill>
              <a:latin typeface="Times New Roman" panose="02020603050405020304" pitchFamily="18" charset="0"/>
              <a:cs typeface="Times New Roman" panose="02020603050405020304" pitchFamily="18" charset="0"/>
            </a:endParaRPr>
          </a:p>
          <a:p>
            <a:pPr lvl="0">
              <a:lnSpc>
                <a:spcPct val="90000"/>
              </a:lnSpc>
              <a:spcBef>
                <a:spcPts val="1000"/>
              </a:spcBef>
            </a:pPr>
            <a:endParaRPr lang="fr-FR" dirty="0" smtClean="0">
              <a:solidFill>
                <a:prstClr val="black"/>
              </a:solidFill>
              <a:latin typeface="Times New Roman" panose="02020603050405020304" pitchFamily="18" charset="0"/>
              <a:cs typeface="Times New Roman" panose="02020603050405020304" pitchFamily="18" charset="0"/>
            </a:endParaRPr>
          </a:p>
          <a:p>
            <a:pPr lvl="0">
              <a:lnSpc>
                <a:spcPct val="90000"/>
              </a:lnSpc>
              <a:spcBef>
                <a:spcPts val="1000"/>
              </a:spcBef>
            </a:pPr>
            <a:endParaRPr lang="fr-FR"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à coins arrondis 2"/>
              <p:cNvSpPr/>
              <p:nvPr/>
            </p:nvSpPr>
            <p:spPr>
              <a:xfrm>
                <a:off x="8607302" y="1373324"/>
                <a:ext cx="3148740" cy="71292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𝐾</m:t>
                      </m:r>
                      <m:r>
                        <a:rPr lang="fr-FR"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i="1" smtClean="0">
                              <a:solidFill>
                                <a:prstClr val="black"/>
                              </a:solidFill>
                              <a:latin typeface="Cambria Math"/>
                              <a:ea typeface="Calibri" panose="020F0502020204030204" pitchFamily="34" charset="0"/>
                              <a:cs typeface="Times New Roman" panose="02020603050405020304" pitchFamily="18" charset="0"/>
                            </a:rPr>
                          </m:ctrlPr>
                        </m:sSup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r>
                        <a:rPr lang="fr-FR" b="0" i="1" smtClean="0">
                          <a:solidFill>
                            <a:prstClr val="black"/>
                          </a:solidFill>
                          <a:latin typeface="Cambria Math"/>
                          <a:ea typeface="Calibri" panose="020F0502020204030204" pitchFamily="34" charset="0"/>
                          <a:cs typeface="Times New Roman" panose="02020603050405020304" pitchFamily="18" charset="0"/>
                        </a:rPr>
                        <m:t>)</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prstClr val="black"/>
                              </a:solidFill>
                              <a:latin typeface="Cambria Math"/>
                              <a:ea typeface="Calibri" panose="020F0502020204030204" pitchFamily="34" charset="0"/>
                              <a:cs typeface="Times New Roman" panose="02020603050405020304" pitchFamily="18" charset="0"/>
                            </a:rPr>
                          </m:ctrlPr>
                        </m:fPr>
                        <m:num>
                          <m:sSub>
                            <m:sSubPr>
                              <m:ctrlPr>
                                <a:rPr lang="en-US" i="1">
                                  <a:solidFill>
                                    <a:prstClr val="black"/>
                                  </a:solidFill>
                                  <a:latin typeface="Cambria Math"/>
                                  <a:ea typeface="Calibri" panose="020F0502020204030204" pitchFamily="34" charset="0"/>
                                  <a:cs typeface="Times New Roman" panose="02020603050405020304" pitchFamily="18" charset="0"/>
                                </a:rPr>
                              </m:ctrlPr>
                            </m:sSub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𝑎𝑖𝑟</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ub>
                          </m:sSub>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(µ</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𝑔</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prstClr val="black"/>
                                  </a:solidFill>
                                  <a:latin typeface="Cambria Math"/>
                                  <a:ea typeface="Calibri" panose="020F0502020204030204" pitchFamily="34" charset="0"/>
                                  <a:cs typeface="Times New Roman" panose="02020603050405020304" pitchFamily="18" charset="0"/>
                                </a:rPr>
                              </m:ctrlPr>
                            </m:sSup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i="1">
                                  <a:solidFill>
                                    <a:prstClr val="black"/>
                                  </a:solidFill>
                                  <a:latin typeface="Cambria Math"/>
                                  <a:ea typeface="Calibri" panose="020F0502020204030204" pitchFamily="34" charset="0"/>
                                  <a:cs typeface="Times New Roman" panose="02020603050405020304" pitchFamily="18" charset="0"/>
                                </a:rPr>
                              </m:ctrlPr>
                            </m:sSub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𝑠</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é</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𝑝𝑜𝑡</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ub>
                          </m:sSub>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(µ</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𝑔</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prstClr val="black"/>
                                  </a:solidFill>
                                  <a:latin typeface="Cambria Math"/>
                                  <a:ea typeface="Calibri" panose="020F0502020204030204" pitchFamily="34" charset="0"/>
                                  <a:cs typeface="Times New Roman" panose="02020603050405020304" pitchFamily="18" charset="0"/>
                                </a:rPr>
                              </m:ctrlPr>
                            </m:sSup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fr-FR" dirty="0">
                  <a:latin typeface="Times New Roman" panose="02020603050405020304" pitchFamily="18" charset="0"/>
                  <a:cs typeface="Times New Roman" panose="02020603050405020304" pitchFamily="18" charset="0"/>
                </a:endParaRPr>
              </a:p>
            </p:txBody>
          </p:sp>
        </mc:Choice>
        <mc:Fallback xmlns="">
          <p:sp>
            <p:nvSpPr>
              <p:cNvPr id="3" name="Rectangle à coins arrondis 2"/>
              <p:cNvSpPr>
                <a:spLocks noRot="1" noChangeAspect="1" noMove="1" noResize="1" noEditPoints="1" noAdjustHandles="1" noChangeArrowheads="1" noChangeShapeType="1" noTextEdit="1"/>
              </p:cNvSpPr>
              <p:nvPr/>
            </p:nvSpPr>
            <p:spPr>
              <a:xfrm>
                <a:off x="8607302" y="1373324"/>
                <a:ext cx="3148740" cy="712922"/>
              </a:xfrm>
              <a:prstGeom prst="roundRect">
                <a:avLst/>
              </a:prstGeom>
              <a:blipFill rotWithShape="0">
                <a:blip r:embed="rId2"/>
                <a:stretch>
                  <a:fillRect/>
                </a:stretch>
              </a:blipFill>
              <a:ln>
                <a:solidFill>
                  <a:schemeClr val="accent6">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à coins arrondis 4"/>
              <p:cNvSpPr/>
              <p:nvPr/>
            </p:nvSpPr>
            <p:spPr>
              <a:xfrm>
                <a:off x="8607302" y="2200706"/>
                <a:ext cx="3148740" cy="71292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𝛬</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solidFill>
                                <a:prstClr val="black"/>
                              </a:solidFill>
                              <a:latin typeface="Cambria Math"/>
                              <a:ea typeface="Calibri" panose="020F0502020204030204" pitchFamily="34" charset="0"/>
                              <a:cs typeface="Times New Roman" panose="02020603050405020304" pitchFamily="18" charset="0"/>
                            </a:rPr>
                          </m:ctrlPr>
                        </m:sSup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𝑠𝑒𝑐</m:t>
                          </m:r>
                        </m:e>
                        <m: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prstClr val="black"/>
                              </a:solidFill>
                              <a:latin typeface="Cambria Math"/>
                              <a:ea typeface="Calibri" panose="020F0502020204030204" pitchFamily="34" charset="0"/>
                              <a:cs typeface="Times New Roman" panose="02020603050405020304" pitchFamily="18" charset="0"/>
                            </a:rPr>
                          </m:ctrlPr>
                        </m:fPr>
                        <m:num>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𝑅</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(µ</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𝑔</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prstClr val="black"/>
                                  </a:solidFill>
                                  <a:latin typeface="Cambria Math"/>
                                  <a:ea typeface="Calibri" panose="020F0502020204030204" pitchFamily="34" charset="0"/>
                                  <a:cs typeface="Times New Roman" panose="02020603050405020304" pitchFamily="18" charset="0"/>
                                </a:rPr>
                              </m:ctrlPr>
                            </m:sSup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𝑠</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i="1">
                                  <a:solidFill>
                                    <a:prstClr val="black"/>
                                  </a:solidFill>
                                  <a:latin typeface="Cambria Math"/>
                                  <a:ea typeface="Calibri" panose="020F0502020204030204" pitchFamily="34" charset="0"/>
                                  <a:cs typeface="Times New Roman" panose="02020603050405020304" pitchFamily="18" charset="0"/>
                                </a:rPr>
                              </m:ctrlPr>
                            </m:sSub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𝑠</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é</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𝑝𝑜𝑡</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ub>
                          </m:sSub>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(µ</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𝑔</m:t>
                          </m:r>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prstClr val="black"/>
                                  </a:solidFill>
                                  <a:latin typeface="Cambria Math"/>
                                  <a:ea typeface="Calibri" panose="020F0502020204030204" pitchFamily="34" charset="0"/>
                                  <a:cs typeface="Times New Roman" panose="02020603050405020304" pitchFamily="18" charset="0"/>
                                </a:rPr>
                              </m:ctrlPr>
                            </m:sSupPr>
                            <m:e>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fr-FR" dirty="0">
                  <a:latin typeface="Times New Roman" panose="02020603050405020304" pitchFamily="18" charset="0"/>
                  <a:cs typeface="Times New Roman" panose="02020603050405020304" pitchFamily="18" charset="0"/>
                </a:endParaRPr>
              </a:p>
            </p:txBody>
          </p:sp>
        </mc:Choice>
        <mc:Fallback xmlns="">
          <p:sp>
            <p:nvSpPr>
              <p:cNvPr id="5" name="Rectangle à coins arrondis 4"/>
              <p:cNvSpPr>
                <a:spLocks noRot="1" noChangeAspect="1" noMove="1" noResize="1" noEditPoints="1" noAdjustHandles="1" noChangeArrowheads="1" noChangeShapeType="1" noTextEdit="1"/>
              </p:cNvSpPr>
              <p:nvPr/>
            </p:nvSpPr>
            <p:spPr>
              <a:xfrm>
                <a:off x="8607302" y="2200706"/>
                <a:ext cx="3148740" cy="712922"/>
              </a:xfrm>
              <a:prstGeom prst="roundRect">
                <a:avLst/>
              </a:prstGeom>
              <a:blipFill rotWithShape="0">
                <a:blip r:embed="rId3"/>
                <a:stretch>
                  <a:fillRect/>
                </a:stretch>
              </a:blipFill>
              <a:ln>
                <a:solidFill>
                  <a:schemeClr val="accent6">
                    <a:lumMod val="75000"/>
                  </a:schemeClr>
                </a:solidFill>
              </a:ln>
            </p:spPr>
            <p:txBody>
              <a:bodyPr/>
              <a:lstStyle/>
              <a:p>
                <a:r>
                  <a:rPr lang="en-US">
                    <a:noFill/>
                  </a:rPr>
                  <a:t> </a:t>
                </a:r>
              </a:p>
            </p:txBody>
          </p:sp>
        </mc:Fallback>
      </mc:AlternateContent>
      <p:sp>
        <p:nvSpPr>
          <p:cNvPr id="7" name="Espace réservé du numéro de diapositive 6"/>
          <p:cNvSpPr>
            <a:spLocks noGrp="1"/>
          </p:cNvSpPr>
          <p:nvPr>
            <p:ph type="sldNum" sz="quarter" idx="12"/>
          </p:nvPr>
        </p:nvSpPr>
        <p:spPr/>
        <p:txBody>
          <a:bodyPr/>
          <a:lstStyle/>
          <a:p>
            <a:fld id="{BFB7ACFF-5502-4242-92E3-C94BDADEB5A5}" type="slidenum">
              <a:rPr lang="en-US" smtClean="0">
                <a:solidFill>
                  <a:srgbClr val="000000"/>
                </a:solidFill>
                <a:latin typeface="Times New Roman" panose="02020603050405020304" pitchFamily="18" charset="0"/>
                <a:cs typeface="Times New Roman" panose="02020603050405020304" pitchFamily="18" charset="0"/>
              </a:rPr>
              <a:pPr/>
              <a:t>8</a:t>
            </a:fld>
            <a:endParaRPr lang="en-US">
              <a:solidFill>
                <a:srgbClr val="000000"/>
              </a:solidFill>
              <a:latin typeface="Times New Roman" panose="02020603050405020304" pitchFamily="18" charset="0"/>
              <a:cs typeface="Times New Roman" panose="02020603050405020304" pitchFamily="18" charset="0"/>
            </a:endParaRPr>
          </a:p>
        </p:txBody>
      </p:sp>
      <p:sp>
        <p:nvSpPr>
          <p:cNvPr id="9" name="Titre 1"/>
          <p:cNvSpPr>
            <a:spLocks noGrp="1"/>
          </p:cNvSpPr>
          <p:nvPr>
            <p:ph type="title"/>
          </p:nvPr>
        </p:nvSpPr>
        <p:spPr>
          <a:xfrm>
            <a:off x="233765" y="233389"/>
            <a:ext cx="6996193" cy="703821"/>
          </a:xfrm>
        </p:spPr>
        <p:txBody>
          <a:bodyPr>
            <a:normAutofit/>
          </a:bodyPr>
          <a:lstStyle/>
          <a:p>
            <a:r>
              <a:rPr lang="fr-FR" sz="2400" b="1" dirty="0" smtClean="0">
                <a:solidFill>
                  <a:srgbClr val="00B0F0"/>
                </a:solidFill>
                <a:latin typeface="Times New Roman" panose="02020603050405020304" pitchFamily="18" charset="0"/>
                <a:cs typeface="Times New Roman" panose="02020603050405020304" pitchFamily="18" charset="0"/>
              </a:rPr>
              <a:t>RES: </a:t>
            </a:r>
            <a:r>
              <a:rPr lang="fr-FR" sz="2400" b="1" dirty="0" smtClean="0">
                <a:solidFill>
                  <a:schemeClr val="bg1">
                    <a:lumMod val="75000"/>
                  </a:schemeClr>
                </a:solidFill>
                <a:latin typeface="Times New Roman" panose="02020603050405020304" pitchFamily="18" charset="0"/>
                <a:cs typeface="Times New Roman" panose="02020603050405020304" pitchFamily="18" charset="0"/>
              </a:rPr>
              <a:t>Notions</a:t>
            </a:r>
            <a:endParaRPr lang="en-US" sz="2400" b="1"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1672" y="330505"/>
            <a:ext cx="1708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686318" y="3028088"/>
            <a:ext cx="4069724" cy="1352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15000"/>
              </a:lnSpc>
              <a:spcAft>
                <a:spcPts val="1000"/>
              </a:spcAft>
            </a:pPr>
            <a:endParaRPr lang="fr-FR" b="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q"/>
            </a:pPr>
            <a:r>
              <a:rPr lang="fr-FR" b="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Facteur </a:t>
            </a:r>
            <a:r>
              <a:rPr lang="fr-FR"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de remise en suspension (K) </a:t>
            </a:r>
            <a:endParaRPr lang="fr-FR" b="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q"/>
            </a:pPr>
            <a:r>
              <a:rPr lang="fr-FR" b="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Taux de remise en suspension (Λ)</a:t>
            </a:r>
            <a:endParaRPr lang="fr-FR"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q"/>
            </a:pP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953141" y="2811112"/>
            <a:ext cx="6276815" cy="33494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lnSpc>
                <a:spcPct val="90000"/>
              </a:lnSpc>
              <a:spcBef>
                <a:spcPts val="1000"/>
              </a:spcBef>
              <a:buFont typeface="Wingdings" panose="05000000000000000000" pitchFamily="2" charset="2"/>
              <a:buChar char="q"/>
            </a:pPr>
            <a:endParaRPr lang="fr-FR" dirty="0" smtClean="0">
              <a:solidFill>
                <a:srgbClr val="00B050"/>
              </a:solidFill>
              <a:latin typeface="Times New Roman" panose="02020603050405020304" pitchFamily="18" charset="0"/>
              <a:cs typeface="Times New Roman" panose="02020603050405020304" pitchFamily="18" charset="0"/>
            </a:endParaRPr>
          </a:p>
          <a:p>
            <a:pPr marL="285750" lvl="0" indent="-285750">
              <a:lnSpc>
                <a:spcPct val="90000"/>
              </a:lnSpc>
              <a:spcBef>
                <a:spcPts val="1000"/>
              </a:spcBef>
              <a:buFont typeface="Wingdings" panose="05000000000000000000" pitchFamily="2" charset="2"/>
              <a:buChar char="q"/>
            </a:pPr>
            <a:r>
              <a:rPr lang="fr-FR" dirty="0" smtClean="0">
                <a:solidFill>
                  <a:srgbClr val="00B050"/>
                </a:solidFill>
                <a:latin typeface="Times New Roman" panose="02020603050405020304" pitchFamily="18" charset="0"/>
                <a:cs typeface="Times New Roman" panose="02020603050405020304" pitchFamily="18" charset="0"/>
              </a:rPr>
              <a:t>Transport de  </a:t>
            </a:r>
            <a:r>
              <a:rPr lang="fr-FR" dirty="0">
                <a:solidFill>
                  <a:srgbClr val="00B050"/>
                </a:solidFill>
                <a:latin typeface="Times New Roman" panose="02020603050405020304" pitchFamily="18" charset="0"/>
                <a:cs typeface="Times New Roman" panose="02020603050405020304" pitchFamily="18" charset="0"/>
              </a:rPr>
              <a:t>divers contaminants (radionucléides, métaux, spores </a:t>
            </a:r>
            <a:r>
              <a:rPr lang="fr-FR" dirty="0" smtClean="0">
                <a:solidFill>
                  <a:srgbClr val="00B050"/>
                </a:solidFill>
                <a:latin typeface="Times New Roman" panose="02020603050405020304" pitchFamily="18" charset="0"/>
                <a:cs typeface="Times New Roman" panose="02020603050405020304" pitchFamily="18" charset="0"/>
              </a:rPr>
              <a:t>biologiques…)</a:t>
            </a:r>
            <a:endParaRPr lang="fr-FR" dirty="0" smtClean="0">
              <a:solidFill>
                <a:prstClr val="black"/>
              </a:solidFill>
              <a:latin typeface="Times New Roman" panose="02020603050405020304" pitchFamily="18" charset="0"/>
              <a:cs typeface="Times New Roman" panose="02020603050405020304" pitchFamily="18" charset="0"/>
            </a:endParaRPr>
          </a:p>
          <a:p>
            <a:pPr marL="285750" lvl="0" indent="-285750">
              <a:lnSpc>
                <a:spcPct val="90000"/>
              </a:lnSpc>
              <a:spcBef>
                <a:spcPts val="1000"/>
              </a:spcBef>
              <a:buFont typeface="Wingdings" panose="05000000000000000000" pitchFamily="2" charset="2"/>
              <a:buChar char="q"/>
            </a:pPr>
            <a:r>
              <a:rPr lang="fr-FR" dirty="0" smtClean="0">
                <a:solidFill>
                  <a:prstClr val="black"/>
                </a:solidFill>
                <a:latin typeface="Times New Roman" panose="02020603050405020304" pitchFamily="18" charset="0"/>
                <a:cs typeface="Times New Roman" panose="02020603050405020304" pitchFamily="18" charset="0"/>
              </a:rPr>
              <a:t>Nécessité </a:t>
            </a:r>
            <a:r>
              <a:rPr lang="fr-FR" dirty="0">
                <a:solidFill>
                  <a:prstClr val="black"/>
                </a:solidFill>
                <a:latin typeface="Times New Roman" panose="02020603050405020304" pitchFamily="18" charset="0"/>
                <a:cs typeface="Times New Roman" panose="02020603050405020304" pitchFamily="18" charset="0"/>
              </a:rPr>
              <a:t>d'inclure la RES dans la modélisation et les études prédictives </a:t>
            </a:r>
            <a:r>
              <a:rPr lang="fr-FR" dirty="0" smtClean="0">
                <a:solidFill>
                  <a:prstClr val="black"/>
                </a:solidFill>
                <a:latin typeface="Times New Roman" panose="02020603050405020304" pitchFamily="18" charset="0"/>
                <a:cs typeface="Times New Roman" panose="02020603050405020304" pitchFamily="18" charset="0"/>
              </a:rPr>
              <a:t>: </a:t>
            </a:r>
            <a:r>
              <a:rPr lang="fr-FR" dirty="0">
                <a:solidFill>
                  <a:prstClr val="black"/>
                </a:solidFill>
                <a:latin typeface="Times New Roman" panose="02020603050405020304" pitchFamily="18" charset="0"/>
                <a:cs typeface="Times New Roman" panose="02020603050405020304" pitchFamily="18" charset="0"/>
              </a:rPr>
              <a:t>évacuation et décontamination. </a:t>
            </a:r>
          </a:p>
          <a:p>
            <a:pPr marL="285750" lvl="0" indent="-285750">
              <a:lnSpc>
                <a:spcPct val="90000"/>
              </a:lnSpc>
              <a:spcBef>
                <a:spcPts val="1000"/>
              </a:spcBef>
              <a:buFont typeface="Wingdings" panose="05000000000000000000" pitchFamily="2" charset="2"/>
              <a:buChar char="q"/>
            </a:pPr>
            <a:r>
              <a:rPr lang="fr-FR" b="1" dirty="0" smtClean="0">
                <a:solidFill>
                  <a:srgbClr val="00B050"/>
                </a:solidFill>
                <a:latin typeface="Times New Roman" panose="02020603050405020304" pitchFamily="18" charset="0"/>
                <a:cs typeface="Times New Roman" panose="02020603050405020304" pitchFamily="18" charset="0"/>
              </a:rPr>
              <a:t>Aucun </a:t>
            </a:r>
            <a:r>
              <a:rPr lang="fr-FR" b="1" dirty="0">
                <a:solidFill>
                  <a:srgbClr val="00B050"/>
                </a:solidFill>
                <a:latin typeface="Times New Roman" panose="02020603050405020304" pitchFamily="18" charset="0"/>
                <a:cs typeface="Times New Roman" panose="02020603050405020304" pitchFamily="18" charset="0"/>
              </a:rPr>
              <a:t>modèle robuste applicable aux flux de RES (temps courts et longs</a:t>
            </a:r>
            <a:r>
              <a:rPr lang="fr-FR" b="1" dirty="0" smtClean="0">
                <a:solidFill>
                  <a:srgbClr val="00B050"/>
                </a:solidFill>
                <a:latin typeface="Times New Roman" panose="02020603050405020304" pitchFamily="18" charset="0"/>
                <a:cs typeface="Times New Roman" panose="02020603050405020304" pitchFamily="18" charset="0"/>
              </a:rPr>
              <a:t>)</a:t>
            </a:r>
            <a:endParaRPr lang="fr-FR" b="1" dirty="0">
              <a:solidFill>
                <a:srgbClr val="00B050"/>
              </a:solidFill>
              <a:latin typeface="Times New Roman" panose="02020603050405020304" pitchFamily="18" charset="0"/>
              <a:cs typeface="Times New Roman" panose="02020603050405020304" pitchFamily="18" charset="0"/>
            </a:endParaRPr>
          </a:p>
          <a:p>
            <a:pPr marL="285750" lvl="0" indent="-285750">
              <a:lnSpc>
                <a:spcPct val="90000"/>
              </a:lnSpc>
              <a:spcBef>
                <a:spcPts val="1000"/>
              </a:spcBef>
              <a:buFont typeface="Wingdings" panose="05000000000000000000" pitchFamily="2" charset="2"/>
              <a:buChar char="q"/>
            </a:pPr>
            <a:r>
              <a:rPr lang="fr-FR" b="1" dirty="0">
                <a:solidFill>
                  <a:srgbClr val="00B050"/>
                </a:solidFill>
                <a:latin typeface="Times New Roman" panose="02020603050405020304" pitchFamily="18" charset="0"/>
                <a:cs typeface="Times New Roman" panose="02020603050405020304" pitchFamily="18" charset="0"/>
              </a:rPr>
              <a:t>Modèles </a:t>
            </a:r>
            <a:r>
              <a:rPr lang="fr-FR" b="1" dirty="0" smtClean="0">
                <a:solidFill>
                  <a:srgbClr val="00B050"/>
                </a:solidFill>
                <a:latin typeface="Times New Roman" panose="02020603050405020304" pitchFamily="18" charset="0"/>
                <a:cs typeface="Times New Roman" panose="02020603050405020304" pitchFamily="18" charset="0"/>
              </a:rPr>
              <a:t>« simplifiés »</a:t>
            </a:r>
            <a:r>
              <a:rPr lang="fr-FR" dirty="0" smtClean="0">
                <a:solidFill>
                  <a:prstClr val="black"/>
                </a:solidFill>
                <a:latin typeface="Times New Roman" panose="02020603050405020304" pitchFamily="18" charset="0"/>
                <a:cs typeface="Times New Roman" panose="02020603050405020304" pitchFamily="18" charset="0"/>
              </a:rPr>
              <a:t>: K </a:t>
            </a:r>
            <a:r>
              <a:rPr lang="fr-FR" dirty="0">
                <a:solidFill>
                  <a:prstClr val="black"/>
                </a:solidFill>
                <a:latin typeface="Times New Roman" panose="02020603050405020304" pitchFamily="18" charset="0"/>
                <a:cs typeface="Times New Roman" panose="02020603050405020304" pitchFamily="18" charset="0"/>
              </a:rPr>
              <a:t>et </a:t>
            </a:r>
            <a:r>
              <a:rPr lang="el-GR" dirty="0">
                <a:solidFill>
                  <a:prstClr val="black"/>
                </a:solidFill>
                <a:latin typeface="Times New Roman" panose="02020603050405020304" pitchFamily="18" charset="0"/>
                <a:cs typeface="Times New Roman" panose="02020603050405020304" pitchFamily="18" charset="0"/>
              </a:rPr>
              <a:t>Λ</a:t>
            </a:r>
            <a:endParaRPr lang="fr-FR" dirty="0" smtClean="0">
              <a:solidFill>
                <a:prstClr val="black"/>
              </a:solidFill>
              <a:latin typeface="Times New Roman" panose="02020603050405020304" pitchFamily="18" charset="0"/>
              <a:cs typeface="Times New Roman" panose="02020603050405020304" pitchFamily="18" charset="0"/>
            </a:endParaRPr>
          </a:p>
          <a:p>
            <a:pPr marL="285750" lvl="0" indent="-285750">
              <a:lnSpc>
                <a:spcPct val="90000"/>
              </a:lnSpc>
              <a:spcBef>
                <a:spcPts val="1000"/>
              </a:spcBef>
              <a:buFont typeface="Wingdings" panose="05000000000000000000" pitchFamily="2" charset="2"/>
              <a:buChar char="q"/>
            </a:pPr>
            <a:r>
              <a:rPr lang="fr-FR" dirty="0" smtClean="0">
                <a:solidFill>
                  <a:prstClr val="black"/>
                </a:solidFill>
                <a:latin typeface="Times New Roman" panose="02020603050405020304" pitchFamily="18" charset="0"/>
                <a:cs typeface="Times New Roman" panose="02020603050405020304" pitchFamily="18" charset="0"/>
              </a:rPr>
              <a:t>K et </a:t>
            </a:r>
            <a:r>
              <a:rPr lang="el-GR" dirty="0" smtClean="0">
                <a:solidFill>
                  <a:prstClr val="black"/>
                </a:solidFill>
                <a:latin typeface="Times New Roman" panose="02020603050405020304" pitchFamily="18" charset="0"/>
                <a:cs typeface="Times New Roman" panose="02020603050405020304" pitchFamily="18" charset="0"/>
              </a:rPr>
              <a:t>Λ</a:t>
            </a:r>
            <a:r>
              <a:rPr lang="fr-FR" dirty="0" smtClean="0">
                <a:solidFill>
                  <a:prstClr val="black"/>
                </a:solidFill>
                <a:latin typeface="Times New Roman" panose="02020603050405020304" pitchFamily="18" charset="0"/>
                <a:cs typeface="Times New Roman" panose="02020603050405020304" pitchFamily="18" charset="0"/>
              </a:rPr>
              <a:t> : variété </a:t>
            </a:r>
            <a:r>
              <a:rPr lang="fr-FR" dirty="0">
                <a:solidFill>
                  <a:prstClr val="black"/>
                </a:solidFill>
                <a:latin typeface="Times New Roman" panose="02020603050405020304" pitchFamily="18" charset="0"/>
                <a:cs typeface="Times New Roman" panose="02020603050405020304" pitchFamily="18" charset="0"/>
              </a:rPr>
              <a:t>de modèles mathématiques </a:t>
            </a:r>
            <a:r>
              <a:rPr lang="fr-FR" dirty="0" smtClean="0">
                <a:solidFill>
                  <a:prstClr val="black"/>
                </a:solidFill>
                <a:latin typeface="Times New Roman" panose="02020603050405020304" pitchFamily="18" charset="0"/>
                <a:cs typeface="Times New Roman" panose="02020603050405020304" pitchFamily="18" charset="0"/>
              </a:rPr>
              <a:t>mais </a:t>
            </a:r>
            <a:r>
              <a:rPr lang="fr-FR" dirty="0">
                <a:solidFill>
                  <a:prstClr val="black"/>
                </a:solidFill>
                <a:latin typeface="Times New Roman" panose="02020603050405020304" pitchFamily="18" charset="0"/>
                <a:cs typeface="Times New Roman" panose="02020603050405020304" pitchFamily="18" charset="0"/>
              </a:rPr>
              <a:t>grande variabilité et </a:t>
            </a:r>
            <a:r>
              <a:rPr lang="fr-FR" dirty="0" smtClean="0">
                <a:solidFill>
                  <a:prstClr val="black"/>
                </a:solidFill>
                <a:latin typeface="Times New Roman" panose="02020603050405020304" pitchFamily="18" charset="0"/>
                <a:cs typeface="Times New Roman" panose="02020603050405020304" pitchFamily="18" charset="0"/>
              </a:rPr>
              <a:t>incertitude</a:t>
            </a:r>
            <a:r>
              <a:rPr lang="fr-FR" sz="2800" dirty="0" smtClean="0">
                <a:solidFill>
                  <a:prstClr val="black"/>
                </a:solidFill>
                <a:latin typeface="Times New Roman" panose="02020603050405020304" pitchFamily="18" charset="0"/>
                <a:cs typeface="Times New Roman" panose="02020603050405020304" pitchFamily="18" charset="0"/>
              </a:rPr>
              <a:t>.</a:t>
            </a:r>
          </a:p>
          <a:p>
            <a:pPr lvl="0">
              <a:lnSpc>
                <a:spcPct val="90000"/>
              </a:lnSpc>
              <a:spcBef>
                <a:spcPts val="1000"/>
              </a:spcBef>
            </a:pPr>
            <a:endParaRPr lang="fr-F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49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189686" y="6278072"/>
            <a:ext cx="1706217" cy="365125"/>
          </a:xfrm>
        </p:spPr>
        <p:txBody>
          <a:bodyPr/>
          <a:lstStyle/>
          <a:p>
            <a:fld id="{BFB7ACFF-5502-4242-92E3-C94BDADEB5A5}" type="slidenum">
              <a:rPr lang="en-US" smtClean="0">
                <a:solidFill>
                  <a:srgbClr val="000000"/>
                </a:solidFill>
                <a:latin typeface="Times New Roman" panose="02020603050405020304" pitchFamily="18" charset="0"/>
                <a:cs typeface="Times New Roman" panose="02020603050405020304" pitchFamily="18" charset="0"/>
              </a:rPr>
              <a:pPr/>
              <a:t>9</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10" name="Titre 1"/>
          <p:cNvSpPr>
            <a:spLocks noGrp="1"/>
          </p:cNvSpPr>
          <p:nvPr>
            <p:ph type="title"/>
          </p:nvPr>
        </p:nvSpPr>
        <p:spPr>
          <a:xfrm>
            <a:off x="233765" y="233389"/>
            <a:ext cx="6996193" cy="703821"/>
          </a:xfrm>
        </p:spPr>
        <p:txBody>
          <a:bodyPr>
            <a:normAutofit/>
          </a:bodyPr>
          <a:lstStyle/>
          <a:p>
            <a:r>
              <a:rPr lang="fr-FR" sz="2400" b="1" dirty="0" smtClean="0">
                <a:solidFill>
                  <a:srgbClr val="00B0F0"/>
                </a:solidFill>
                <a:latin typeface="Times New Roman" panose="02020603050405020304" pitchFamily="18" charset="0"/>
                <a:cs typeface="Times New Roman" panose="02020603050405020304" pitchFamily="18" charset="0"/>
              </a:rPr>
              <a:t>RES: </a:t>
            </a:r>
            <a:r>
              <a:rPr lang="fr-FR" sz="2400" b="1" dirty="0" smtClean="0">
                <a:solidFill>
                  <a:schemeClr val="bg1">
                    <a:lumMod val="75000"/>
                  </a:schemeClr>
                </a:solidFill>
                <a:latin typeface="Times New Roman" panose="02020603050405020304" pitchFamily="18" charset="0"/>
                <a:cs typeface="Times New Roman" panose="02020603050405020304" pitchFamily="18" charset="0"/>
              </a:rPr>
              <a:t>Facteurs influençant la RES  </a:t>
            </a:r>
            <a:endParaRPr lang="en-US" sz="24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580158" y="1508935"/>
            <a:ext cx="1462409" cy="529091"/>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endParaRPr lang="fr-FR" b="1" dirty="0" smtClean="0">
              <a:latin typeface="Times New Roman" panose="02020603050405020304" pitchFamily="18" charset="0"/>
              <a:cs typeface="Times New Roman" panose="02020603050405020304" pitchFamily="18" charset="0"/>
            </a:endParaRPr>
          </a:p>
          <a:p>
            <a:pPr algn="ctr"/>
            <a:r>
              <a:rPr lang="fr-FR" b="1" dirty="0" smtClean="0">
                <a:latin typeface="Times New Roman" panose="02020603050405020304" pitchFamily="18" charset="0"/>
                <a:cs typeface="Times New Roman" panose="02020603050405020304" pitchFamily="18" charset="0"/>
              </a:rPr>
              <a:t>Trafic routier</a:t>
            </a:r>
            <a:endParaRPr lang="fr-FR" b="1" dirty="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p:txBody>
      </p:sp>
      <p:sp>
        <p:nvSpPr>
          <p:cNvPr id="17" name="Rectangle 16"/>
          <p:cNvSpPr/>
          <p:nvPr/>
        </p:nvSpPr>
        <p:spPr>
          <a:xfrm>
            <a:off x="516232" y="1508936"/>
            <a:ext cx="1234685" cy="543760"/>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Action </a:t>
            </a:r>
            <a:r>
              <a:rPr lang="en-US" b="1" dirty="0" smtClean="0">
                <a:latin typeface="Times New Roman" panose="02020603050405020304" pitchFamily="18" charset="0"/>
                <a:cs typeface="Times New Roman" panose="02020603050405020304" pitchFamily="18" charset="0"/>
              </a:rPr>
              <a:t>  du </a:t>
            </a:r>
            <a:r>
              <a:rPr lang="en-US" b="1" dirty="0" smtClean="0">
                <a:latin typeface="Times New Roman" panose="02020603050405020304" pitchFamily="18" charset="0"/>
                <a:cs typeface="Times New Roman" panose="02020603050405020304" pitchFamily="18" charset="0"/>
              </a:rPr>
              <a:t>vent</a:t>
            </a:r>
          </a:p>
          <a:p>
            <a:pPr algn="ctr"/>
            <a:endParaRPr lang="en-US" b="1" dirty="0">
              <a:latin typeface="Times New Roman" panose="02020603050405020304" pitchFamily="18" charset="0"/>
              <a:cs typeface="Times New Roman" panose="02020603050405020304" pitchFamily="18" charset="0"/>
            </a:endParaRPr>
          </a:p>
        </p:txBody>
      </p:sp>
      <p:sp>
        <p:nvSpPr>
          <p:cNvPr id="25" name="Rectangle 24"/>
          <p:cNvSpPr/>
          <p:nvPr/>
        </p:nvSpPr>
        <p:spPr>
          <a:xfrm flipH="1">
            <a:off x="8259780" y="5463154"/>
            <a:ext cx="2971193" cy="891152"/>
          </a:xfrm>
          <a:prstGeom prst="rect">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latin typeface="Times New Roman" panose="02020603050405020304" pitchFamily="18" charset="0"/>
              <a:cs typeface="Times New Roman" panose="02020603050405020304" pitchFamily="18" charset="0"/>
            </a:endParaRPr>
          </a:p>
          <a:p>
            <a:r>
              <a:rPr lang="fr-FR" sz="1100" i="1" dirty="0" smtClean="0">
                <a:solidFill>
                  <a:schemeClr val="bg1">
                    <a:lumMod val="85000"/>
                  </a:schemeClr>
                </a:solidFill>
                <a:latin typeface="Times New Roman" panose="02020603050405020304" pitchFamily="18" charset="0"/>
                <a:cs typeface="Times New Roman" panose="02020603050405020304" pitchFamily="18" charset="0"/>
              </a:rPr>
              <a:t>Nicholson 1988, </a:t>
            </a:r>
            <a:r>
              <a:rPr lang="fr-FR" sz="1100" i="1" dirty="0">
                <a:solidFill>
                  <a:schemeClr val="bg1">
                    <a:lumMod val="85000"/>
                  </a:schemeClr>
                </a:solidFill>
                <a:latin typeface="Times New Roman" panose="02020603050405020304" pitchFamily="18" charset="0"/>
                <a:cs typeface="Times New Roman" panose="02020603050405020304" pitchFamily="18" charset="0"/>
              </a:rPr>
              <a:t>2009; Sabin et al. 2006; Thorpe et al. 2007;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Gehrig</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2010;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Martuzevicius</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2011;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Weinbruch</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2014;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Ferm</a:t>
            </a:r>
            <a:r>
              <a:rPr lang="fr-FR" sz="1100" i="1" dirty="0">
                <a:solidFill>
                  <a:schemeClr val="bg1">
                    <a:lumMod val="85000"/>
                  </a:schemeClr>
                </a:solidFill>
                <a:latin typeface="Times New Roman" panose="02020603050405020304" pitchFamily="18" charset="0"/>
                <a:cs typeface="Times New Roman" panose="02020603050405020304" pitchFamily="18" charset="0"/>
              </a:rPr>
              <a:t> et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Sjöberg</a:t>
            </a:r>
            <a:r>
              <a:rPr lang="fr-FR" sz="1100" i="1" dirty="0">
                <a:solidFill>
                  <a:schemeClr val="bg1">
                    <a:lumMod val="85000"/>
                  </a:schemeClr>
                </a:solidFill>
                <a:latin typeface="Times New Roman" panose="02020603050405020304" pitchFamily="18" charset="0"/>
                <a:cs typeface="Times New Roman" panose="02020603050405020304" pitchFamily="18" charset="0"/>
              </a:rPr>
              <a:t> 2015;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Escrig</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2011;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Amato</a:t>
            </a:r>
            <a:r>
              <a:rPr lang="fr-FR" sz="1100" i="1" dirty="0">
                <a:solidFill>
                  <a:schemeClr val="bg1">
                    <a:lumMod val="85000"/>
                  </a:schemeClr>
                </a:solidFill>
                <a:latin typeface="Times New Roman" panose="02020603050405020304" pitchFamily="18" charset="0"/>
                <a:cs typeface="Times New Roman" panose="02020603050405020304" pitchFamily="18" charset="0"/>
              </a:rPr>
              <a:t>, </a:t>
            </a:r>
            <a:r>
              <a:rPr lang="fr-FR" sz="1100" i="1" dirty="0" smtClean="0">
                <a:solidFill>
                  <a:schemeClr val="bg1">
                    <a:lumMod val="85000"/>
                  </a:schemeClr>
                </a:solidFill>
                <a:latin typeface="Times New Roman" panose="02020603050405020304" pitchFamily="18" charset="0"/>
                <a:cs typeface="Times New Roman" panose="02020603050405020304" pitchFamily="18" charset="0"/>
              </a:rPr>
              <a:t>et </a:t>
            </a:r>
            <a:r>
              <a:rPr lang="fr-FR" sz="1100" i="1" dirty="0">
                <a:solidFill>
                  <a:schemeClr val="bg1">
                    <a:lumMod val="85000"/>
                  </a:schemeClr>
                </a:solidFill>
                <a:latin typeface="Times New Roman" panose="02020603050405020304" pitchFamily="18" charset="0"/>
                <a:cs typeface="Times New Roman" panose="02020603050405020304" pitchFamily="18" charset="0"/>
              </a:rPr>
              <a:t>al. 2012; F. </a:t>
            </a:r>
            <a:r>
              <a:rPr lang="fr-FR" sz="1100" i="1" dirty="0" err="1">
                <a:solidFill>
                  <a:schemeClr val="bg1">
                    <a:lumMod val="85000"/>
                  </a:schemeClr>
                </a:solidFill>
                <a:latin typeface="Times New Roman" panose="02020603050405020304" pitchFamily="18" charset="0"/>
                <a:cs typeface="Times New Roman" panose="02020603050405020304" pitchFamily="18" charset="0"/>
              </a:rPr>
              <a:t>Amato</a:t>
            </a:r>
            <a:r>
              <a:rPr lang="fr-FR" sz="1100" i="1" dirty="0">
                <a:solidFill>
                  <a:schemeClr val="bg1">
                    <a:lumMod val="85000"/>
                  </a:schemeClr>
                </a:solidFill>
                <a:latin typeface="Times New Roman" panose="02020603050405020304" pitchFamily="18" charset="0"/>
                <a:cs typeface="Times New Roman" panose="02020603050405020304" pitchFamily="18" charset="0"/>
              </a:rPr>
              <a:t> et al. </a:t>
            </a:r>
            <a:r>
              <a:rPr lang="fr-FR" sz="1100" i="1" dirty="0" smtClean="0">
                <a:solidFill>
                  <a:schemeClr val="bg1">
                    <a:lumMod val="85000"/>
                  </a:schemeClr>
                </a:solidFill>
                <a:latin typeface="Times New Roman" panose="02020603050405020304" pitchFamily="18" charset="0"/>
                <a:cs typeface="Times New Roman" panose="02020603050405020304" pitchFamily="18" charset="0"/>
              </a:rPr>
              <a:t>2016</a:t>
            </a:r>
            <a:endParaRPr lang="en-US" sz="1100" i="1" dirty="0">
              <a:solidFill>
                <a:schemeClr val="bg1">
                  <a:lumMod val="85000"/>
                </a:schemeClr>
              </a:solidFill>
              <a:latin typeface="Times New Roman" panose="02020603050405020304" pitchFamily="18" charset="0"/>
              <a:cs typeface="Times New Roman" panose="02020603050405020304" pitchFamily="18" charset="0"/>
            </a:endParaRPr>
          </a:p>
          <a:p>
            <a:endParaRPr lang="fr-FR" sz="1100" i="1" dirty="0">
              <a:latin typeface="Times New Roman" panose="02020603050405020304" pitchFamily="18" charset="0"/>
              <a:cs typeface="Times New Roman" panose="02020603050405020304" pitchFamily="18" charset="0"/>
            </a:endParaRPr>
          </a:p>
          <a:p>
            <a:endParaRPr lang="fr-FR" sz="1100" dirty="0">
              <a:latin typeface="Times New Roman" panose="02020603050405020304" pitchFamily="18" charset="0"/>
              <a:cs typeface="Times New Roman" panose="02020603050405020304" pitchFamily="18" charset="0"/>
            </a:endParaRPr>
          </a:p>
        </p:txBody>
      </p:sp>
      <p:pic>
        <p:nvPicPr>
          <p:cNvPr id="27" name="Espace réservé du contenu 4"/>
          <p:cNvPicPr>
            <a:picLocks noGrp="1"/>
          </p:cNvPicPr>
          <p:nvPr>
            <p:ph sz="half" idx="1"/>
          </p:nvPr>
        </p:nvPicPr>
        <p:blipFill>
          <a:blip r:embed="rId2"/>
          <a:stretch>
            <a:fillRect/>
          </a:stretch>
        </p:blipFill>
        <p:spPr>
          <a:xfrm>
            <a:off x="6444336" y="2174934"/>
            <a:ext cx="2901142" cy="2200990"/>
          </a:xfrm>
          <a:prstGeom prst="rect">
            <a:avLst/>
          </a:prstGeom>
        </p:spPr>
      </p:pic>
      <p:sp>
        <p:nvSpPr>
          <p:cNvPr id="28" name="Rectangle 27"/>
          <p:cNvSpPr/>
          <p:nvPr/>
        </p:nvSpPr>
        <p:spPr>
          <a:xfrm>
            <a:off x="8457171" y="4395996"/>
            <a:ext cx="2280097" cy="227325"/>
          </a:xfrm>
          <a:prstGeom prst="rect">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q"/>
            </a:pPr>
            <a:r>
              <a:rPr lang="fr-FR" b="1" dirty="0" smtClean="0">
                <a:solidFill>
                  <a:srgbClr val="FF0000"/>
                </a:solidFill>
                <a:latin typeface="Times New Roman" panose="02020603050405020304" pitchFamily="18" charset="0"/>
                <a:cs typeface="Times New Roman" panose="02020603050405020304" pitchFamily="18" charset="0"/>
              </a:rPr>
              <a:t>Surfaces poreuses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0" name="Imag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158" y="2227432"/>
            <a:ext cx="2557171" cy="2165507"/>
          </a:xfrm>
          <a:prstGeom prst="rect">
            <a:avLst/>
          </a:prstGeom>
        </p:spPr>
      </p:pic>
      <p:pic>
        <p:nvPicPr>
          <p:cNvPr id="31" name="Imag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32" y="2183023"/>
            <a:ext cx="2622175" cy="2133255"/>
          </a:xfrm>
          <a:prstGeom prst="rect">
            <a:avLst/>
          </a:prstGeom>
        </p:spPr>
      </p:pic>
      <p:sp>
        <p:nvSpPr>
          <p:cNvPr id="32" name="Rectangle 31"/>
          <p:cNvSpPr/>
          <p:nvPr/>
        </p:nvSpPr>
        <p:spPr>
          <a:xfrm>
            <a:off x="3433960" y="4509658"/>
            <a:ext cx="3217213" cy="1828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u="sng" dirty="0" smtClean="0">
                <a:solidFill>
                  <a:srgbClr val="FF0000"/>
                </a:solidFill>
                <a:latin typeface="Times New Roman" panose="02020603050405020304" pitchFamily="18" charset="0"/>
                <a:cs typeface="Times New Roman" panose="02020603050405020304" pitchFamily="18" charset="0"/>
              </a:rPr>
              <a:t>Source </a:t>
            </a:r>
            <a:r>
              <a:rPr lang="fr-FR" u="sng" dirty="0">
                <a:solidFill>
                  <a:srgbClr val="FF0000"/>
                </a:solidFill>
                <a:latin typeface="Times New Roman" panose="02020603050405020304" pitchFamily="18" charset="0"/>
                <a:cs typeface="Times New Roman" panose="02020603050405020304" pitchFamily="18" charset="0"/>
              </a:rPr>
              <a:t>majeure </a:t>
            </a:r>
            <a:r>
              <a:rPr lang="fr-FR" dirty="0">
                <a:latin typeface="Times New Roman" panose="02020603050405020304" pitchFamily="18" charset="0"/>
                <a:cs typeface="Times New Roman" panose="02020603050405020304" pitchFamily="18" charset="0"/>
              </a:rPr>
              <a:t>dans la RES anthropique en </a:t>
            </a:r>
            <a:r>
              <a:rPr lang="fr-FR" dirty="0">
                <a:solidFill>
                  <a:srgbClr val="FF0000"/>
                </a:solidFill>
                <a:latin typeface="Times New Roman" panose="02020603050405020304" pitchFamily="18" charset="0"/>
                <a:cs typeface="Times New Roman" panose="02020603050405020304" pitchFamily="18" charset="0"/>
              </a:rPr>
              <a:t>milieu urbain </a:t>
            </a:r>
            <a:endParaRPr lang="fr-FR"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solidFill>
                  <a:schemeClr val="tx1"/>
                </a:solidFill>
                <a:latin typeface="Times New Roman" panose="02020603050405020304" pitchFamily="18" charset="0"/>
                <a:cs typeface="Times New Roman" panose="02020603050405020304" pitchFamily="18" charset="0"/>
              </a:rPr>
              <a:t>jusqu’à </a:t>
            </a:r>
            <a:r>
              <a:rPr lang="fr-FR" dirty="0">
                <a:solidFill>
                  <a:schemeClr val="tx1"/>
                </a:solidFill>
                <a:latin typeface="Times New Roman" panose="02020603050405020304" pitchFamily="18" charset="0"/>
                <a:cs typeface="Times New Roman" panose="02020603050405020304" pitchFamily="18" charset="0"/>
              </a:rPr>
              <a:t>50% des émissions de particules du trafic routier </a:t>
            </a:r>
            <a:r>
              <a:rPr lang="fr-FR" sz="1000" i="1" dirty="0">
                <a:latin typeface="Times New Roman" panose="02020603050405020304" pitchFamily="18" charset="0"/>
                <a:cs typeface="Times New Roman" panose="02020603050405020304" pitchFamily="18" charset="0"/>
              </a:rPr>
              <a:t>(Polo, 2013). </a:t>
            </a:r>
            <a:endParaRPr lang="fr-FR" sz="1000" i="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
        <p:nvSpPr>
          <p:cNvPr id="33" name="Rectangle 32"/>
          <p:cNvSpPr/>
          <p:nvPr/>
        </p:nvSpPr>
        <p:spPr>
          <a:xfrm>
            <a:off x="516232" y="4509658"/>
            <a:ext cx="2800403" cy="182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q"/>
            </a:pPr>
            <a:r>
              <a:rPr lang="fr-FR" dirty="0" smtClean="0">
                <a:latin typeface="Times New Roman" panose="02020603050405020304" pitchFamily="18" charset="0"/>
                <a:cs typeface="Times New Roman" panose="02020603050405020304" pitchFamily="18" charset="0"/>
              </a:rPr>
              <a:t>morphologie </a:t>
            </a:r>
            <a:r>
              <a:rPr lang="fr-FR" dirty="0">
                <a:latin typeface="Times New Roman" panose="02020603050405020304" pitchFamily="18" charset="0"/>
                <a:cs typeface="Times New Roman" panose="02020603050405020304" pitchFamily="18" charset="0"/>
              </a:rPr>
              <a:t>et </a:t>
            </a:r>
            <a:r>
              <a:rPr lang="fr-FR" dirty="0" smtClean="0">
                <a:latin typeface="Times New Roman" panose="02020603050405020304" pitchFamily="18" charset="0"/>
                <a:cs typeface="Times New Roman" panose="02020603050405020304" pitchFamily="18" charset="0"/>
              </a:rPr>
              <a:t>nature </a:t>
            </a:r>
            <a:r>
              <a:rPr lang="fr-FR" dirty="0">
                <a:latin typeface="Times New Roman" panose="02020603050405020304" pitchFamily="18" charset="0"/>
                <a:cs typeface="Times New Roman" panose="02020603050405020304" pitchFamily="18" charset="0"/>
              </a:rPr>
              <a:t>de la </a:t>
            </a:r>
            <a:r>
              <a:rPr lang="fr-FR" dirty="0" smtClean="0">
                <a:latin typeface="Times New Roman" panose="02020603050405020304" pitchFamily="18" charset="0"/>
                <a:cs typeface="Times New Roman" panose="02020603050405020304" pitchFamily="18" charset="0"/>
              </a:rPr>
              <a:t>particule</a:t>
            </a: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latin typeface="Times New Roman" panose="02020603050405020304" pitchFamily="18" charset="0"/>
                <a:cs typeface="Times New Roman" panose="02020603050405020304" pitchFamily="18" charset="0"/>
              </a:rPr>
              <a:t>particules irrégulières </a:t>
            </a:r>
            <a:r>
              <a:rPr lang="fr-FR" dirty="0">
                <a:latin typeface="Times New Roman" panose="02020603050405020304" pitchFamily="18" charset="0"/>
                <a:cs typeface="Times New Roman" panose="02020603050405020304" pitchFamily="18" charset="0"/>
              </a:rPr>
              <a:t>et </a:t>
            </a:r>
            <a:r>
              <a:rPr lang="fr-FR" dirty="0" smtClean="0">
                <a:latin typeface="Times New Roman" panose="02020603050405020304" pitchFamily="18" charset="0"/>
                <a:cs typeface="Times New Roman" panose="02020603050405020304" pitchFamily="18" charset="0"/>
              </a:rPr>
              <a:t>plus  grosses</a:t>
            </a: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&lt;</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100 </a:t>
            </a:r>
            <a:r>
              <a:rPr lang="fr-FR" dirty="0" err="1" smtClean="0">
                <a:latin typeface="Times New Roman" panose="02020603050405020304" pitchFamily="18" charset="0"/>
                <a:cs typeface="Times New Roman" panose="02020603050405020304" pitchFamily="18" charset="0"/>
              </a:rPr>
              <a:t>μm</a:t>
            </a:r>
            <a:endParaRPr lang="en-US" dirty="0">
              <a:latin typeface="Times New Roman" panose="02020603050405020304" pitchFamily="18" charset="0"/>
              <a:cs typeface="Times New Roman" panose="02020603050405020304" pitchFamily="18" charset="0"/>
            </a:endParaRPr>
          </a:p>
        </p:txBody>
      </p:sp>
      <p:sp>
        <p:nvSpPr>
          <p:cNvPr id="13" name="Rectangle 12"/>
          <p:cNvSpPr/>
          <p:nvPr/>
        </p:nvSpPr>
        <p:spPr>
          <a:xfrm>
            <a:off x="6734560" y="1565329"/>
            <a:ext cx="1525220" cy="560956"/>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latin typeface="Times New Roman" panose="02020603050405020304" pitchFamily="18" charset="0"/>
                <a:cs typeface="Times New Roman" panose="02020603050405020304" pitchFamily="18" charset="0"/>
              </a:rPr>
              <a:t>Évènements</a:t>
            </a:r>
          </a:p>
          <a:p>
            <a:r>
              <a:rPr lang="fr-FR" b="1" dirty="0" smtClean="0">
                <a:latin typeface="Times New Roman" panose="02020603050405020304" pitchFamily="18" charset="0"/>
                <a:cs typeface="Times New Roman" panose="02020603050405020304" pitchFamily="18" charset="0"/>
              </a:rPr>
              <a:t>pluvieux</a:t>
            </a:r>
          </a:p>
        </p:txBody>
      </p:sp>
      <p:sp>
        <p:nvSpPr>
          <p:cNvPr id="2" name="Rectangle à coins arrondis 1"/>
          <p:cNvSpPr/>
          <p:nvPr/>
        </p:nvSpPr>
        <p:spPr>
          <a:xfrm>
            <a:off x="402271" y="1100380"/>
            <a:ext cx="5828727" cy="2014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smtClean="0">
                <a:solidFill>
                  <a:srgbClr val="00B050"/>
                </a:solidFill>
              </a:rPr>
              <a:t>Action physiques et mécaniques</a:t>
            </a:r>
            <a:endParaRPr lang="fr-FR" b="1" dirty="0">
              <a:solidFill>
                <a:srgbClr val="00B050"/>
              </a:solidFill>
            </a:endParaRPr>
          </a:p>
        </p:txBody>
      </p:sp>
    </p:spTree>
    <p:extLst>
      <p:ext uri="{BB962C8B-B14F-4D97-AF65-F5344CB8AC3E}">
        <p14:creationId xmlns:p14="http://schemas.microsoft.com/office/powerpoint/2010/main" val="4030928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2.xml><?xml version="1.0" encoding="utf-8"?>
<a:theme xmlns:a="http://schemas.openxmlformats.org/drawingml/2006/main" name="1_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3.xml><?xml version="1.0" encoding="utf-8"?>
<a:theme xmlns:a="http://schemas.openxmlformats.org/drawingml/2006/main" name="2_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2388</TotalTime>
  <Words>1854</Words>
  <Application>Microsoft Office PowerPoint</Application>
  <PresentationFormat>Personnalisé</PresentationFormat>
  <Paragraphs>469</Paragraphs>
  <Slides>29</Slides>
  <Notes>1</Notes>
  <HiddenSlides>0</HiddenSlides>
  <MMClips>0</MMClips>
  <ScaleCrop>false</ScaleCrop>
  <HeadingPairs>
    <vt:vector size="4" baseType="variant">
      <vt:variant>
        <vt:lpstr>Thème</vt:lpstr>
      </vt:variant>
      <vt:variant>
        <vt:i4>4</vt:i4>
      </vt:variant>
      <vt:variant>
        <vt:lpstr>Titres des diapositives</vt:lpstr>
      </vt:variant>
      <vt:variant>
        <vt:i4>29</vt:i4>
      </vt:variant>
    </vt:vector>
  </HeadingPairs>
  <TitlesOfParts>
    <vt:vector size="33" baseType="lpstr">
      <vt:lpstr>Base</vt:lpstr>
      <vt:lpstr>1_Base</vt:lpstr>
      <vt:lpstr>2_Base</vt:lpstr>
      <vt:lpstr>Thème Office</vt:lpstr>
      <vt:lpstr>JDHU2018 :  8èmes Journées Doctorales en Hydrologie Urbaine</vt:lpstr>
      <vt:lpstr>Plan</vt:lpstr>
      <vt:lpstr>Généralités sur les aerosols: definitions</vt:lpstr>
      <vt:lpstr>Généralités sur les aerosols: sources et composition </vt:lpstr>
      <vt:lpstr>Généralités sur les aerosols: dépôts et transferts </vt:lpstr>
      <vt:lpstr>REMISE EN SUSPENSION (RES)</vt:lpstr>
      <vt:lpstr>RES: Constatations</vt:lpstr>
      <vt:lpstr>RES: Notions</vt:lpstr>
      <vt:lpstr>RES: Facteurs influençant la RES  </vt:lpstr>
      <vt:lpstr>RES: Facteurs influençant la RES  </vt:lpstr>
      <vt:lpstr>Présentation PowerPoint</vt:lpstr>
      <vt:lpstr>Objectifs de l’étude:</vt:lpstr>
      <vt:lpstr>Présentation PowerPoint</vt:lpstr>
      <vt:lpstr>Présentation PowerPoint</vt:lpstr>
      <vt:lpstr>Présentation PowerPoint</vt:lpstr>
      <vt:lpstr>Présentation PowerPoint</vt:lpstr>
      <vt:lpstr>Conclusion et Perspectives </vt:lpstr>
      <vt:lpstr>Présentation PowerPoint</vt:lpstr>
      <vt:lpstr>Bibliographie</vt:lpstr>
      <vt:lpstr>ANNEXES</vt:lpstr>
      <vt:lpstr>DPAS:  *Non-Directionnal passive air sampler</vt:lpstr>
      <vt:lpstr>ELDS : Einstein-Lioy Deposition Sampler</vt:lpstr>
      <vt:lpstr>Sigma-2</vt:lpstr>
      <vt:lpstr>UNC passive Sampler</vt:lpstr>
      <vt:lpstr>UNC passive Sampler</vt:lpstr>
      <vt:lpstr>UNC passive Sampler</vt:lpstr>
      <vt:lpstr>UNC passive Sampler: abri/ données du vent et de la rugosité</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 EMMANUEL</dc:creator>
  <cp:lastModifiedBy>KOUADIO Emmanuel</cp:lastModifiedBy>
  <cp:revision>202</cp:revision>
  <dcterms:created xsi:type="dcterms:W3CDTF">2018-06-16T09:41:58Z</dcterms:created>
  <dcterms:modified xsi:type="dcterms:W3CDTF">2018-11-06T16:14:44Z</dcterms:modified>
</cp:coreProperties>
</file>