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sldIdLst>
    <p:sldId id="256" r:id="rId2"/>
    <p:sldId id="257" r:id="rId3"/>
    <p:sldId id="258" r:id="rId4"/>
    <p:sldId id="273" r:id="rId5"/>
    <p:sldId id="279" r:id="rId6"/>
    <p:sldId id="259" r:id="rId7"/>
    <p:sldId id="270" r:id="rId8"/>
    <p:sldId id="278" r:id="rId9"/>
    <p:sldId id="261" r:id="rId10"/>
    <p:sldId id="274" r:id="rId11"/>
    <p:sldId id="276" r:id="rId12"/>
    <p:sldId id="275" r:id="rId13"/>
    <p:sldId id="277" r:id="rId14"/>
    <p:sldId id="263" r:id="rId15"/>
    <p:sldId id="264" r:id="rId16"/>
    <p:sldId id="265" r:id="rId17"/>
    <p:sldId id="269" r:id="rId18"/>
    <p:sldId id="26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G" initials="JG" lastIdx="5" clrIdx="0">
    <p:extLst>
      <p:ext uri="{19B8F6BF-5375-455C-9EA6-DF929625EA0E}">
        <p15:presenceInfo xmlns:p15="http://schemas.microsoft.com/office/powerpoint/2012/main" userId="J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624427812092778"/>
          <c:y val="4.4651479633748083E-2"/>
          <c:w val="0.7561062405097162"/>
          <c:h val="0.699228626955981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Production Mondiale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Feuil1!$A$2:$A$8</c:f>
              <c:numCache>
                <c:formatCode>General</c:formatCode>
                <c:ptCount val="7"/>
                <c:pt idx="0">
                  <c:v>2005</c:v>
                </c:pt>
                <c:pt idx="1">
                  <c:v>2007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Feuil1!$B$2:$B$8</c:f>
              <c:numCache>
                <c:formatCode>General</c:formatCode>
                <c:ptCount val="7"/>
                <c:pt idx="0">
                  <c:v>230</c:v>
                </c:pt>
                <c:pt idx="1">
                  <c:v>257</c:v>
                </c:pt>
                <c:pt idx="2">
                  <c:v>279</c:v>
                </c:pt>
                <c:pt idx="3">
                  <c:v>288</c:v>
                </c:pt>
                <c:pt idx="4">
                  <c:v>299</c:v>
                </c:pt>
                <c:pt idx="5">
                  <c:v>311</c:v>
                </c:pt>
                <c:pt idx="6">
                  <c:v>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C9-455E-9A23-7D379135B01B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Production Européenne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Feuil1!$A$2:$A$8</c:f>
              <c:numCache>
                <c:formatCode>General</c:formatCode>
                <c:ptCount val="7"/>
                <c:pt idx="0">
                  <c:v>2005</c:v>
                </c:pt>
                <c:pt idx="1">
                  <c:v>2007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Feuil1!$C$2:$C$8</c:f>
              <c:numCache>
                <c:formatCode>General</c:formatCode>
                <c:ptCount val="7"/>
                <c:pt idx="0">
                  <c:v>61</c:v>
                </c:pt>
                <c:pt idx="1">
                  <c:v>65</c:v>
                </c:pt>
                <c:pt idx="2">
                  <c:v>59</c:v>
                </c:pt>
                <c:pt idx="3">
                  <c:v>59</c:v>
                </c:pt>
                <c:pt idx="4">
                  <c:v>57</c:v>
                </c:pt>
                <c:pt idx="5">
                  <c:v>59</c:v>
                </c:pt>
                <c:pt idx="6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C9-455E-9A23-7D379135B0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-20"/>
        <c:axId val="568226248"/>
        <c:axId val="568225592"/>
      </c:barChart>
      <c:catAx>
        <c:axId val="568226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8225592"/>
        <c:crosses val="autoZero"/>
        <c:auto val="1"/>
        <c:lblAlgn val="ctr"/>
        <c:lblOffset val="100"/>
        <c:noMultiLvlLbl val="0"/>
      </c:catAx>
      <c:valAx>
        <c:axId val="568225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800" baseline="0" dirty="0"/>
                  <a:t>Million de tonnes</a:t>
                </a:r>
                <a:endParaRPr lang="fr-FR" sz="1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8226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070026759711417E-2"/>
          <c:y val="0.90761502140476713"/>
          <c:w val="0.89999998369999912"/>
          <c:h val="9.23849785952328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65B-FDF0-48DE-B81B-F52DF4FA19AF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859-D3E6-49B7-9E04-737E82E49309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87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65B-FDF0-48DE-B81B-F52DF4FA19AF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859-D3E6-49B7-9E04-737E82E493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252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65B-FDF0-48DE-B81B-F52DF4FA19AF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859-D3E6-49B7-9E04-737E82E493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458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65B-FDF0-48DE-B81B-F52DF4FA19AF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859-D3E6-49B7-9E04-737E82E49309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4342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65B-FDF0-48DE-B81B-F52DF4FA19AF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859-D3E6-49B7-9E04-737E82E493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278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65B-FDF0-48DE-B81B-F52DF4FA19AF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859-D3E6-49B7-9E04-737E82E49309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2175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65B-FDF0-48DE-B81B-F52DF4FA19AF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859-D3E6-49B7-9E04-737E82E493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847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65B-FDF0-48DE-B81B-F52DF4FA19AF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859-D3E6-49B7-9E04-737E82E493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44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65B-FDF0-48DE-B81B-F52DF4FA19AF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859-D3E6-49B7-9E04-737E82E493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311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65B-FDF0-48DE-B81B-F52DF4FA19AF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859-D3E6-49B7-9E04-737E82E493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80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65B-FDF0-48DE-B81B-F52DF4FA19AF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859-D3E6-49B7-9E04-737E82E493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19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65B-FDF0-48DE-B81B-F52DF4FA19AF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859-D3E6-49B7-9E04-737E82E493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481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65B-FDF0-48DE-B81B-F52DF4FA19AF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859-D3E6-49B7-9E04-737E82E493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085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65B-FDF0-48DE-B81B-F52DF4FA19AF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859-D3E6-49B7-9E04-737E82E493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146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65B-FDF0-48DE-B81B-F52DF4FA19AF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859-D3E6-49B7-9E04-737E82E493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71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65B-FDF0-48DE-B81B-F52DF4FA19AF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859-D3E6-49B7-9E04-737E82E493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02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E65B-FDF0-48DE-B81B-F52DF4FA19AF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859-D3E6-49B7-9E04-737E82E493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813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0D0E65B-FDF0-48DE-B81B-F52DF4FA19AF}" type="datetimeFigureOut">
              <a:rPr lang="fr-FR" smtClean="0"/>
              <a:t>07/11/2018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6FC0859-D3E6-49B7-9E04-737E82E493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6575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21.pn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jp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97202F-4CBF-4929-9093-90F7143BC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237" y="0"/>
            <a:ext cx="8574088" cy="2971801"/>
          </a:xfrm>
        </p:spPr>
        <p:txBody>
          <a:bodyPr>
            <a:normAutofit fontScale="90000"/>
          </a:bodyPr>
          <a:lstStyle/>
          <a:p>
            <a:r>
              <a:rPr lang="fr-FR" cap="none" dirty="0"/>
              <a:t>Macro et microplastiques dans les rejets urbains de temps de pluie et dans les eaux pluviales de l’agglomération parisienne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13FE17F-870E-4809-A890-46EB98849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783" y="3399015"/>
            <a:ext cx="7286748" cy="2319539"/>
          </a:xfrm>
        </p:spPr>
        <p:txBody>
          <a:bodyPr>
            <a:normAutofit fontScale="92500" lnSpcReduction="20000"/>
          </a:bodyPr>
          <a:lstStyle/>
          <a:p>
            <a:r>
              <a:rPr lang="fr-FR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Robin TREILLES</a:t>
            </a:r>
            <a:r>
              <a:rPr lang="fr-FR" sz="2000" i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fr-FR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, Johnny GASPERI</a:t>
            </a:r>
            <a:r>
              <a:rPr lang="fr-FR" sz="2000" i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fr-FR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, Mohamed SAAD</a:t>
            </a:r>
            <a:r>
              <a:rPr lang="fr-FR" sz="2000" i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fr-FR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, Alain RABIER</a:t>
            </a:r>
            <a:r>
              <a:rPr lang="fr-FR" sz="2000" i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fr-FR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, Jérôme BRETON</a:t>
            </a:r>
            <a:r>
              <a:rPr lang="fr-FR" sz="2000" i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fr-FR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, Vincent ROCHER</a:t>
            </a:r>
            <a:r>
              <a:rPr lang="fr-FR" sz="2000" i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3</a:t>
            </a:r>
            <a:r>
              <a:rPr lang="fr-FR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, Sabrina GUERIN</a:t>
            </a:r>
            <a:r>
              <a:rPr lang="fr-FR" sz="2000" i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3</a:t>
            </a:r>
            <a:r>
              <a:rPr lang="fr-FR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, Bruno TASSIN</a:t>
            </a:r>
            <a:r>
              <a:rPr lang="fr-FR" sz="2000" i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fr-FR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. </a:t>
            </a:r>
          </a:p>
          <a:p>
            <a:r>
              <a:rPr lang="fr-FR" sz="2000" i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fr-FR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Laboratoire Eau, Environnement, Systèmes Urbains (LEESU) </a:t>
            </a:r>
          </a:p>
          <a:p>
            <a:r>
              <a:rPr lang="fr-FR" sz="2000" i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fr-FR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Direction des Services de l’Environnement et de l’Assainissement du Val-de-Marne (DSEA) </a:t>
            </a:r>
          </a:p>
          <a:p>
            <a:r>
              <a:rPr lang="fr-FR" sz="2000" i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3</a:t>
            </a:r>
            <a:r>
              <a:rPr lang="fr-FR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Service public de l’assainissement francilien (SIAAP) </a:t>
            </a:r>
          </a:p>
          <a:p>
            <a:endParaRPr lang="fr-FR" sz="2000" i="1" u="sng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C447E9-D5CC-46AC-A629-69EBE4A2D34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r="29532"/>
          <a:stretch/>
        </p:blipFill>
        <p:spPr bwMode="auto">
          <a:xfrm>
            <a:off x="8363051" y="4862931"/>
            <a:ext cx="2759218" cy="938236"/>
          </a:xfrm>
          <a:prstGeom prst="rect">
            <a:avLst/>
          </a:prstGeom>
          <a:noFill/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C4A7ADA-8D74-4D0B-B89B-D69B0DF80469}"/>
              </a:ext>
            </a:extLst>
          </p:cNvPr>
          <p:cNvSpPr txBox="1"/>
          <p:nvPr/>
        </p:nvSpPr>
        <p:spPr>
          <a:xfrm>
            <a:off x="503237" y="6211669"/>
            <a:ext cx="697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Présentation aux Journées Doctorales en Hydrologie Urbaines, 7 novembre 2018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3B6332D-34C8-44B8-85B4-AA7715C6E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093" y="5990203"/>
            <a:ext cx="1867952" cy="8694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C772DAF-8700-42C2-B7B1-4B38C270C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82" y="5990202"/>
            <a:ext cx="2331018" cy="8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56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895A4C4-D44F-43AB-ABEE-41E81C9F50A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r="29532"/>
          <a:stretch/>
        </p:blipFill>
        <p:spPr bwMode="auto">
          <a:xfrm>
            <a:off x="9066212" y="6462880"/>
            <a:ext cx="1031754" cy="395119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958161-8EA2-4B43-8213-5599406F9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093" y="6462881"/>
            <a:ext cx="848907" cy="3951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BF7942-0065-4555-9256-4B13AA4AD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51" y="6462881"/>
            <a:ext cx="1116623" cy="4156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95B8243-BE86-413E-BF6F-63C007A2BF9C}"/>
              </a:ext>
            </a:extLst>
          </p:cNvPr>
          <p:cNvSpPr txBox="1"/>
          <p:nvPr/>
        </p:nvSpPr>
        <p:spPr>
          <a:xfrm>
            <a:off x="3295650" y="6581000"/>
            <a:ext cx="560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Présentation JDHU 2018, Pavillon de l’eau, 07/11/2018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EAB22CD-D6FF-4EE7-A69C-EB132E6FD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7" y="1822449"/>
            <a:ext cx="5338265" cy="400369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440F396-ED77-436E-958A-1285CC941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79" y="1822449"/>
            <a:ext cx="5338265" cy="4003699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4FFC9FCF-2DE4-472E-933E-894D37DDF65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cap="none" dirty="0"/>
              <a:t>Méthodes : Etude des </a:t>
            </a:r>
            <a:r>
              <a:rPr lang="fr-FR" cap="none" dirty="0" err="1"/>
              <a:t>macroplastiques</a:t>
            </a:r>
            <a:r>
              <a:rPr lang="fr-FR" cap="none" dirty="0"/>
              <a:t> du bassin de rétention des eaux pluviales de Sucy-en-Brie</a:t>
            </a:r>
          </a:p>
        </p:txBody>
      </p:sp>
    </p:spTree>
    <p:extLst>
      <p:ext uri="{BB962C8B-B14F-4D97-AF65-F5344CB8AC3E}">
        <p14:creationId xmlns:p14="http://schemas.microsoft.com/office/powerpoint/2010/main" val="3258076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895A4C4-D44F-43AB-ABEE-41E81C9F50A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r="29532"/>
          <a:stretch/>
        </p:blipFill>
        <p:spPr bwMode="auto">
          <a:xfrm>
            <a:off x="9066212" y="6462880"/>
            <a:ext cx="1031754" cy="395119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958161-8EA2-4B43-8213-5599406F9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093" y="6462881"/>
            <a:ext cx="848907" cy="3951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BF7942-0065-4555-9256-4B13AA4AD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51" y="6462881"/>
            <a:ext cx="1116623" cy="4156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95B8243-BE86-413E-BF6F-63C007A2BF9C}"/>
              </a:ext>
            </a:extLst>
          </p:cNvPr>
          <p:cNvSpPr txBox="1"/>
          <p:nvPr/>
        </p:nvSpPr>
        <p:spPr>
          <a:xfrm>
            <a:off x="3295650" y="6581000"/>
            <a:ext cx="560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Présentation JDHU 2018, Pavillon de l’eau, 07/11/2018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66A4ACA-262E-4E5B-9DF4-2AEE37E4CF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cap="none" dirty="0"/>
              <a:t>Méthodes : Etude des macro et microplastiques du bassin de rétention des eaux pluviales de Sucy-en-Brie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C4EF335D-ABF0-41EA-8B12-8D7CBA36B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1514837"/>
            <a:ext cx="10768662" cy="1180738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tx1"/>
                </a:solidFill>
              </a:rPr>
              <a:t>Pour les microplastiques, nous effectuons des prélèvements au seau et au filet 80 µm (entre 80 et 100 L) lors d’évènements pluvieux.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7B9FD50-8247-442D-85CF-ABE32FA36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03" y="2564089"/>
            <a:ext cx="4793293" cy="359497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4AC3BCC-FEDC-4FD2-9720-D21B9F757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171" y="2564089"/>
            <a:ext cx="4793293" cy="359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43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1DC9F8-1962-4C7D-8EC7-C5153334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87" y="201082"/>
            <a:ext cx="8534400" cy="1507067"/>
          </a:xfrm>
        </p:spPr>
        <p:txBody>
          <a:bodyPr/>
          <a:lstStyle/>
          <a:p>
            <a:r>
              <a:rPr lang="fr-FR" cap="none" dirty="0"/>
              <a:t>Résultats : les </a:t>
            </a:r>
            <a:r>
              <a:rPr lang="fr-FR" cap="none" dirty="0" err="1"/>
              <a:t>macroplastiques</a:t>
            </a:r>
            <a:r>
              <a:rPr lang="fr-FR" cap="none" dirty="0"/>
              <a:t> dans les eaux pluviales  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F86652-54BB-41A7-A059-B49E741AAF9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r="29532"/>
          <a:stretch/>
        </p:blipFill>
        <p:spPr bwMode="auto">
          <a:xfrm>
            <a:off x="9066212" y="6462880"/>
            <a:ext cx="1031754" cy="395119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89938C-C1B1-4463-B03D-428CD5064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093" y="6462881"/>
            <a:ext cx="848907" cy="3951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5C2936F-097D-440D-A58E-2C74E992B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51" y="6462881"/>
            <a:ext cx="1116623" cy="4156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9D56AB7-3842-4353-9A46-7F1014D0AE0F}"/>
              </a:ext>
            </a:extLst>
          </p:cNvPr>
          <p:cNvSpPr txBox="1"/>
          <p:nvPr/>
        </p:nvSpPr>
        <p:spPr>
          <a:xfrm>
            <a:off x="3295650" y="6581000"/>
            <a:ext cx="560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Présentation JDHU 2018, Pavillon de l’eau, 07/11/2018</a:t>
            </a:r>
          </a:p>
        </p:txBody>
      </p:sp>
      <p:pic>
        <p:nvPicPr>
          <p:cNvPr id="3074" name="Picture 2" descr="Figures Cool">
            <a:extLst>
              <a:ext uri="{FF2B5EF4-FFF2-40B4-BE49-F238E27FC236}">
                <a16:creationId xmlns:a16="http://schemas.microsoft.com/office/drawing/2014/main" id="{ADEC84F1-B96F-4069-9A8C-CFA71FEE2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6" y="1369417"/>
            <a:ext cx="6714452" cy="501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7F515CF-8B4F-46C5-9BA9-57696B1C071C}"/>
              </a:ext>
            </a:extLst>
          </p:cNvPr>
          <p:cNvSpPr txBox="1"/>
          <p:nvPr/>
        </p:nvSpPr>
        <p:spPr>
          <a:xfrm>
            <a:off x="685799" y="2225674"/>
            <a:ext cx="39052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8 types de plastiques constituent 95% des </a:t>
            </a:r>
            <a:r>
              <a:rPr lang="fr-FR" sz="2400" dirty="0" err="1"/>
              <a:t>macroplastiques</a:t>
            </a:r>
            <a:r>
              <a:rPr lang="fr-FR" sz="2400" dirty="0"/>
              <a:t> retrouvés.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Forte proportion (en nombre) de films plastiques, sacs plastiques et emballages alimentaires.</a:t>
            </a:r>
          </a:p>
        </p:txBody>
      </p:sp>
    </p:spTree>
    <p:extLst>
      <p:ext uri="{BB962C8B-B14F-4D97-AF65-F5344CB8AC3E}">
        <p14:creationId xmlns:p14="http://schemas.microsoft.com/office/powerpoint/2010/main" val="2864165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1DC9F8-1962-4C7D-8EC7-C5153334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446"/>
            <a:ext cx="12192000" cy="1507067"/>
          </a:xfrm>
        </p:spPr>
        <p:txBody>
          <a:bodyPr/>
          <a:lstStyle/>
          <a:p>
            <a:r>
              <a:rPr lang="fr-FR" cap="none" dirty="0"/>
              <a:t>Résultats : les </a:t>
            </a:r>
            <a:r>
              <a:rPr lang="fr-FR" cap="none" dirty="0" err="1"/>
              <a:t>macroplastiques</a:t>
            </a:r>
            <a:r>
              <a:rPr lang="fr-FR" cap="none" dirty="0"/>
              <a:t> dans les eaux pluviales  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F86652-54BB-41A7-A059-B49E741AAF9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r="29532"/>
          <a:stretch/>
        </p:blipFill>
        <p:spPr bwMode="auto">
          <a:xfrm>
            <a:off x="9066212" y="6462880"/>
            <a:ext cx="1031754" cy="395119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89938C-C1B1-4463-B03D-428CD5064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093" y="6462881"/>
            <a:ext cx="848907" cy="3951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5C2936F-097D-440D-A58E-2C74E992B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51" y="6462881"/>
            <a:ext cx="1116623" cy="4156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9D56AB7-3842-4353-9A46-7F1014D0AE0F}"/>
              </a:ext>
            </a:extLst>
          </p:cNvPr>
          <p:cNvSpPr txBox="1"/>
          <p:nvPr/>
        </p:nvSpPr>
        <p:spPr>
          <a:xfrm>
            <a:off x="3295650" y="6581000"/>
            <a:ext cx="560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Présentation JDHU 2018, Pavillon de l’eau, 07/11/2018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0200D2AC-15BA-4E31-A5B9-DAACD0AB5D5A}"/>
                  </a:ext>
                </a:extLst>
              </p:cNvPr>
              <p:cNvSpPr txBox="1"/>
              <p:nvPr/>
            </p:nvSpPr>
            <p:spPr>
              <a:xfrm>
                <a:off x="1158966" y="1641474"/>
                <a:ext cx="9874067" cy="33855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𝑟𝑢𝑖𝑠𝑠𝑒𝑙𝑙𝑒𝑚𝑒𝑛𝑡</m:t>
                          </m:r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𝑆𝑢𝑟𝑓𝑎𝑐𝑒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é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𝑐𝑖𝑝𝑖𝑡𝑎𝑡𝑖𝑜𝑛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 ∗</m:t>
                      </m:r>
                      <m:sSub>
                        <m:sSub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fr-FR" sz="2200" b="0" dirty="0"/>
              </a:p>
              <a:p>
                <a:endParaRPr lang="fr-FR" sz="2200" dirty="0"/>
              </a:p>
              <a:p>
                <a:r>
                  <a:rPr lang="fr-FR" sz="2200" i="1" dirty="0">
                    <a:latin typeface="Cambria Math" panose="02040503050406030204" pitchFamily="18" charset="0"/>
                  </a:rPr>
                  <a:t>Avec : Surface = 228 Ha ; Précipitation (mai) = 58 mm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FR" sz="2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2200" i="1" dirty="0">
                    <a:latin typeface="Cambria Math" panose="02040503050406030204" pitchFamily="18" charset="0"/>
                  </a:rPr>
                  <a:t> 0,21</a:t>
                </a:r>
              </a:p>
              <a:p>
                <a:endParaRPr lang="fr-FR" sz="2200" i="1" dirty="0">
                  <a:latin typeface="Cambria Math" panose="02040503050406030204" pitchFamily="18" charset="0"/>
                </a:endParaRPr>
              </a:p>
              <a:p>
                <a:endParaRPr lang="fr-FR" sz="2200" i="1" dirty="0">
                  <a:latin typeface="Cambria Math" panose="02040503050406030204" pitchFamily="18" charset="0"/>
                </a:endParaRPr>
              </a:p>
              <a:p>
                <a:endParaRPr lang="fr-FR" sz="2200" dirty="0"/>
              </a:p>
              <a:p>
                <a:r>
                  <a:rPr lang="fr-FR" sz="2200" dirty="0"/>
                  <a:t>Pour deux semaines, pendant le mois de mai: 0,5 kg de </a:t>
                </a:r>
                <a:r>
                  <a:rPr lang="fr-FR" sz="2200" dirty="0" err="1"/>
                  <a:t>macroplastiques</a:t>
                </a:r>
                <a:r>
                  <a:rPr lang="fr-FR" sz="2200" dirty="0"/>
                  <a:t> retrouvés. Donc pour le mois de mai ~ 1 kg de </a:t>
                </a:r>
                <a:r>
                  <a:rPr lang="fr-FR" sz="2200" dirty="0" err="1"/>
                  <a:t>macroplastiques</a:t>
                </a:r>
                <a:r>
                  <a:rPr lang="fr-FR" sz="2200" dirty="0"/>
                  <a:t>.</a:t>
                </a:r>
              </a:p>
              <a:p>
                <a:endParaRPr lang="fr-FR" sz="2200" dirty="0"/>
              </a:p>
              <a:p>
                <a:endParaRPr lang="fr-FR" sz="2200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0200D2AC-15BA-4E31-A5B9-DAACD0AB5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966" y="1641474"/>
                <a:ext cx="9874067" cy="3385542"/>
              </a:xfrm>
              <a:prstGeom prst="rect">
                <a:avLst/>
              </a:prstGeom>
              <a:blipFill>
                <a:blip r:embed="rId5"/>
                <a:stretch>
                  <a:fillRect l="-1728" r="-10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D685380-7CEC-456C-A746-274165E41CAA}"/>
                  </a:ext>
                </a:extLst>
              </p:cNvPr>
              <p:cNvSpPr/>
              <p:nvPr/>
            </p:nvSpPr>
            <p:spPr>
              <a:xfrm>
                <a:off x="4343399" y="2886835"/>
                <a:ext cx="3505200" cy="55509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𝑟𝑢𝑖𝑠𝑠𝑒𝑙𝑙𝑒𝑚𝑒𝑛𝑡</m:t>
                          </m:r>
                        </m:sub>
                      </m:sSub>
                      <m:r>
                        <a:rPr lang="fr-FR" sz="2200" i="1">
                          <a:latin typeface="Cambria Math" panose="02040503050406030204" pitchFamily="18" charset="0"/>
                        </a:rPr>
                        <m:t>=27 770 </m:t>
                      </m:r>
                      <m:sSup>
                        <m:sSup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D685380-7CEC-456C-A746-274165E41C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399" y="2886835"/>
                <a:ext cx="3505200" cy="5550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352918E-209B-4CC2-8EB0-686AE0986959}"/>
                  </a:ext>
                </a:extLst>
              </p:cNvPr>
              <p:cNvSpPr/>
              <p:nvPr/>
            </p:nvSpPr>
            <p:spPr>
              <a:xfrm>
                <a:off x="2908207" y="4533571"/>
                <a:ext cx="6375583" cy="9868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  <m:sub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𝑀𝑒𝑛𝑠𝑢𝑒𝑙</m:t>
                          </m:r>
                        </m:sub>
                      </m:sSub>
                      <m:r>
                        <a:rPr lang="fr-FR" sz="22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𝑀𝑎𝑠𝑠𝑒</m:t>
                          </m:r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𝑝𝑙𝑎𝑠𝑡𝑖𝑞𝑢𝑒</m:t>
                          </m:r>
                        </m:num>
                        <m:den>
                          <m:sSub>
                            <m:sSub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𝑟𝑢𝑖𝑠𝑠𝑒𝑙𝑙𝑒𝑚𝑒𝑛𝑡</m:t>
                              </m:r>
                            </m:sub>
                          </m:sSub>
                        </m:den>
                      </m:f>
                      <m:r>
                        <a:rPr lang="fr-FR" sz="2200" i="1">
                          <a:latin typeface="Cambria Math" panose="02040503050406030204" pitchFamily="18" charset="0"/>
                        </a:rPr>
                        <m:t>=3,6 ∗ </m:t>
                      </m:r>
                      <m:sSup>
                        <m:sSup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fr-FR" sz="2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200" i="1">
                          <a:latin typeface="Cambria Math" panose="02040503050406030204" pitchFamily="18" charset="0"/>
                        </a:rPr>
                        <m:t>𝑘𝑔</m:t>
                      </m:r>
                      <m:r>
                        <a:rPr lang="fr-FR" sz="2200" i="1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352918E-209B-4CC2-8EB0-686AE09869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207" y="4533571"/>
                <a:ext cx="6375583" cy="9868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8452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1DC9F8-1962-4C7D-8EC7-C5153334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662"/>
            <a:ext cx="12192000" cy="1507067"/>
          </a:xfrm>
        </p:spPr>
        <p:txBody>
          <a:bodyPr/>
          <a:lstStyle/>
          <a:p>
            <a:r>
              <a:rPr lang="fr-FR" cap="none" dirty="0"/>
              <a:t>Résultats : les </a:t>
            </a:r>
            <a:r>
              <a:rPr lang="fr-FR" cap="none" dirty="0" err="1"/>
              <a:t>macroplastiques</a:t>
            </a:r>
            <a:r>
              <a:rPr lang="fr-FR" cap="none" dirty="0"/>
              <a:t> dans les eaux pluviales  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F86652-54BB-41A7-A059-B49E741AAF9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r="29532"/>
          <a:stretch/>
        </p:blipFill>
        <p:spPr bwMode="auto">
          <a:xfrm>
            <a:off x="9066212" y="6462880"/>
            <a:ext cx="1031754" cy="395119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89938C-C1B1-4463-B03D-428CD5064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093" y="6462881"/>
            <a:ext cx="848907" cy="3951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5C2936F-097D-440D-A58E-2C74E992B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51" y="6462881"/>
            <a:ext cx="1116623" cy="4156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9D56AB7-3842-4353-9A46-7F1014D0AE0F}"/>
              </a:ext>
            </a:extLst>
          </p:cNvPr>
          <p:cNvSpPr txBox="1"/>
          <p:nvPr/>
        </p:nvSpPr>
        <p:spPr>
          <a:xfrm>
            <a:off x="3295650" y="6581000"/>
            <a:ext cx="560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Présentation JDHU 2018, Pavillon de l’eau, 07/11/2018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EECB91A-45B7-4400-A22E-54D081BF2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014216"/>
              </p:ext>
            </p:extLst>
          </p:nvPr>
        </p:nvGraphicFramePr>
        <p:xfrm>
          <a:off x="494270" y="2150076"/>
          <a:ext cx="10848823" cy="3949681"/>
        </p:xfrm>
        <a:graphic>
          <a:graphicData uri="http://schemas.openxmlformats.org/drawingml/2006/table">
            <a:tbl>
              <a:tblPr firstRow="1" firstCol="1" bandRow="1"/>
              <a:tblGrid>
                <a:gridCol w="1922729">
                  <a:extLst>
                    <a:ext uri="{9D8B030D-6E8A-4147-A177-3AD203B41FA5}">
                      <a16:colId xmlns:a16="http://schemas.microsoft.com/office/drawing/2014/main" val="3511606119"/>
                    </a:ext>
                  </a:extLst>
                </a:gridCol>
                <a:gridCol w="1209114">
                  <a:extLst>
                    <a:ext uri="{9D8B030D-6E8A-4147-A177-3AD203B41FA5}">
                      <a16:colId xmlns:a16="http://schemas.microsoft.com/office/drawing/2014/main" val="2161242252"/>
                    </a:ext>
                  </a:extLst>
                </a:gridCol>
                <a:gridCol w="1209114">
                  <a:extLst>
                    <a:ext uri="{9D8B030D-6E8A-4147-A177-3AD203B41FA5}">
                      <a16:colId xmlns:a16="http://schemas.microsoft.com/office/drawing/2014/main" val="2013483144"/>
                    </a:ext>
                  </a:extLst>
                </a:gridCol>
                <a:gridCol w="1891906">
                  <a:extLst>
                    <a:ext uri="{9D8B030D-6E8A-4147-A177-3AD203B41FA5}">
                      <a16:colId xmlns:a16="http://schemas.microsoft.com/office/drawing/2014/main" val="4165468592"/>
                    </a:ext>
                  </a:extLst>
                </a:gridCol>
                <a:gridCol w="1650084">
                  <a:extLst>
                    <a:ext uri="{9D8B030D-6E8A-4147-A177-3AD203B41FA5}">
                      <a16:colId xmlns:a16="http://schemas.microsoft.com/office/drawing/2014/main" val="4050263246"/>
                    </a:ext>
                  </a:extLst>
                </a:gridCol>
                <a:gridCol w="1223337">
                  <a:extLst>
                    <a:ext uri="{9D8B030D-6E8A-4147-A177-3AD203B41FA5}">
                      <a16:colId xmlns:a16="http://schemas.microsoft.com/office/drawing/2014/main" val="2124006091"/>
                    </a:ext>
                  </a:extLst>
                </a:gridCol>
                <a:gridCol w="1742539">
                  <a:extLst>
                    <a:ext uri="{9D8B030D-6E8A-4147-A177-3AD203B41FA5}">
                      <a16:colId xmlns:a16="http://schemas.microsoft.com/office/drawing/2014/main" val="430456732"/>
                    </a:ext>
                  </a:extLst>
                </a:gridCol>
              </a:tblGrid>
              <a:tr h="131656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Echantillon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Poids humide (kg)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Poids sec (kg)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Pourcentage massique d'eau (%)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Nombre d'objets plastiques retrouvés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Poids total des plastiques (kg)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Pourcentage massique de plastique (%)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264154"/>
                  </a:ext>
                </a:extLst>
              </a:tr>
              <a:tr h="52662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12/04/18 DG1 </a:t>
                      </a:r>
                      <a:endParaRPr lang="fr-FR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5,74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1,44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74,9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13,9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16523"/>
                  </a:ext>
                </a:extLst>
              </a:tr>
              <a:tr h="52662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22/05/18 DG1</a:t>
                      </a:r>
                      <a:endParaRPr lang="fr-FR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3,46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1,28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63,0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0,48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37,5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26855"/>
                  </a:ext>
                </a:extLst>
              </a:tr>
              <a:tr h="52662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02/03/18 DG2</a:t>
                      </a:r>
                      <a:endParaRPr lang="fr-FR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16,89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4,20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75,2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405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0,190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4,5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775669"/>
                  </a:ext>
                </a:extLst>
              </a:tr>
              <a:tr h="52662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12/04/18 DG2</a:t>
                      </a:r>
                      <a:endParaRPr lang="fr-FR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7,17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1,44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79,9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312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0,115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8,0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034293"/>
                  </a:ext>
                </a:extLst>
              </a:tr>
              <a:tr h="52662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22/05/18 DG2</a:t>
                      </a:r>
                      <a:endParaRPr lang="fr-FR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5,00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1,34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73,2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140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1,5</a:t>
                      </a:r>
                      <a:endParaRPr lang="fr-F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020383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36F1AAC0-9A26-4D62-AA95-EC5EE3ECAD7F}"/>
              </a:ext>
            </a:extLst>
          </p:cNvPr>
          <p:cNvSpPr txBox="1"/>
          <p:nvPr/>
        </p:nvSpPr>
        <p:spPr>
          <a:xfrm>
            <a:off x="112734" y="1377863"/>
            <a:ext cx="12079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Les </a:t>
            </a:r>
            <a:r>
              <a:rPr lang="fr-FR" sz="2400" dirty="0" err="1"/>
              <a:t>macroplastiques</a:t>
            </a:r>
            <a:r>
              <a:rPr lang="fr-FR" sz="2400" dirty="0"/>
              <a:t>         un pourcentage massique très variable.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EC416859-1B2C-49A6-A70D-C4E8206B6B03}"/>
              </a:ext>
            </a:extLst>
          </p:cNvPr>
          <p:cNvSpPr/>
          <p:nvPr/>
        </p:nvSpPr>
        <p:spPr>
          <a:xfrm>
            <a:off x="3338512" y="1449260"/>
            <a:ext cx="504825" cy="3847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392406-1975-4768-9C5C-10DC9490AA72}"/>
              </a:ext>
            </a:extLst>
          </p:cNvPr>
          <p:cNvSpPr/>
          <p:nvPr/>
        </p:nvSpPr>
        <p:spPr>
          <a:xfrm>
            <a:off x="9609992" y="3467100"/>
            <a:ext cx="1733101" cy="26326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205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1DC9F8-1962-4C7D-8EC7-C5153334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87" y="201082"/>
            <a:ext cx="8534400" cy="1507067"/>
          </a:xfrm>
        </p:spPr>
        <p:txBody>
          <a:bodyPr/>
          <a:lstStyle/>
          <a:p>
            <a:r>
              <a:rPr lang="fr-FR" cap="none" dirty="0"/>
              <a:t>Résultats : les </a:t>
            </a:r>
            <a:r>
              <a:rPr lang="fr-FR" u="sng" cap="none" dirty="0">
                <a:solidFill>
                  <a:srgbClr val="FF0000"/>
                </a:solidFill>
              </a:rPr>
              <a:t>micro</a:t>
            </a:r>
            <a:r>
              <a:rPr lang="fr-FR" cap="none" dirty="0"/>
              <a:t>plastiques dans les eaux pluviales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DDEDA9-C7F3-4694-B947-9ED97CAB1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8076" y="1895475"/>
            <a:ext cx="4329944" cy="43434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dirty="0"/>
              <a:t>Prélèvement effectué le 11/06/18</a:t>
            </a:r>
          </a:p>
          <a:p>
            <a:r>
              <a:rPr lang="fr-FR" dirty="0"/>
              <a:t>Analyse faite uniquement sur les microplastiques 1-5 </a:t>
            </a:r>
            <a:r>
              <a:rPr lang="fr-FR" dirty="0" err="1"/>
              <a:t>mm.</a:t>
            </a:r>
            <a:r>
              <a:rPr lang="fr-FR" dirty="0"/>
              <a:t> </a:t>
            </a:r>
          </a:p>
          <a:p>
            <a:r>
              <a:rPr lang="fr-FR" dirty="0"/>
              <a:t>Les concentrations en microplastiques dans les eaux de ruissellement : 2 à 29 fragments/L (</a:t>
            </a:r>
            <a:r>
              <a:rPr lang="fr-FR" dirty="0" err="1"/>
              <a:t>Dris</a:t>
            </a:r>
            <a:r>
              <a:rPr lang="fr-FR" dirty="0"/>
              <a:t> et al., 2018).</a:t>
            </a:r>
          </a:p>
          <a:p>
            <a:r>
              <a:rPr lang="fr-FR" dirty="0"/>
              <a:t>Or les microplastiques 1-5 mm ~ 10 % du nombre total des microplastiques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9D33EB-B339-4561-B420-2C5B0BC5E22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r="29532"/>
          <a:stretch/>
        </p:blipFill>
        <p:spPr bwMode="auto">
          <a:xfrm>
            <a:off x="9066212" y="6462880"/>
            <a:ext cx="1031754" cy="395119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C46D30-D74A-44CA-9138-51E714CD1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093" y="6462881"/>
            <a:ext cx="848907" cy="3951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29F9EF8-0C6E-4195-9BAF-B2A742106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51" y="6462881"/>
            <a:ext cx="1116623" cy="4156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1FA608F-FC17-4EA9-871F-DEC7E32F969C}"/>
              </a:ext>
            </a:extLst>
          </p:cNvPr>
          <p:cNvSpPr txBox="1"/>
          <p:nvPr/>
        </p:nvSpPr>
        <p:spPr>
          <a:xfrm>
            <a:off x="3295650" y="6581000"/>
            <a:ext cx="560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Présentation JDHU 2018, Pavillon de l’eau, 07/11/2018</a:t>
            </a:r>
          </a:p>
        </p:txBody>
      </p:sp>
      <p:pic>
        <p:nvPicPr>
          <p:cNvPr id="8" name="Picture 2" descr="Figures EP 4">
            <a:extLst>
              <a:ext uri="{FF2B5EF4-FFF2-40B4-BE49-F238E27FC236}">
                <a16:creationId xmlns:a16="http://schemas.microsoft.com/office/drawing/2014/main" id="{7157045D-B7EE-411C-9453-09AAF32CF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" y="1560778"/>
            <a:ext cx="6518839" cy="487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8B769DE-C9D2-4160-AFC1-0E8FD85CFA1C}"/>
              </a:ext>
            </a:extLst>
          </p:cNvPr>
          <p:cNvSpPr txBox="1"/>
          <p:nvPr/>
        </p:nvSpPr>
        <p:spPr>
          <a:xfrm>
            <a:off x="2917481" y="2050274"/>
            <a:ext cx="3001405" cy="430887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chemeClr val="bg1"/>
                </a:solidFill>
              </a:rPr>
              <a:t>C</a:t>
            </a:r>
            <a:r>
              <a:rPr lang="fr-FR" sz="2200" baseline="-25000" dirty="0">
                <a:solidFill>
                  <a:schemeClr val="bg1"/>
                </a:solidFill>
              </a:rPr>
              <a:t>1</a:t>
            </a:r>
            <a:r>
              <a:rPr lang="fr-FR" sz="2200" dirty="0">
                <a:solidFill>
                  <a:schemeClr val="bg1"/>
                </a:solidFill>
              </a:rPr>
              <a:t> = 4,6.10</a:t>
            </a:r>
            <a:r>
              <a:rPr lang="fr-FR" sz="2200" baseline="30000" dirty="0">
                <a:solidFill>
                  <a:schemeClr val="bg1"/>
                </a:solidFill>
              </a:rPr>
              <a:t>-2</a:t>
            </a:r>
            <a:r>
              <a:rPr lang="fr-FR" sz="2200" dirty="0">
                <a:solidFill>
                  <a:schemeClr val="bg1"/>
                </a:solidFill>
              </a:rPr>
              <a:t> </a:t>
            </a:r>
            <a:r>
              <a:rPr lang="fr-FR" sz="2200" dirty="0" err="1">
                <a:solidFill>
                  <a:schemeClr val="bg1"/>
                </a:solidFill>
              </a:rPr>
              <a:t>frag</a:t>
            </a:r>
            <a:r>
              <a:rPr lang="fr-FR" sz="2200" dirty="0">
                <a:solidFill>
                  <a:schemeClr val="bg1"/>
                </a:solidFill>
              </a:rPr>
              <a:t>/m</a:t>
            </a:r>
            <a:r>
              <a:rPr lang="fr-FR" sz="2200" baseline="30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FE8411D-97C8-4128-967E-7CB557B642E2}"/>
              </a:ext>
            </a:extLst>
          </p:cNvPr>
          <p:cNvSpPr txBox="1"/>
          <p:nvPr/>
        </p:nvSpPr>
        <p:spPr>
          <a:xfrm>
            <a:off x="3527081" y="3743364"/>
            <a:ext cx="3001405" cy="430887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chemeClr val="bg1"/>
                </a:solidFill>
              </a:rPr>
              <a:t>C</a:t>
            </a:r>
            <a:r>
              <a:rPr lang="fr-FR" sz="2200" baseline="-25000" dirty="0">
                <a:solidFill>
                  <a:schemeClr val="bg1"/>
                </a:solidFill>
              </a:rPr>
              <a:t>2</a:t>
            </a:r>
            <a:r>
              <a:rPr lang="fr-FR" sz="2200" dirty="0">
                <a:solidFill>
                  <a:schemeClr val="bg1"/>
                </a:solidFill>
              </a:rPr>
              <a:t> = 1,8.10</a:t>
            </a:r>
            <a:r>
              <a:rPr lang="fr-FR" sz="2200" baseline="30000" dirty="0">
                <a:solidFill>
                  <a:schemeClr val="bg1"/>
                </a:solidFill>
              </a:rPr>
              <a:t>-2</a:t>
            </a:r>
            <a:r>
              <a:rPr lang="fr-FR" sz="2200" dirty="0">
                <a:solidFill>
                  <a:schemeClr val="bg1"/>
                </a:solidFill>
              </a:rPr>
              <a:t> </a:t>
            </a:r>
            <a:r>
              <a:rPr lang="fr-FR" sz="2200" dirty="0" err="1">
                <a:solidFill>
                  <a:schemeClr val="bg1"/>
                </a:solidFill>
              </a:rPr>
              <a:t>frag</a:t>
            </a:r>
            <a:r>
              <a:rPr lang="fr-FR" sz="2200" dirty="0">
                <a:solidFill>
                  <a:schemeClr val="bg1"/>
                </a:solidFill>
              </a:rPr>
              <a:t>/m</a:t>
            </a:r>
            <a:r>
              <a:rPr lang="fr-FR" sz="2200" baseline="30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718C69-BA4F-4C39-8024-4C5A785BCBC8}"/>
              </a:ext>
            </a:extLst>
          </p:cNvPr>
          <p:cNvSpPr txBox="1"/>
          <p:nvPr/>
        </p:nvSpPr>
        <p:spPr>
          <a:xfrm>
            <a:off x="4265655" y="4248498"/>
            <a:ext cx="3001405" cy="430887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chemeClr val="bg1"/>
                </a:solidFill>
              </a:rPr>
              <a:t>C</a:t>
            </a:r>
            <a:r>
              <a:rPr lang="fr-FR" sz="2200" baseline="-25000" dirty="0">
                <a:solidFill>
                  <a:schemeClr val="bg1"/>
                </a:solidFill>
              </a:rPr>
              <a:t>3</a:t>
            </a:r>
            <a:r>
              <a:rPr lang="fr-FR" sz="2200" dirty="0">
                <a:solidFill>
                  <a:schemeClr val="bg1"/>
                </a:solidFill>
              </a:rPr>
              <a:t> = 9,3.10</a:t>
            </a:r>
            <a:r>
              <a:rPr lang="fr-FR" sz="2200" baseline="30000" dirty="0">
                <a:solidFill>
                  <a:schemeClr val="bg1"/>
                </a:solidFill>
              </a:rPr>
              <a:t>-3</a:t>
            </a:r>
            <a:r>
              <a:rPr lang="fr-FR" sz="2200" dirty="0">
                <a:solidFill>
                  <a:schemeClr val="bg1"/>
                </a:solidFill>
              </a:rPr>
              <a:t> </a:t>
            </a:r>
            <a:r>
              <a:rPr lang="fr-FR" sz="2200" dirty="0" err="1">
                <a:solidFill>
                  <a:schemeClr val="bg1"/>
                </a:solidFill>
              </a:rPr>
              <a:t>frag</a:t>
            </a:r>
            <a:r>
              <a:rPr lang="fr-FR" sz="2200" dirty="0">
                <a:solidFill>
                  <a:schemeClr val="bg1"/>
                </a:solidFill>
              </a:rPr>
              <a:t>/m</a:t>
            </a:r>
            <a:r>
              <a:rPr lang="fr-FR" sz="2200" baseline="30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D79BA78-3BE4-47D9-BB00-4F7D90DBE9AE}"/>
              </a:ext>
            </a:extLst>
          </p:cNvPr>
          <p:cNvSpPr txBox="1"/>
          <p:nvPr/>
        </p:nvSpPr>
        <p:spPr>
          <a:xfrm rot="16200000">
            <a:off x="-686772" y="3743363"/>
            <a:ext cx="3001405" cy="430887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chemeClr val="bg1"/>
                </a:solidFill>
              </a:rPr>
              <a:t>Hauteur d’eau (cm)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A4EA28E-3207-43F3-A27E-AE66AA51665A}"/>
              </a:ext>
            </a:extLst>
          </p:cNvPr>
          <p:cNvSpPr txBox="1"/>
          <p:nvPr/>
        </p:nvSpPr>
        <p:spPr>
          <a:xfrm>
            <a:off x="3295650" y="6238875"/>
            <a:ext cx="1214999" cy="338554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Temps</a:t>
            </a:r>
            <a:endParaRPr lang="fr-FR" sz="16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06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1DC9F8-1962-4C7D-8EC7-C5153334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08149"/>
          </a:xfrm>
        </p:spPr>
        <p:txBody>
          <a:bodyPr/>
          <a:lstStyle/>
          <a:p>
            <a:pPr algn="ctr"/>
            <a:r>
              <a:rPr lang="fr-FR" cap="none" dirty="0"/>
              <a:t>Conclusion et discussion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2285AF-CBC3-4030-B482-28F3DEB2C5CA}"/>
              </a:ext>
            </a:extLst>
          </p:cNvPr>
          <p:cNvSpPr txBox="1"/>
          <p:nvPr/>
        </p:nvSpPr>
        <p:spPr>
          <a:xfrm>
            <a:off x="685799" y="2225674"/>
            <a:ext cx="96099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L’estimation du flux de macro et microplastiques dans les </a:t>
            </a:r>
            <a:r>
              <a:rPr lang="fr-FR" sz="2400" u="sng" dirty="0"/>
              <a:t>réseaux d’assainissement est essentiel pour comprendre la répartition de ces déchets dans l’environnement</a:t>
            </a:r>
            <a:r>
              <a:rPr lang="fr-FR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u="sng" dirty="0"/>
              <a:t>8 types de plastiques = 95% des </a:t>
            </a:r>
            <a:r>
              <a:rPr lang="fr-FR" sz="2400" u="sng" dirty="0" err="1"/>
              <a:t>macroplastiques</a:t>
            </a:r>
            <a:r>
              <a:rPr lang="fr-FR" sz="2400" dirty="0"/>
              <a:t>. Nous constatons une diversité relativement faible des </a:t>
            </a:r>
            <a:r>
              <a:rPr lang="fr-FR" sz="2400" dirty="0" err="1"/>
              <a:t>macroplatiques</a:t>
            </a:r>
            <a:r>
              <a:rPr lang="fr-FR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u="sng" dirty="0"/>
              <a:t>Quelle proportion de fibres </a:t>
            </a:r>
            <a:r>
              <a:rPr lang="fr-FR" sz="2400" dirty="0"/>
              <a:t>dans les eaux pluviales et dans les rejets urbains de temps de pluie ???</a:t>
            </a:r>
          </a:p>
        </p:txBody>
      </p:sp>
    </p:spTree>
    <p:extLst>
      <p:ext uri="{BB962C8B-B14F-4D97-AF65-F5344CB8AC3E}">
        <p14:creationId xmlns:p14="http://schemas.microsoft.com/office/powerpoint/2010/main" val="2459921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1DC9F8-1962-4C7D-8EC7-C5153334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374403"/>
            <a:ext cx="8534400" cy="5153433"/>
          </a:xfrm>
        </p:spPr>
        <p:txBody>
          <a:bodyPr>
            <a:normAutofit fontScale="90000"/>
          </a:bodyPr>
          <a:lstStyle/>
          <a:p>
            <a:pPr algn="ctr"/>
            <a:r>
              <a:rPr lang="fr-FR" cap="none" dirty="0"/>
              <a:t>Merci de votre attention !</a:t>
            </a:r>
            <a:br>
              <a:rPr lang="fr-FR" cap="none" dirty="0"/>
            </a:br>
            <a:br>
              <a:rPr lang="fr-FR" cap="none" dirty="0"/>
            </a:br>
            <a:br>
              <a:rPr lang="fr-FR" cap="none" dirty="0"/>
            </a:br>
            <a:br>
              <a:rPr lang="fr-FR" cap="none" dirty="0"/>
            </a:br>
            <a:br>
              <a:rPr lang="fr-FR" cap="none" dirty="0"/>
            </a:br>
            <a:br>
              <a:rPr lang="fr-FR" cap="none" dirty="0"/>
            </a:br>
            <a:br>
              <a:rPr lang="fr-FR" cap="none" dirty="0"/>
            </a:br>
            <a:br>
              <a:rPr lang="fr-FR" cap="none" dirty="0"/>
            </a:br>
            <a:br>
              <a:rPr lang="fr-FR" cap="none" dirty="0"/>
            </a:br>
            <a:br>
              <a:rPr lang="fr-FR" cap="none" dirty="0"/>
            </a:br>
            <a:r>
              <a:rPr lang="fr-FR" cap="none" dirty="0"/>
              <a:t>Des questions ???</a:t>
            </a:r>
            <a:br>
              <a:rPr lang="fr-FR" cap="none" dirty="0"/>
            </a:br>
            <a:br>
              <a:rPr lang="fr-FR" cap="none" dirty="0"/>
            </a:br>
            <a:br>
              <a:rPr lang="fr-FR" cap="none" dirty="0"/>
            </a:br>
            <a:endParaRPr lang="fr-FR" cap="none" dirty="0"/>
          </a:p>
        </p:txBody>
      </p:sp>
      <p:pic>
        <p:nvPicPr>
          <p:cNvPr id="2050" name="Picture 2" descr="RÃ©sultat de recherche d'images pour &quot;microplastique&quot;">
            <a:extLst>
              <a:ext uri="{FF2B5EF4-FFF2-40B4-BE49-F238E27FC236}">
                <a16:creationId xmlns:a16="http://schemas.microsoft.com/office/drawing/2014/main" id="{A78894D0-9B68-4866-BF48-2F8B5D4FB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100138"/>
            <a:ext cx="6191250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A31F1B6-C9B9-4980-B41C-18472D3334E4}"/>
              </a:ext>
            </a:extLst>
          </p:cNvPr>
          <p:cNvSpPr txBox="1"/>
          <p:nvPr/>
        </p:nvSpPr>
        <p:spPr>
          <a:xfrm>
            <a:off x="3000375" y="4935736"/>
            <a:ext cx="2486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Source : www.leyton.com</a:t>
            </a:r>
          </a:p>
        </p:txBody>
      </p:sp>
    </p:spTree>
    <p:extLst>
      <p:ext uri="{BB962C8B-B14F-4D97-AF65-F5344CB8AC3E}">
        <p14:creationId xmlns:p14="http://schemas.microsoft.com/office/powerpoint/2010/main" val="37954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1DC9F8-1962-4C7D-8EC7-C5153334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70"/>
            <a:ext cx="12192000" cy="1507067"/>
          </a:xfrm>
        </p:spPr>
        <p:txBody>
          <a:bodyPr/>
          <a:lstStyle/>
          <a:p>
            <a:r>
              <a:rPr lang="fr-FR" cap="none" dirty="0"/>
              <a:t>Méthodes : Etude des macro et microplastiques pour le déversoir d’orage de l’usine de Clichy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DDEDA9-C7F3-4694-B947-9ED97CAB1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1514837"/>
            <a:ext cx="8534400" cy="1123588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Déploiement successif de 3 filets de prélèvement avec 3 temps de prélèvement différents (10, 5 et 1 min)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E392F6A-4F72-44D9-93D7-6C4772F4C4E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r="29532"/>
          <a:stretch/>
        </p:blipFill>
        <p:spPr bwMode="auto">
          <a:xfrm>
            <a:off x="9066212" y="6462880"/>
            <a:ext cx="1031754" cy="395119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D26FE1-225A-49FA-8742-FC0E63673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093" y="6462881"/>
            <a:ext cx="848907" cy="3951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D2241B6-9684-439C-8540-677D89B05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51" y="6462881"/>
            <a:ext cx="1116623" cy="4156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1DA996A-1CC4-46E0-B962-33E9131F06BA}"/>
              </a:ext>
            </a:extLst>
          </p:cNvPr>
          <p:cNvSpPr txBox="1"/>
          <p:nvPr/>
        </p:nvSpPr>
        <p:spPr>
          <a:xfrm>
            <a:off x="3295650" y="6581000"/>
            <a:ext cx="560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Présentation JDHU 2018, Pavillon de l’eau, 07/11/2018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ABC19E8-330B-4CB9-A8D9-B61BBA4E5255}"/>
              </a:ext>
            </a:extLst>
          </p:cNvPr>
          <p:cNvSpPr txBox="1">
            <a:spLocks/>
          </p:cNvSpPr>
          <p:nvPr/>
        </p:nvSpPr>
        <p:spPr>
          <a:xfrm>
            <a:off x="531812" y="5343163"/>
            <a:ext cx="8534400" cy="1123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Les premiers prélèvements commencent ce mois-ci.</a:t>
            </a:r>
          </a:p>
        </p:txBody>
      </p:sp>
      <p:pic>
        <p:nvPicPr>
          <p:cNvPr id="9" name="Image 8" descr="C:\Users\Robin Treilles\hubiC\Thèse Microplastiques\Management et Organisation Réunions Thèse\18_10_16 Protocole de manipulation et Consigne pour DO\Filet macro1.tif">
            <a:extLst>
              <a:ext uri="{FF2B5EF4-FFF2-40B4-BE49-F238E27FC236}">
                <a16:creationId xmlns:a16="http://schemas.microsoft.com/office/drawing/2014/main" id="{B858AE62-D29E-41C1-93D9-E9F6566087E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4" y="2544182"/>
            <a:ext cx="4328318" cy="3061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7B5CA1B-645D-4615-8320-9694578DA04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860130" y="2544181"/>
            <a:ext cx="4036220" cy="3061439"/>
          </a:xfrm>
          <a:prstGeom prst="rect">
            <a:avLst/>
          </a:prstGeom>
        </p:spPr>
      </p:pic>
      <p:pic>
        <p:nvPicPr>
          <p:cNvPr id="11" name="Image 10" descr="C:\Users\ROBINT~1\hubiC\THSEMI~1\CAMPAG~1\DOSSIE~1\ECHANT~1\CAMPAG~1\CAMPAG~3\27545308_675142679541267_6425147903633070461_n.jpg">
            <a:extLst>
              <a:ext uri="{FF2B5EF4-FFF2-40B4-BE49-F238E27FC236}">
                <a16:creationId xmlns:a16="http://schemas.microsoft.com/office/drawing/2014/main" id="{C6828E73-38A0-4E51-9267-86FBD217CA6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038" y="2277480"/>
            <a:ext cx="2649073" cy="3594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563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1DC9F8-1962-4C7D-8EC7-C5153334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/>
          <a:lstStyle/>
          <a:p>
            <a:pPr algn="ctr"/>
            <a:r>
              <a:rPr lang="fr-FR" cap="none" dirty="0"/>
              <a:t>La gestion des déchets plastiques : un enjeu environnemental 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FBDF15E5-6511-43B9-B5A0-AE082D5AB6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9360390"/>
              </p:ext>
            </p:extLst>
          </p:nvPr>
        </p:nvGraphicFramePr>
        <p:xfrm>
          <a:off x="0" y="2533650"/>
          <a:ext cx="6134969" cy="374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E298D342-D301-45D9-B4F1-89F0F7459BC9}"/>
              </a:ext>
            </a:extLst>
          </p:cNvPr>
          <p:cNvSpPr txBox="1"/>
          <p:nvPr/>
        </p:nvSpPr>
        <p:spPr>
          <a:xfrm>
            <a:off x="531812" y="1507067"/>
            <a:ext cx="572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En 1950        1,5 million de tonnes de plastiques produits. Aujourd’hui :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B55F82D-4BA9-45E3-AD66-C9EE84BD8D6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r="29532"/>
          <a:stretch/>
        </p:blipFill>
        <p:spPr bwMode="auto">
          <a:xfrm>
            <a:off x="9066212" y="6462880"/>
            <a:ext cx="1031754" cy="395119"/>
          </a:xfrm>
          <a:prstGeom prst="rect">
            <a:avLst/>
          </a:prstGeom>
          <a:noFill/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71FFFA-1915-4AFB-A0CA-85AEBA862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093" y="6462881"/>
            <a:ext cx="848907" cy="39511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25B2C4-99DE-4785-B944-345D46C07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51" y="6462881"/>
            <a:ext cx="1116623" cy="41569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30E9DAE-0B79-46A5-A316-D1C7FE1F58C0}"/>
              </a:ext>
            </a:extLst>
          </p:cNvPr>
          <p:cNvSpPr txBox="1"/>
          <p:nvPr/>
        </p:nvSpPr>
        <p:spPr>
          <a:xfrm>
            <a:off x="3295650" y="6581000"/>
            <a:ext cx="560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Présentation JDHU 2018, Pavillon de l’eau, 07/11/2018</a:t>
            </a: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DD55A796-36E0-456F-96F2-AA273FE9033E}"/>
              </a:ext>
            </a:extLst>
          </p:cNvPr>
          <p:cNvSpPr/>
          <p:nvPr/>
        </p:nvSpPr>
        <p:spPr>
          <a:xfrm>
            <a:off x="1723292" y="1601551"/>
            <a:ext cx="448408" cy="325315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BD95018-9941-48CA-8F93-A16D351AF73E}"/>
              </a:ext>
            </a:extLst>
          </p:cNvPr>
          <p:cNvCxnSpPr>
            <a:cxnSpLocks/>
          </p:cNvCxnSpPr>
          <p:nvPr/>
        </p:nvCxnSpPr>
        <p:spPr>
          <a:xfrm flipV="1">
            <a:off x="1418903" y="2580533"/>
            <a:ext cx="4134172" cy="7694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E4E4A2DA-7F87-4326-8E47-A3523E4A0CD9}"/>
              </a:ext>
            </a:extLst>
          </p:cNvPr>
          <p:cNvSpPr txBox="1"/>
          <p:nvPr/>
        </p:nvSpPr>
        <p:spPr>
          <a:xfrm>
            <a:off x="342900" y="6213871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Source : </a:t>
            </a:r>
            <a:r>
              <a:rPr lang="fr-FR" sz="1600" dirty="0" err="1"/>
              <a:t>PlasticsEurope</a:t>
            </a:r>
            <a:r>
              <a:rPr lang="fr-FR" sz="1600" dirty="0"/>
              <a:t> </a:t>
            </a:r>
          </a:p>
        </p:txBody>
      </p:sp>
      <p:pic>
        <p:nvPicPr>
          <p:cNvPr id="22" name="Picture 2" descr="Afficher l'image d'origine">
            <a:extLst>
              <a:ext uri="{FF2B5EF4-FFF2-40B4-BE49-F238E27FC236}">
                <a16:creationId xmlns:a16="http://schemas.microsoft.com/office/drawing/2014/main" id="{DCCF2F74-5A41-496E-8DD1-048EC7700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56336" y="1601551"/>
            <a:ext cx="5664935" cy="40079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4905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9D3ACF6-95B9-48F7-891A-09578651F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6537"/>
          </a:xfrm>
        </p:spPr>
        <p:txBody>
          <a:bodyPr/>
          <a:lstStyle/>
          <a:p>
            <a:pPr algn="ctr"/>
            <a:r>
              <a:rPr lang="fr-FR" cap="none" dirty="0"/>
              <a:t>Des </a:t>
            </a:r>
            <a:r>
              <a:rPr lang="fr-FR" cap="none" dirty="0" err="1"/>
              <a:t>Macroplastiques</a:t>
            </a:r>
            <a:r>
              <a:rPr lang="fr-FR" cap="none" dirty="0"/>
              <a:t> aux Microplastiques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BB7944-2A2A-4C49-AB8D-DB1004BE264A}"/>
              </a:ext>
            </a:extLst>
          </p:cNvPr>
          <p:cNvSpPr txBox="1"/>
          <p:nvPr/>
        </p:nvSpPr>
        <p:spPr>
          <a:xfrm>
            <a:off x="2811378" y="1491231"/>
            <a:ext cx="73724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err="1"/>
              <a:t>Macroplastique</a:t>
            </a:r>
            <a:r>
              <a:rPr lang="fr-FR" sz="2200" dirty="0"/>
              <a:t>          &gt; 5 mm </a:t>
            </a:r>
          </a:p>
          <a:p>
            <a:endParaRPr lang="fr-FR" sz="2200" dirty="0"/>
          </a:p>
          <a:p>
            <a:endParaRPr lang="fr-FR" sz="2200" dirty="0"/>
          </a:p>
          <a:p>
            <a:endParaRPr lang="fr-FR" sz="2200" dirty="0"/>
          </a:p>
          <a:p>
            <a:r>
              <a:rPr lang="fr-FR" sz="2200" dirty="0" err="1"/>
              <a:t>Microplastique</a:t>
            </a:r>
            <a:r>
              <a:rPr lang="fr-FR" sz="2200" dirty="0"/>
              <a:t>            &lt; 5 mm </a:t>
            </a:r>
          </a:p>
          <a:p>
            <a:endParaRPr lang="fr-FR" sz="2200" dirty="0"/>
          </a:p>
          <a:p>
            <a:endParaRPr lang="fr-FR" sz="2200" dirty="0"/>
          </a:p>
          <a:p>
            <a:endParaRPr lang="fr-FR" sz="2200" dirty="0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65CFCD63-E00B-42B9-9DAC-8A297AED51E8}"/>
              </a:ext>
            </a:extLst>
          </p:cNvPr>
          <p:cNvSpPr/>
          <p:nvPr/>
        </p:nvSpPr>
        <p:spPr>
          <a:xfrm>
            <a:off x="5172040" y="1574434"/>
            <a:ext cx="448408" cy="325315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90E5F3E5-9CF4-4157-B7F6-DFC622F4FB59}"/>
              </a:ext>
            </a:extLst>
          </p:cNvPr>
          <p:cNvSpPr/>
          <p:nvPr/>
        </p:nvSpPr>
        <p:spPr>
          <a:xfrm>
            <a:off x="5172040" y="2899846"/>
            <a:ext cx="448408" cy="325315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E873B76-5864-443A-AD07-7FF071DA826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r="29532"/>
          <a:stretch/>
        </p:blipFill>
        <p:spPr bwMode="auto">
          <a:xfrm>
            <a:off x="9066212" y="6462880"/>
            <a:ext cx="1031754" cy="395119"/>
          </a:xfrm>
          <a:prstGeom prst="rect">
            <a:avLst/>
          </a:prstGeom>
          <a:noFill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1ED621E-45AB-4C95-974B-C78EC5037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093" y="6462881"/>
            <a:ext cx="848907" cy="39511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94EA3B2-08C5-4BCA-B6F6-8218A8314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51" y="6462881"/>
            <a:ext cx="1116623" cy="41569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F3B69EA-11C4-4900-9BC4-331D483DF936}"/>
              </a:ext>
            </a:extLst>
          </p:cNvPr>
          <p:cNvSpPr txBox="1"/>
          <p:nvPr/>
        </p:nvSpPr>
        <p:spPr>
          <a:xfrm>
            <a:off x="3295650" y="6581000"/>
            <a:ext cx="560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Présentation JDHU 2018, Pavillon de l’eau, 07/11/2018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55599C1-A831-4FE6-9497-4CDCD42AF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0622" y="4184303"/>
            <a:ext cx="2411266" cy="205375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B82189B-B10D-4450-A142-5A67BC4291E1}"/>
              </a:ext>
            </a:extLst>
          </p:cNvPr>
          <p:cNvSpPr txBox="1"/>
          <p:nvPr/>
        </p:nvSpPr>
        <p:spPr>
          <a:xfrm>
            <a:off x="9393523" y="5794308"/>
            <a:ext cx="1580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bg1"/>
                </a:solidFill>
              </a:rPr>
              <a:t>Photo de Soline </a:t>
            </a:r>
            <a:r>
              <a:rPr lang="fr-FR" sz="1200" i="1" dirty="0" err="1">
                <a:solidFill>
                  <a:schemeClr val="bg1"/>
                </a:solidFill>
              </a:rPr>
              <a:t>Alligant</a:t>
            </a:r>
            <a:endParaRPr lang="fr-FR" sz="1200" i="1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D2691E8-2E8E-4FF5-A4A7-3DF7F4113585}"/>
              </a:ext>
            </a:extLst>
          </p:cNvPr>
          <p:cNvSpPr txBox="1"/>
          <p:nvPr/>
        </p:nvSpPr>
        <p:spPr>
          <a:xfrm>
            <a:off x="580149" y="4587382"/>
            <a:ext cx="5917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Les microplastiques se retrouvent généralement sous deux formes : fragments et fibres</a:t>
            </a:r>
            <a:r>
              <a:rPr lang="fr-FR" sz="2200" dirty="0"/>
              <a:t>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4052F72-F4CC-4AC9-B30D-CD8019A4F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950" y="4165786"/>
            <a:ext cx="2138241" cy="2098582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3B5ED8C-F782-48DA-AA46-7C733C9B7916}"/>
              </a:ext>
            </a:extLst>
          </p:cNvPr>
          <p:cNvCxnSpPr>
            <a:cxnSpLocks/>
          </p:cNvCxnSpPr>
          <p:nvPr/>
        </p:nvCxnSpPr>
        <p:spPr>
          <a:xfrm flipV="1">
            <a:off x="6991391" y="2550665"/>
            <a:ext cx="769327" cy="521537"/>
          </a:xfrm>
          <a:prstGeom prst="straightConnector1">
            <a:avLst/>
          </a:prstGeom>
          <a:ln w="101600">
            <a:solidFill>
              <a:schemeClr val="tx2">
                <a:lumMod val="60000"/>
                <a:lumOff val="40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85F0A2B-7B65-4963-B052-CE417BA5CEDD}"/>
              </a:ext>
            </a:extLst>
          </p:cNvPr>
          <p:cNvCxnSpPr>
            <a:cxnSpLocks/>
          </p:cNvCxnSpPr>
          <p:nvPr/>
        </p:nvCxnSpPr>
        <p:spPr>
          <a:xfrm>
            <a:off x="6996526" y="3066293"/>
            <a:ext cx="747203" cy="557896"/>
          </a:xfrm>
          <a:prstGeom prst="straightConnector1">
            <a:avLst/>
          </a:prstGeom>
          <a:ln w="101600">
            <a:solidFill>
              <a:schemeClr val="tx2">
                <a:lumMod val="60000"/>
                <a:lumOff val="40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019E8D3F-1090-4418-BE0D-4FE2FB539541}"/>
              </a:ext>
            </a:extLst>
          </p:cNvPr>
          <p:cNvSpPr txBox="1"/>
          <p:nvPr/>
        </p:nvSpPr>
        <p:spPr>
          <a:xfrm>
            <a:off x="7743729" y="2290994"/>
            <a:ext cx="14641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/>
              <a:t>Primaire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C8AC944-52FC-439C-9C6C-DA301551CCE3}"/>
              </a:ext>
            </a:extLst>
          </p:cNvPr>
          <p:cNvSpPr txBox="1"/>
          <p:nvPr/>
        </p:nvSpPr>
        <p:spPr>
          <a:xfrm>
            <a:off x="7794102" y="3408745"/>
            <a:ext cx="175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/>
              <a:t>Secondaire</a:t>
            </a:r>
          </a:p>
        </p:txBody>
      </p:sp>
    </p:spTree>
    <p:extLst>
      <p:ext uri="{BB962C8B-B14F-4D97-AF65-F5344CB8AC3E}">
        <p14:creationId xmlns:p14="http://schemas.microsoft.com/office/powerpoint/2010/main" val="3317250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1DC9F8-1962-4C7D-8EC7-C5153334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70"/>
            <a:ext cx="12192000" cy="1507067"/>
          </a:xfrm>
        </p:spPr>
        <p:txBody>
          <a:bodyPr/>
          <a:lstStyle/>
          <a:p>
            <a:pPr algn="ctr"/>
            <a:r>
              <a:rPr lang="fr-FR" cap="none" dirty="0"/>
              <a:t>Les microplastiques : Quels dangers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844D47-CD3D-43BC-A411-CE0C5C5ED86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r="29532"/>
          <a:stretch/>
        </p:blipFill>
        <p:spPr bwMode="auto">
          <a:xfrm>
            <a:off x="9066212" y="6462880"/>
            <a:ext cx="1031754" cy="395119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11A70F-7C08-41F4-B699-AD46ED408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093" y="6462881"/>
            <a:ext cx="848907" cy="3951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CBC99C-B2D9-45DB-A81C-8B396E24B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51" y="6462881"/>
            <a:ext cx="1116623" cy="4156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F840A4A-3F90-4E67-80E8-5AFAF5DCE660}"/>
              </a:ext>
            </a:extLst>
          </p:cNvPr>
          <p:cNvSpPr txBox="1"/>
          <p:nvPr/>
        </p:nvSpPr>
        <p:spPr>
          <a:xfrm>
            <a:off x="3295650" y="6581000"/>
            <a:ext cx="560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Présentation JDHU 2018, Pavillon de l’eau, 07/11/2018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056E6B0-DB60-4AE6-ADCF-5EAF90B5C1A4}"/>
              </a:ext>
            </a:extLst>
          </p:cNvPr>
          <p:cNvSpPr/>
          <p:nvPr/>
        </p:nvSpPr>
        <p:spPr>
          <a:xfrm>
            <a:off x="4170484" y="1266775"/>
            <a:ext cx="3851031" cy="10701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Inhalation, Ingestion, Transfert trophique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5FEAB81-269B-4DC8-ACF5-D63A6286D775}"/>
              </a:ext>
            </a:extLst>
          </p:cNvPr>
          <p:cNvSpPr/>
          <p:nvPr/>
        </p:nvSpPr>
        <p:spPr>
          <a:xfrm>
            <a:off x="841129" y="2773842"/>
            <a:ext cx="3851031" cy="10701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Effets Directs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31F2E8C-F8CA-4EAA-B2A3-68F14CD3969E}"/>
              </a:ext>
            </a:extLst>
          </p:cNvPr>
          <p:cNvSpPr/>
          <p:nvPr/>
        </p:nvSpPr>
        <p:spPr>
          <a:xfrm>
            <a:off x="7499842" y="2773842"/>
            <a:ext cx="3851031" cy="10701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Effets Indirects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94867EF-514A-454A-8F63-FC678237649A}"/>
              </a:ext>
            </a:extLst>
          </p:cNvPr>
          <p:cNvSpPr txBox="1"/>
          <p:nvPr/>
        </p:nvSpPr>
        <p:spPr>
          <a:xfrm>
            <a:off x="4486275" y="4203380"/>
            <a:ext cx="3143303" cy="20313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Troubles de la digestion et de la reproduction</a:t>
            </a:r>
          </a:p>
          <a:p>
            <a:pPr marL="285750" indent="-285750">
              <a:buFontTx/>
              <a:buChar char="-"/>
            </a:pPr>
            <a:r>
              <a:rPr lang="fr-FR" dirty="0"/>
              <a:t>Fausse satiété</a:t>
            </a:r>
          </a:p>
          <a:p>
            <a:pPr marL="285750" indent="-285750">
              <a:buFontTx/>
              <a:buChar char="-"/>
            </a:pPr>
            <a:r>
              <a:rPr lang="fr-FR" dirty="0"/>
              <a:t>Abrasion ou obstruction des parois respiratoires</a:t>
            </a:r>
          </a:p>
          <a:p>
            <a:pPr marL="285750" indent="-285750">
              <a:buFontTx/>
              <a:buChar char="-"/>
            </a:pPr>
            <a:r>
              <a:rPr lang="fr-FR" dirty="0"/>
              <a:t>Perturbation du métabolisme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C5FCFA9-29E8-4A4D-9AF4-DB1C8E3A1695}"/>
              </a:ext>
            </a:extLst>
          </p:cNvPr>
          <p:cNvSpPr/>
          <p:nvPr/>
        </p:nvSpPr>
        <p:spPr>
          <a:xfrm>
            <a:off x="7891043" y="5744650"/>
            <a:ext cx="2928342" cy="26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Surfaces plastiques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37198142-7D58-480C-B24F-4BA31E2524D0}"/>
              </a:ext>
            </a:extLst>
          </p:cNvPr>
          <p:cNvSpPr/>
          <p:nvPr/>
        </p:nvSpPr>
        <p:spPr>
          <a:xfrm>
            <a:off x="8323091" y="5600634"/>
            <a:ext cx="170583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893DAB9D-0347-4E03-B2EE-E775944B962E}"/>
              </a:ext>
            </a:extLst>
          </p:cNvPr>
          <p:cNvSpPr/>
          <p:nvPr/>
        </p:nvSpPr>
        <p:spPr>
          <a:xfrm>
            <a:off x="9115179" y="5600634"/>
            <a:ext cx="170583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051949E4-105B-46B1-B388-BC2ADCC5109A}"/>
              </a:ext>
            </a:extLst>
          </p:cNvPr>
          <p:cNvSpPr/>
          <p:nvPr/>
        </p:nvSpPr>
        <p:spPr>
          <a:xfrm>
            <a:off x="8683131" y="5600634"/>
            <a:ext cx="170583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BDE28098-7660-434F-B687-6E3CA8F10E6E}"/>
              </a:ext>
            </a:extLst>
          </p:cNvPr>
          <p:cNvSpPr/>
          <p:nvPr/>
        </p:nvSpPr>
        <p:spPr>
          <a:xfrm>
            <a:off x="7963051" y="5600634"/>
            <a:ext cx="170583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E16471D-E02B-44CA-B469-0E3AE2305F7C}"/>
              </a:ext>
            </a:extLst>
          </p:cNvPr>
          <p:cNvSpPr txBox="1"/>
          <p:nvPr/>
        </p:nvSpPr>
        <p:spPr>
          <a:xfrm>
            <a:off x="7819035" y="4592522"/>
            <a:ext cx="11166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Désorption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E0E81814-4DB6-493B-9FB4-1666A505E00B}"/>
              </a:ext>
            </a:extLst>
          </p:cNvPr>
          <p:cNvSpPr txBox="1"/>
          <p:nvPr/>
        </p:nvSpPr>
        <p:spPr>
          <a:xfrm>
            <a:off x="9907267" y="4592522"/>
            <a:ext cx="1116632" cy="288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Adsorption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5E59A25-B04E-4A9E-B35B-A34498EF720D}"/>
              </a:ext>
            </a:extLst>
          </p:cNvPr>
          <p:cNvSpPr/>
          <p:nvPr/>
        </p:nvSpPr>
        <p:spPr>
          <a:xfrm>
            <a:off x="9547227" y="5600634"/>
            <a:ext cx="170583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26495AB0-6A29-44BF-91D2-6BCB14833E6A}"/>
              </a:ext>
            </a:extLst>
          </p:cNvPr>
          <p:cNvSpPr/>
          <p:nvPr/>
        </p:nvSpPr>
        <p:spPr>
          <a:xfrm>
            <a:off x="9979275" y="5600634"/>
            <a:ext cx="170583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6CFA3157-DB70-4493-BF8C-9D7335DDCB86}"/>
              </a:ext>
            </a:extLst>
          </p:cNvPr>
          <p:cNvSpPr/>
          <p:nvPr/>
        </p:nvSpPr>
        <p:spPr>
          <a:xfrm>
            <a:off x="10627347" y="5600634"/>
            <a:ext cx="170583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123723C6-1C04-4720-9CCF-DF5E1D5B25B9}"/>
              </a:ext>
            </a:extLst>
          </p:cNvPr>
          <p:cNvSpPr/>
          <p:nvPr/>
        </p:nvSpPr>
        <p:spPr>
          <a:xfrm>
            <a:off x="10267307" y="4952562"/>
            <a:ext cx="170583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C7987EA7-40D5-4E95-94DD-16B9B8825C84}"/>
              </a:ext>
            </a:extLst>
          </p:cNvPr>
          <p:cNvCxnSpPr>
            <a:cxnSpLocks/>
            <a:stCxn id="8" idx="3"/>
            <a:endCxn id="35" idx="0"/>
          </p:cNvCxnSpPr>
          <p:nvPr/>
        </p:nvCxnSpPr>
        <p:spPr>
          <a:xfrm flipH="1">
            <a:off x="2766645" y="2180163"/>
            <a:ext cx="1967809" cy="593679"/>
          </a:xfrm>
          <a:prstGeom prst="straightConnector1">
            <a:avLst/>
          </a:prstGeom>
          <a:ln w="1016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162ECC5F-235F-4DB9-B0CF-82A0891F823F}"/>
              </a:ext>
            </a:extLst>
          </p:cNvPr>
          <p:cNvCxnSpPr>
            <a:cxnSpLocks/>
            <a:stCxn id="8" idx="5"/>
            <a:endCxn id="36" idx="0"/>
          </p:cNvCxnSpPr>
          <p:nvPr/>
        </p:nvCxnSpPr>
        <p:spPr>
          <a:xfrm>
            <a:off x="7457545" y="2180163"/>
            <a:ext cx="1967813" cy="593679"/>
          </a:xfrm>
          <a:prstGeom prst="straightConnector1">
            <a:avLst/>
          </a:prstGeom>
          <a:ln w="1016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CDCEDC75-B7EF-45A7-BA7B-5CD1ADB2221A}"/>
              </a:ext>
            </a:extLst>
          </p:cNvPr>
          <p:cNvCxnSpPr>
            <a:cxnSpLocks/>
            <a:stCxn id="35" idx="6"/>
            <a:endCxn id="48" idx="0"/>
          </p:cNvCxnSpPr>
          <p:nvPr/>
        </p:nvCxnSpPr>
        <p:spPr>
          <a:xfrm>
            <a:off x="4692160" y="3308893"/>
            <a:ext cx="1365767" cy="894487"/>
          </a:xfrm>
          <a:prstGeom prst="straightConnector1">
            <a:avLst/>
          </a:prstGeom>
          <a:ln w="1016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42DEF76F-1A6B-4461-8E94-34E694392212}"/>
              </a:ext>
            </a:extLst>
          </p:cNvPr>
          <p:cNvCxnSpPr>
            <a:cxnSpLocks/>
            <a:stCxn id="36" idx="2"/>
            <a:endCxn id="48" idx="0"/>
          </p:cNvCxnSpPr>
          <p:nvPr/>
        </p:nvCxnSpPr>
        <p:spPr>
          <a:xfrm flipH="1">
            <a:off x="6057927" y="3308893"/>
            <a:ext cx="1441915" cy="894487"/>
          </a:xfrm>
          <a:prstGeom prst="straightConnector1">
            <a:avLst/>
          </a:prstGeom>
          <a:ln w="1016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Résultat de recherche d'images pour &quot;image de crabe&quot;">
            <a:extLst>
              <a:ext uri="{FF2B5EF4-FFF2-40B4-BE49-F238E27FC236}">
                <a16:creationId xmlns:a16="http://schemas.microsoft.com/office/drawing/2014/main" id="{69B17BB7-8E20-40D2-B3B5-B2F4EC58E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9714" y="4078527"/>
            <a:ext cx="977663" cy="977663"/>
          </a:xfrm>
          <a:prstGeom prst="rect">
            <a:avLst/>
          </a:prstGeom>
          <a:noFill/>
        </p:spPr>
      </p:pic>
      <p:sp>
        <p:nvSpPr>
          <p:cNvPr id="29" name="Flèche vers le bas 17">
            <a:extLst>
              <a:ext uri="{FF2B5EF4-FFF2-40B4-BE49-F238E27FC236}">
                <a16:creationId xmlns:a16="http://schemas.microsoft.com/office/drawing/2014/main" id="{EC1A1F01-A5D8-4A8B-9559-0CB4D5C80F2E}"/>
              </a:ext>
            </a:extLst>
          </p:cNvPr>
          <p:cNvSpPr/>
          <p:nvPr/>
        </p:nvSpPr>
        <p:spPr>
          <a:xfrm rot="10800000">
            <a:off x="1645806" y="5221787"/>
            <a:ext cx="360040" cy="4175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Picture 12" descr="Résultat de recherche d'images pour &quot;moûles vivantes&quot;">
            <a:extLst>
              <a:ext uri="{FF2B5EF4-FFF2-40B4-BE49-F238E27FC236}">
                <a16:creationId xmlns:a16="http://schemas.microsoft.com/office/drawing/2014/main" id="{5AC9FE2F-8124-4152-87B1-F014A8DF5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9714" y="5798028"/>
            <a:ext cx="1026805" cy="683293"/>
          </a:xfrm>
          <a:prstGeom prst="rect">
            <a:avLst/>
          </a:prstGeom>
          <a:noFill/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D1B22BAA-97A6-4E40-906D-EE1D55ACA02B}"/>
              </a:ext>
            </a:extLst>
          </p:cNvPr>
          <p:cNvSpPr txBox="1"/>
          <p:nvPr/>
        </p:nvSpPr>
        <p:spPr>
          <a:xfrm>
            <a:off x="2064570" y="5347539"/>
            <a:ext cx="1809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Est mangé par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8405D3B-3152-4EB8-A649-5CF9BBDBBDFB}"/>
              </a:ext>
            </a:extLst>
          </p:cNvPr>
          <p:cNvSpPr txBox="1"/>
          <p:nvPr/>
        </p:nvSpPr>
        <p:spPr>
          <a:xfrm>
            <a:off x="2343195" y="5798028"/>
            <a:ext cx="1809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Milieu riche en microplastiques</a:t>
            </a:r>
          </a:p>
        </p:txBody>
      </p:sp>
    </p:spTree>
    <p:extLst>
      <p:ext uri="{BB962C8B-B14F-4D97-AF65-F5344CB8AC3E}">
        <p14:creationId xmlns:p14="http://schemas.microsoft.com/office/powerpoint/2010/main" val="1611699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1DC9F8-1962-4C7D-8EC7-C5153334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70"/>
            <a:ext cx="12192000" cy="1507067"/>
          </a:xfrm>
        </p:spPr>
        <p:txBody>
          <a:bodyPr/>
          <a:lstStyle/>
          <a:p>
            <a:pPr algn="ctr"/>
            <a:r>
              <a:rPr lang="fr-FR" cap="none" dirty="0"/>
              <a:t>Les microplastiques : Quels dangers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844D47-CD3D-43BC-A411-CE0C5C5ED86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r="29532"/>
          <a:stretch/>
        </p:blipFill>
        <p:spPr bwMode="auto">
          <a:xfrm>
            <a:off x="9066212" y="6462880"/>
            <a:ext cx="1031754" cy="395119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11A70F-7C08-41F4-B699-AD46ED408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093" y="6462881"/>
            <a:ext cx="848907" cy="3951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CBC99C-B2D9-45DB-A81C-8B396E24B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51" y="6462881"/>
            <a:ext cx="1116623" cy="4156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F840A4A-3F90-4E67-80E8-5AFAF5DCE660}"/>
              </a:ext>
            </a:extLst>
          </p:cNvPr>
          <p:cNvSpPr txBox="1"/>
          <p:nvPr/>
        </p:nvSpPr>
        <p:spPr>
          <a:xfrm>
            <a:off x="3295650" y="6581000"/>
            <a:ext cx="560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Présentation JDHU 2018, Pavillon de l’eau, 07/11/2018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056E6B0-DB60-4AE6-ADCF-5EAF90B5C1A4}"/>
              </a:ext>
            </a:extLst>
          </p:cNvPr>
          <p:cNvSpPr/>
          <p:nvPr/>
        </p:nvSpPr>
        <p:spPr>
          <a:xfrm>
            <a:off x="4170484" y="1266775"/>
            <a:ext cx="3851031" cy="10701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Inhalation, Ingestion, Transfert trophique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5FEAB81-269B-4DC8-ACF5-D63A6286D775}"/>
              </a:ext>
            </a:extLst>
          </p:cNvPr>
          <p:cNvSpPr/>
          <p:nvPr/>
        </p:nvSpPr>
        <p:spPr>
          <a:xfrm>
            <a:off x="841129" y="2773842"/>
            <a:ext cx="3851031" cy="10701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Effets Directs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31F2E8C-F8CA-4EAA-B2A3-68F14CD3969E}"/>
              </a:ext>
            </a:extLst>
          </p:cNvPr>
          <p:cNvSpPr/>
          <p:nvPr/>
        </p:nvSpPr>
        <p:spPr>
          <a:xfrm>
            <a:off x="7499842" y="2773842"/>
            <a:ext cx="3851031" cy="10701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Effets Indirects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94867EF-514A-454A-8F63-FC678237649A}"/>
              </a:ext>
            </a:extLst>
          </p:cNvPr>
          <p:cNvSpPr txBox="1"/>
          <p:nvPr/>
        </p:nvSpPr>
        <p:spPr>
          <a:xfrm>
            <a:off x="4486275" y="4203380"/>
            <a:ext cx="3143303" cy="20313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Troubles de la digestion et de la reproduction</a:t>
            </a:r>
          </a:p>
          <a:p>
            <a:pPr marL="285750" indent="-285750">
              <a:buFontTx/>
              <a:buChar char="-"/>
            </a:pPr>
            <a:r>
              <a:rPr lang="fr-FR" dirty="0"/>
              <a:t>Fausse satiété</a:t>
            </a:r>
          </a:p>
          <a:p>
            <a:pPr marL="285750" indent="-285750">
              <a:buFontTx/>
              <a:buChar char="-"/>
            </a:pPr>
            <a:r>
              <a:rPr lang="fr-FR" dirty="0"/>
              <a:t>Abrasion ou obstruction des parois respiratoires</a:t>
            </a:r>
          </a:p>
          <a:p>
            <a:pPr marL="285750" indent="-285750">
              <a:buFontTx/>
              <a:buChar char="-"/>
            </a:pPr>
            <a:r>
              <a:rPr lang="fr-FR" dirty="0"/>
              <a:t>Perturbation du métabolisme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C5FCFA9-29E8-4A4D-9AF4-DB1C8E3A1695}"/>
              </a:ext>
            </a:extLst>
          </p:cNvPr>
          <p:cNvSpPr/>
          <p:nvPr/>
        </p:nvSpPr>
        <p:spPr>
          <a:xfrm>
            <a:off x="7891043" y="5744650"/>
            <a:ext cx="2928342" cy="26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Surfaces plastiques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37198142-7D58-480C-B24F-4BA31E2524D0}"/>
              </a:ext>
            </a:extLst>
          </p:cNvPr>
          <p:cNvSpPr/>
          <p:nvPr/>
        </p:nvSpPr>
        <p:spPr>
          <a:xfrm>
            <a:off x="8323091" y="5600634"/>
            <a:ext cx="170583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893DAB9D-0347-4E03-B2EE-E775944B962E}"/>
              </a:ext>
            </a:extLst>
          </p:cNvPr>
          <p:cNvSpPr/>
          <p:nvPr/>
        </p:nvSpPr>
        <p:spPr>
          <a:xfrm>
            <a:off x="9115179" y="5600634"/>
            <a:ext cx="170583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051949E4-105B-46B1-B388-BC2ADCC5109A}"/>
              </a:ext>
            </a:extLst>
          </p:cNvPr>
          <p:cNvSpPr/>
          <p:nvPr/>
        </p:nvSpPr>
        <p:spPr>
          <a:xfrm>
            <a:off x="8683131" y="5600634"/>
            <a:ext cx="170583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BDE28098-7660-434F-B687-6E3CA8F10E6E}"/>
              </a:ext>
            </a:extLst>
          </p:cNvPr>
          <p:cNvSpPr/>
          <p:nvPr/>
        </p:nvSpPr>
        <p:spPr>
          <a:xfrm>
            <a:off x="7963051" y="5600634"/>
            <a:ext cx="170583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E16471D-E02B-44CA-B469-0E3AE2305F7C}"/>
              </a:ext>
            </a:extLst>
          </p:cNvPr>
          <p:cNvSpPr txBox="1"/>
          <p:nvPr/>
        </p:nvSpPr>
        <p:spPr>
          <a:xfrm>
            <a:off x="7819035" y="4592522"/>
            <a:ext cx="11166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Désorption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E0E81814-4DB6-493B-9FB4-1666A505E00B}"/>
              </a:ext>
            </a:extLst>
          </p:cNvPr>
          <p:cNvSpPr txBox="1"/>
          <p:nvPr/>
        </p:nvSpPr>
        <p:spPr>
          <a:xfrm>
            <a:off x="9907267" y="4592522"/>
            <a:ext cx="1116632" cy="288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Adsorption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5E59A25-B04E-4A9E-B35B-A34498EF720D}"/>
              </a:ext>
            </a:extLst>
          </p:cNvPr>
          <p:cNvSpPr/>
          <p:nvPr/>
        </p:nvSpPr>
        <p:spPr>
          <a:xfrm>
            <a:off x="9547227" y="5600634"/>
            <a:ext cx="170583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26495AB0-6A29-44BF-91D2-6BCB14833E6A}"/>
              </a:ext>
            </a:extLst>
          </p:cNvPr>
          <p:cNvSpPr/>
          <p:nvPr/>
        </p:nvSpPr>
        <p:spPr>
          <a:xfrm>
            <a:off x="9979275" y="5600634"/>
            <a:ext cx="170583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6CFA3157-DB70-4493-BF8C-9D7335DDCB86}"/>
              </a:ext>
            </a:extLst>
          </p:cNvPr>
          <p:cNvSpPr/>
          <p:nvPr/>
        </p:nvSpPr>
        <p:spPr>
          <a:xfrm>
            <a:off x="10627347" y="5600634"/>
            <a:ext cx="170583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123723C6-1C04-4720-9CCF-DF5E1D5B25B9}"/>
              </a:ext>
            </a:extLst>
          </p:cNvPr>
          <p:cNvSpPr/>
          <p:nvPr/>
        </p:nvSpPr>
        <p:spPr>
          <a:xfrm>
            <a:off x="10267307" y="4952562"/>
            <a:ext cx="170583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C7987EA7-40D5-4E95-94DD-16B9B8825C84}"/>
              </a:ext>
            </a:extLst>
          </p:cNvPr>
          <p:cNvCxnSpPr>
            <a:cxnSpLocks/>
            <a:stCxn id="8" idx="3"/>
            <a:endCxn id="35" idx="0"/>
          </p:cNvCxnSpPr>
          <p:nvPr/>
        </p:nvCxnSpPr>
        <p:spPr>
          <a:xfrm flipH="1">
            <a:off x="2766645" y="2180163"/>
            <a:ext cx="1967809" cy="593679"/>
          </a:xfrm>
          <a:prstGeom prst="straightConnector1">
            <a:avLst/>
          </a:prstGeom>
          <a:ln w="1016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162ECC5F-235F-4DB9-B0CF-82A0891F823F}"/>
              </a:ext>
            </a:extLst>
          </p:cNvPr>
          <p:cNvCxnSpPr>
            <a:cxnSpLocks/>
            <a:stCxn id="8" idx="5"/>
            <a:endCxn id="36" idx="0"/>
          </p:cNvCxnSpPr>
          <p:nvPr/>
        </p:nvCxnSpPr>
        <p:spPr>
          <a:xfrm>
            <a:off x="7457545" y="2180163"/>
            <a:ext cx="1967813" cy="593679"/>
          </a:xfrm>
          <a:prstGeom prst="straightConnector1">
            <a:avLst/>
          </a:prstGeom>
          <a:ln w="1016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CDCEDC75-B7EF-45A7-BA7B-5CD1ADB2221A}"/>
              </a:ext>
            </a:extLst>
          </p:cNvPr>
          <p:cNvCxnSpPr>
            <a:cxnSpLocks/>
            <a:stCxn id="35" idx="6"/>
            <a:endCxn id="48" idx="0"/>
          </p:cNvCxnSpPr>
          <p:nvPr/>
        </p:nvCxnSpPr>
        <p:spPr>
          <a:xfrm>
            <a:off x="4692160" y="3308893"/>
            <a:ext cx="1365767" cy="894487"/>
          </a:xfrm>
          <a:prstGeom prst="straightConnector1">
            <a:avLst/>
          </a:prstGeom>
          <a:ln w="1016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42DEF76F-1A6B-4461-8E94-34E694392212}"/>
              </a:ext>
            </a:extLst>
          </p:cNvPr>
          <p:cNvCxnSpPr>
            <a:cxnSpLocks/>
            <a:stCxn id="36" idx="2"/>
            <a:endCxn id="48" idx="0"/>
          </p:cNvCxnSpPr>
          <p:nvPr/>
        </p:nvCxnSpPr>
        <p:spPr>
          <a:xfrm flipH="1">
            <a:off x="6057927" y="3308893"/>
            <a:ext cx="1441915" cy="894487"/>
          </a:xfrm>
          <a:prstGeom prst="straightConnector1">
            <a:avLst/>
          </a:prstGeom>
          <a:ln w="1016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Image 72">
            <a:extLst>
              <a:ext uri="{FF2B5EF4-FFF2-40B4-BE49-F238E27FC236}">
                <a16:creationId xmlns:a16="http://schemas.microsoft.com/office/drawing/2014/main" id="{3892E39A-45E2-495B-ACE6-DD67A5580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31" y="4026664"/>
            <a:ext cx="3243855" cy="2470409"/>
          </a:xfrm>
          <a:prstGeom prst="rect">
            <a:avLst/>
          </a:prstGeom>
        </p:spPr>
      </p:pic>
      <p:sp>
        <p:nvSpPr>
          <p:cNvPr id="74" name="ZoneTexte 73">
            <a:extLst>
              <a:ext uri="{FF2B5EF4-FFF2-40B4-BE49-F238E27FC236}">
                <a16:creationId xmlns:a16="http://schemas.microsoft.com/office/drawing/2014/main" id="{3739810C-D1D2-4272-9C45-5083F2D8ECAB}"/>
              </a:ext>
            </a:extLst>
          </p:cNvPr>
          <p:cNvSpPr txBox="1"/>
          <p:nvPr/>
        </p:nvSpPr>
        <p:spPr>
          <a:xfrm>
            <a:off x="716527" y="4066586"/>
            <a:ext cx="244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Micrographie de branchie de crabe (Farrell et Nelson, 2013)</a:t>
            </a:r>
          </a:p>
        </p:txBody>
      </p:sp>
    </p:spTree>
    <p:extLst>
      <p:ext uri="{BB962C8B-B14F-4D97-AF65-F5344CB8AC3E}">
        <p14:creationId xmlns:p14="http://schemas.microsoft.com/office/powerpoint/2010/main" val="113960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1.45833E-6 0.09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-0.094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1DC9F8-1962-4C7D-8EC7-C5153334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87" y="201082"/>
            <a:ext cx="8534400" cy="1507067"/>
          </a:xfrm>
        </p:spPr>
        <p:txBody>
          <a:bodyPr/>
          <a:lstStyle/>
          <a:p>
            <a:r>
              <a:rPr lang="fr-FR" cap="none" dirty="0"/>
              <a:t>Les macro et microplastiques : des connaissances lacunaires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F6848A-19AF-48EC-846A-FB4AB9A37B2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r="29532"/>
          <a:stretch/>
        </p:blipFill>
        <p:spPr bwMode="auto">
          <a:xfrm>
            <a:off x="9066212" y="6462880"/>
            <a:ext cx="1031754" cy="395119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6D7BFE3-34C0-4840-93A1-4FED7EFE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093" y="6462881"/>
            <a:ext cx="848907" cy="3951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A92DE47-D56A-421F-94DE-4BF88524F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51" y="6462881"/>
            <a:ext cx="1116623" cy="4156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C982C97-7BEC-40FD-A409-6EE5873F2A82}"/>
              </a:ext>
            </a:extLst>
          </p:cNvPr>
          <p:cNvSpPr txBox="1"/>
          <p:nvPr/>
        </p:nvSpPr>
        <p:spPr>
          <a:xfrm>
            <a:off x="3295650" y="6581000"/>
            <a:ext cx="560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Présentation JDHU 2018, Pavillon de l’eau, 07/11/2018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FEBE55-7721-4ACD-BCE7-FE11EC4D084A}"/>
              </a:ext>
            </a:extLst>
          </p:cNvPr>
          <p:cNvSpPr txBox="1"/>
          <p:nvPr/>
        </p:nvSpPr>
        <p:spPr>
          <a:xfrm>
            <a:off x="598487" y="1890346"/>
            <a:ext cx="94994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Chaque année, entre </a:t>
            </a:r>
            <a:r>
              <a:rPr lang="fr-FR" sz="2200" u="sng" dirty="0">
                <a:solidFill>
                  <a:schemeClr val="bg1"/>
                </a:solidFill>
              </a:rPr>
              <a:t>0,4 et 4 million de tonnes </a:t>
            </a:r>
            <a:r>
              <a:rPr lang="fr-FR" sz="2200" dirty="0"/>
              <a:t>de déchets plastiques transitent </a:t>
            </a:r>
            <a:r>
              <a:rPr lang="fr-FR" sz="2200" dirty="0">
                <a:solidFill>
                  <a:schemeClr val="bg1"/>
                </a:solidFill>
              </a:rPr>
              <a:t>des rivières aux océans </a:t>
            </a:r>
            <a:r>
              <a:rPr lang="fr-FR" sz="2200" dirty="0"/>
              <a:t>(Schmidt et al., 2017).</a:t>
            </a:r>
          </a:p>
          <a:p>
            <a:endParaRPr lang="fr-FR" sz="2200" dirty="0"/>
          </a:p>
          <a:p>
            <a:r>
              <a:rPr lang="fr-FR" sz="2200" dirty="0"/>
              <a:t>Pour ce flux global, qui reste peu précis :</a:t>
            </a:r>
          </a:p>
          <a:p>
            <a:endParaRPr lang="fr-FR" sz="2200" dirty="0"/>
          </a:p>
          <a:p>
            <a:endParaRPr lang="fr-FR" sz="2200" dirty="0"/>
          </a:p>
          <a:p>
            <a:r>
              <a:rPr lang="fr-FR" sz="2200" b="1" dirty="0"/>
              <a:t>Quelle est la contribution liés à l’assainissement en temps sec et/ou en temps de pluie ?</a:t>
            </a:r>
          </a:p>
          <a:p>
            <a:endParaRPr lang="fr-FR" sz="22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3869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1DC9F8-1962-4C7D-8EC7-C5153334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/>
          <a:lstStyle/>
          <a:p>
            <a:pPr algn="ctr"/>
            <a:r>
              <a:rPr lang="fr-FR" cap="none" dirty="0"/>
              <a:t>Présentation des sites d’étude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DDEDA9-C7F3-4694-B947-9ED97CAB1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0450" y="2107990"/>
            <a:ext cx="4573588" cy="2951126"/>
          </a:xfrm>
          <a:solidFill>
            <a:schemeClr val="bg2"/>
          </a:solidFill>
        </p:spPr>
        <p:txBody>
          <a:bodyPr>
            <a:normAutofit/>
          </a:bodyPr>
          <a:lstStyle/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Pour l’étude des rejets urbains de temps de pluie en réseau </a:t>
            </a:r>
            <a:r>
              <a:rPr lang="fr-FR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unitaire</a:t>
            </a:r>
            <a:r>
              <a:rPr lang="fr-FR" dirty="0">
                <a:solidFill>
                  <a:schemeClr val="tx1"/>
                </a:solidFill>
              </a:rPr>
              <a:t> : le déversoir d’orage de la station eau usée de Clichy</a:t>
            </a:r>
          </a:p>
          <a:p>
            <a:r>
              <a:rPr lang="fr-FR" dirty="0">
                <a:solidFill>
                  <a:schemeClr val="tx1"/>
                </a:solidFill>
              </a:rPr>
              <a:t>Pour l’étude des eaux pluviales en réseau </a:t>
            </a:r>
            <a:r>
              <a:rPr lang="fr-FR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séparatif</a:t>
            </a:r>
            <a:r>
              <a:rPr lang="fr-FR" dirty="0">
                <a:solidFill>
                  <a:schemeClr val="tx1"/>
                </a:solidFill>
              </a:rPr>
              <a:t> : le bassin de rétention de Sucy-en-Brie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844D47-CD3D-43BC-A411-CE0C5C5ED86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r="29532"/>
          <a:stretch/>
        </p:blipFill>
        <p:spPr bwMode="auto">
          <a:xfrm>
            <a:off x="9066212" y="6462880"/>
            <a:ext cx="1031754" cy="395119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11A70F-7C08-41F4-B699-AD46ED408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093" y="6462881"/>
            <a:ext cx="848907" cy="3951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CBC99C-B2D9-45DB-A81C-8B396E24B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51" y="6462881"/>
            <a:ext cx="1116623" cy="4156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F840A4A-3F90-4E67-80E8-5AFAF5DCE660}"/>
              </a:ext>
            </a:extLst>
          </p:cNvPr>
          <p:cNvSpPr txBox="1"/>
          <p:nvPr/>
        </p:nvSpPr>
        <p:spPr>
          <a:xfrm>
            <a:off x="3295650" y="6581000"/>
            <a:ext cx="560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Présentation JDHU 2018, Pavillon de l’eau, 07/11/2018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19761D-5A35-40C4-A2EF-A42C1CFCBE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840"/>
          <a:stretch/>
        </p:blipFill>
        <p:spPr>
          <a:xfrm>
            <a:off x="2110887" y="1705787"/>
            <a:ext cx="5004288" cy="3825876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B6144D5C-0E5C-4DC8-B191-40462FCC9D30}"/>
              </a:ext>
            </a:extLst>
          </p:cNvPr>
          <p:cNvSpPr/>
          <p:nvPr/>
        </p:nvSpPr>
        <p:spPr>
          <a:xfrm>
            <a:off x="3295651" y="3009900"/>
            <a:ext cx="1457324" cy="140970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Paris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E2664B1-E71D-487E-9C41-1E4D4A99DB50}"/>
              </a:ext>
            </a:extLst>
          </p:cNvPr>
          <p:cNvSpPr/>
          <p:nvPr/>
        </p:nvSpPr>
        <p:spPr>
          <a:xfrm>
            <a:off x="3295650" y="2500309"/>
            <a:ext cx="247650" cy="25717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08FD480-CBC7-4347-B2B2-FB0D00BE00E2}"/>
              </a:ext>
            </a:extLst>
          </p:cNvPr>
          <p:cNvSpPr/>
          <p:nvPr/>
        </p:nvSpPr>
        <p:spPr>
          <a:xfrm>
            <a:off x="5991225" y="4939242"/>
            <a:ext cx="247650" cy="25717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0A61A02-910D-4F1A-949C-D97D0555E803}"/>
              </a:ext>
            </a:extLst>
          </p:cNvPr>
          <p:cNvCxnSpPr>
            <a:cxnSpLocks/>
            <a:stCxn id="29" idx="3"/>
            <a:endCxn id="10" idx="1"/>
          </p:cNvCxnSpPr>
          <p:nvPr/>
        </p:nvCxnSpPr>
        <p:spPr>
          <a:xfrm>
            <a:off x="2000250" y="2105115"/>
            <a:ext cx="1331668" cy="4328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5A72B58-358D-49BD-8AF7-094BE00E3B69}"/>
              </a:ext>
            </a:extLst>
          </p:cNvPr>
          <p:cNvCxnSpPr>
            <a:cxnSpLocks/>
            <a:stCxn id="11" idx="4"/>
          </p:cNvCxnSpPr>
          <p:nvPr/>
        </p:nvCxnSpPr>
        <p:spPr>
          <a:xfrm>
            <a:off x="6115050" y="5196417"/>
            <a:ext cx="1295400" cy="4614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586126D6-6E58-4FB8-8C6F-7300CBAAD412}"/>
              </a:ext>
            </a:extLst>
          </p:cNvPr>
          <p:cNvSpPr txBox="1"/>
          <p:nvPr/>
        </p:nvSpPr>
        <p:spPr>
          <a:xfrm>
            <a:off x="228600" y="1504950"/>
            <a:ext cx="177165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Déversoir d’orage de l’usine de Clichy (</a:t>
            </a:r>
            <a:r>
              <a:rPr lang="fr-FR" dirty="0" err="1"/>
              <a:t>Siaap</a:t>
            </a:r>
            <a:r>
              <a:rPr lang="fr-FR" dirty="0"/>
              <a:t>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13C3F25-5DCD-46C1-8654-61A57AC6685A}"/>
              </a:ext>
            </a:extLst>
          </p:cNvPr>
          <p:cNvSpPr txBox="1"/>
          <p:nvPr/>
        </p:nvSpPr>
        <p:spPr>
          <a:xfrm>
            <a:off x="7423943" y="5196417"/>
            <a:ext cx="214868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Le Bassin de rétention d’eau pluviale (DSEA Val de Marne)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7B6F7C6-02DC-493B-BA65-7BA065FD6E50}"/>
              </a:ext>
            </a:extLst>
          </p:cNvPr>
          <p:cNvSpPr txBox="1"/>
          <p:nvPr/>
        </p:nvSpPr>
        <p:spPr>
          <a:xfrm rot="18633878">
            <a:off x="2293949" y="2864088"/>
            <a:ext cx="818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Seine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D74B3D4-6355-417D-A78D-4BF671207378}"/>
              </a:ext>
            </a:extLst>
          </p:cNvPr>
          <p:cNvSpPr txBox="1"/>
          <p:nvPr/>
        </p:nvSpPr>
        <p:spPr>
          <a:xfrm>
            <a:off x="4666502" y="3999406"/>
            <a:ext cx="1014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Marne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26C4309-8542-42CF-BDD3-C8EB58330393}"/>
              </a:ext>
            </a:extLst>
          </p:cNvPr>
          <p:cNvSpPr txBox="1"/>
          <p:nvPr/>
        </p:nvSpPr>
        <p:spPr>
          <a:xfrm rot="18040161">
            <a:off x="4249898" y="4683217"/>
            <a:ext cx="818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Seine</a:t>
            </a:r>
          </a:p>
        </p:txBody>
      </p:sp>
    </p:spTree>
    <p:extLst>
      <p:ext uri="{BB962C8B-B14F-4D97-AF65-F5344CB8AC3E}">
        <p14:creationId xmlns:p14="http://schemas.microsoft.com/office/powerpoint/2010/main" val="2232805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1DC9F8-1962-4C7D-8EC7-C5153334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/>
          <a:lstStyle/>
          <a:p>
            <a:pPr algn="ctr"/>
            <a:r>
              <a:rPr lang="fr-FR" cap="none" dirty="0"/>
              <a:t>Présentation du bassin versant de Sucy-en-Brie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844D47-CD3D-43BC-A411-CE0C5C5ED86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r="29532"/>
          <a:stretch/>
        </p:blipFill>
        <p:spPr bwMode="auto">
          <a:xfrm>
            <a:off x="9066212" y="6462880"/>
            <a:ext cx="1031754" cy="395119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11A70F-7C08-41F4-B699-AD46ED408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093" y="6462881"/>
            <a:ext cx="848907" cy="3951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CBC99C-B2D9-45DB-A81C-8B396E24B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51" y="6462881"/>
            <a:ext cx="1116623" cy="4156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F840A4A-3F90-4E67-80E8-5AFAF5DCE660}"/>
              </a:ext>
            </a:extLst>
          </p:cNvPr>
          <p:cNvSpPr txBox="1"/>
          <p:nvPr/>
        </p:nvSpPr>
        <p:spPr>
          <a:xfrm>
            <a:off x="3295650" y="6581000"/>
            <a:ext cx="560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Présentation JDHU 2018, Pavillon de l’eau, 07/11/2018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8709DDBD-7401-4925-B030-BEAB5DEE0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172433"/>
              </p:ext>
            </p:extLst>
          </p:nvPr>
        </p:nvGraphicFramePr>
        <p:xfrm>
          <a:off x="780535" y="2440305"/>
          <a:ext cx="6021389" cy="2453640"/>
        </p:xfrm>
        <a:graphic>
          <a:graphicData uri="http://schemas.openxmlformats.org/drawingml/2006/table">
            <a:tbl>
              <a:tblPr/>
              <a:tblGrid>
                <a:gridCol w="1177685">
                  <a:extLst>
                    <a:ext uri="{9D8B030D-6E8A-4147-A177-3AD203B41FA5}">
                      <a16:colId xmlns:a16="http://schemas.microsoft.com/office/drawing/2014/main" val="1755871708"/>
                    </a:ext>
                  </a:extLst>
                </a:gridCol>
                <a:gridCol w="1177685">
                  <a:extLst>
                    <a:ext uri="{9D8B030D-6E8A-4147-A177-3AD203B41FA5}">
                      <a16:colId xmlns:a16="http://schemas.microsoft.com/office/drawing/2014/main" val="1414959413"/>
                    </a:ext>
                  </a:extLst>
                </a:gridCol>
                <a:gridCol w="1177685">
                  <a:extLst>
                    <a:ext uri="{9D8B030D-6E8A-4147-A177-3AD203B41FA5}">
                      <a16:colId xmlns:a16="http://schemas.microsoft.com/office/drawing/2014/main" val="3829086529"/>
                    </a:ext>
                  </a:extLst>
                </a:gridCol>
                <a:gridCol w="2488334">
                  <a:extLst>
                    <a:ext uri="{9D8B030D-6E8A-4147-A177-3AD203B41FA5}">
                      <a16:colId xmlns:a16="http://schemas.microsoft.com/office/drawing/2014/main" val="6880307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Site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Surface (ha)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CR</a:t>
                      </a:r>
                      <a:r>
                        <a:rPr lang="fr-FR" sz="20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(%)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Occupation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712347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Sucy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Résidentiel, petites habitations familiales individuelles et activités commerciales et professionnelles limitées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187407"/>
                  </a:ext>
                </a:extLst>
              </a:tr>
            </a:tbl>
          </a:graphicData>
        </a:graphic>
      </p:graphicFrame>
      <p:sp>
        <p:nvSpPr>
          <p:cNvPr id="20" name="ZoneTexte 19">
            <a:extLst>
              <a:ext uri="{FF2B5EF4-FFF2-40B4-BE49-F238E27FC236}">
                <a16:creationId xmlns:a16="http://schemas.microsoft.com/office/drawing/2014/main" id="{2C34C6C9-A75C-4F41-8B59-7A1202A90E0D}"/>
              </a:ext>
            </a:extLst>
          </p:cNvPr>
          <p:cNvSpPr txBox="1"/>
          <p:nvPr/>
        </p:nvSpPr>
        <p:spPr>
          <a:xfrm>
            <a:off x="766119" y="1646795"/>
            <a:ext cx="59930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Tableau récapitulatif des caractéristiques du bassin versant de Sucy-en-Brie*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54072590-BDDA-4989-80CD-72C1E7020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595" y="1507067"/>
            <a:ext cx="3615211" cy="3159238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B70FFF2-6790-4C51-980A-8EC07951D422}"/>
              </a:ext>
            </a:extLst>
          </p:cNvPr>
          <p:cNvCxnSpPr>
            <a:cxnSpLocks/>
            <a:stCxn id="28" idx="0"/>
            <a:endCxn id="21" idx="4"/>
          </p:cNvCxnSpPr>
          <p:nvPr/>
        </p:nvCxnSpPr>
        <p:spPr>
          <a:xfrm flipH="1" flipV="1">
            <a:off x="8306108" y="2867025"/>
            <a:ext cx="734649" cy="202224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DFA1D1DA-C8C7-4D5E-91FA-5E90EFEE546A}"/>
              </a:ext>
            </a:extLst>
          </p:cNvPr>
          <p:cNvSpPr txBox="1"/>
          <p:nvPr/>
        </p:nvSpPr>
        <p:spPr>
          <a:xfrm>
            <a:off x="7489714" y="4889268"/>
            <a:ext cx="3102086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Bassin de rétention de Sucy-en-Brie, </a:t>
            </a:r>
            <a:r>
              <a:rPr lang="fr-FR" b="1" dirty="0">
                <a:solidFill>
                  <a:srgbClr val="FF0000"/>
                </a:solidFill>
              </a:rPr>
              <a:t>à l’exutoire </a:t>
            </a:r>
            <a:r>
              <a:rPr lang="fr-FR" dirty="0">
                <a:solidFill>
                  <a:schemeClr val="bg1"/>
                </a:solidFill>
              </a:rPr>
              <a:t>du bassin versant</a:t>
            </a:r>
          </a:p>
        </p:txBody>
      </p:sp>
      <p:sp>
        <p:nvSpPr>
          <p:cNvPr id="41" name="Forme libre : forme 40">
            <a:extLst>
              <a:ext uri="{FF2B5EF4-FFF2-40B4-BE49-F238E27FC236}">
                <a16:creationId xmlns:a16="http://schemas.microsoft.com/office/drawing/2014/main" id="{84E48E86-1037-41F2-97AF-F7A1299E9CB9}"/>
              </a:ext>
            </a:extLst>
          </p:cNvPr>
          <p:cNvSpPr/>
          <p:nvPr/>
        </p:nvSpPr>
        <p:spPr>
          <a:xfrm>
            <a:off x="8238255" y="1813378"/>
            <a:ext cx="2095242" cy="2764503"/>
          </a:xfrm>
          <a:custGeom>
            <a:avLst/>
            <a:gdLst>
              <a:gd name="connsiteX0" fmla="*/ 1047985 w 2095242"/>
              <a:gd name="connsiteY0" fmla="*/ 442142 h 2764503"/>
              <a:gd name="connsiteX1" fmla="*/ 976865 w 2095242"/>
              <a:gd name="connsiteY1" fmla="*/ 381182 h 2764503"/>
              <a:gd name="connsiteX2" fmla="*/ 956545 w 2095242"/>
              <a:gd name="connsiteY2" fmla="*/ 330382 h 2764503"/>
              <a:gd name="connsiteX3" fmla="*/ 920985 w 2095242"/>
              <a:gd name="connsiteY3" fmla="*/ 310062 h 2764503"/>
              <a:gd name="connsiteX4" fmla="*/ 849865 w 2095242"/>
              <a:gd name="connsiteY4" fmla="*/ 254182 h 2764503"/>
              <a:gd name="connsiteX5" fmla="*/ 824465 w 2095242"/>
              <a:gd name="connsiteY5" fmla="*/ 208462 h 2764503"/>
              <a:gd name="connsiteX6" fmla="*/ 758425 w 2095242"/>
              <a:gd name="connsiteY6" fmla="*/ 142422 h 2764503"/>
              <a:gd name="connsiteX7" fmla="*/ 702545 w 2095242"/>
              <a:gd name="connsiteY7" fmla="*/ 81462 h 2764503"/>
              <a:gd name="connsiteX8" fmla="*/ 651745 w 2095242"/>
              <a:gd name="connsiteY8" fmla="*/ 35742 h 2764503"/>
              <a:gd name="connsiteX9" fmla="*/ 616185 w 2095242"/>
              <a:gd name="connsiteY9" fmla="*/ 182 h 2764503"/>
              <a:gd name="connsiteX10" fmla="*/ 534905 w 2095242"/>
              <a:gd name="connsiteY10" fmla="*/ 50982 h 2764503"/>
              <a:gd name="connsiteX11" fmla="*/ 463785 w 2095242"/>
              <a:gd name="connsiteY11" fmla="*/ 50982 h 2764503"/>
              <a:gd name="connsiteX12" fmla="*/ 433305 w 2095242"/>
              <a:gd name="connsiteY12" fmla="*/ 81462 h 2764503"/>
              <a:gd name="connsiteX13" fmla="*/ 357105 w 2095242"/>
              <a:gd name="connsiteY13" fmla="*/ 127182 h 2764503"/>
              <a:gd name="connsiteX14" fmla="*/ 301225 w 2095242"/>
              <a:gd name="connsiteY14" fmla="*/ 127182 h 2764503"/>
              <a:gd name="connsiteX15" fmla="*/ 240265 w 2095242"/>
              <a:gd name="connsiteY15" fmla="*/ 132262 h 2764503"/>
              <a:gd name="connsiteX16" fmla="*/ 164065 w 2095242"/>
              <a:gd name="connsiteY16" fmla="*/ 193222 h 2764503"/>
              <a:gd name="connsiteX17" fmla="*/ 128505 w 2095242"/>
              <a:gd name="connsiteY17" fmla="*/ 228782 h 2764503"/>
              <a:gd name="connsiteX18" fmla="*/ 103105 w 2095242"/>
              <a:gd name="connsiteY18" fmla="*/ 294822 h 2764503"/>
              <a:gd name="connsiteX19" fmla="*/ 92945 w 2095242"/>
              <a:gd name="connsiteY19" fmla="*/ 365942 h 2764503"/>
              <a:gd name="connsiteX20" fmla="*/ 72625 w 2095242"/>
              <a:gd name="connsiteY20" fmla="*/ 416742 h 2764503"/>
              <a:gd name="connsiteX21" fmla="*/ 62465 w 2095242"/>
              <a:gd name="connsiteY21" fmla="*/ 457382 h 2764503"/>
              <a:gd name="connsiteX22" fmla="*/ 47225 w 2095242"/>
              <a:gd name="connsiteY22" fmla="*/ 548822 h 2764503"/>
              <a:gd name="connsiteX23" fmla="*/ 62465 w 2095242"/>
              <a:gd name="connsiteY23" fmla="*/ 645342 h 2764503"/>
              <a:gd name="connsiteX24" fmla="*/ 52305 w 2095242"/>
              <a:gd name="connsiteY24" fmla="*/ 716462 h 2764503"/>
              <a:gd name="connsiteX25" fmla="*/ 47225 w 2095242"/>
              <a:gd name="connsiteY25" fmla="*/ 767262 h 2764503"/>
              <a:gd name="connsiteX26" fmla="*/ 26905 w 2095242"/>
              <a:gd name="connsiteY26" fmla="*/ 802822 h 2764503"/>
              <a:gd name="connsiteX27" fmla="*/ 6585 w 2095242"/>
              <a:gd name="connsiteY27" fmla="*/ 894262 h 2764503"/>
              <a:gd name="connsiteX28" fmla="*/ 1505 w 2095242"/>
              <a:gd name="connsiteY28" fmla="*/ 975542 h 2764503"/>
              <a:gd name="connsiteX29" fmla="*/ 1505 w 2095242"/>
              <a:gd name="connsiteY29" fmla="*/ 990782 h 2764503"/>
              <a:gd name="connsiteX30" fmla="*/ 1505 w 2095242"/>
              <a:gd name="connsiteY30" fmla="*/ 1117782 h 2764503"/>
              <a:gd name="connsiteX31" fmla="*/ 21825 w 2095242"/>
              <a:gd name="connsiteY31" fmla="*/ 1219382 h 2764503"/>
              <a:gd name="connsiteX32" fmla="*/ 87865 w 2095242"/>
              <a:gd name="connsiteY32" fmla="*/ 1310822 h 2764503"/>
              <a:gd name="connsiteX33" fmla="*/ 169145 w 2095242"/>
              <a:gd name="connsiteY33" fmla="*/ 1387022 h 2764503"/>
              <a:gd name="connsiteX34" fmla="*/ 219945 w 2095242"/>
              <a:gd name="connsiteY34" fmla="*/ 1417502 h 2764503"/>
              <a:gd name="connsiteX35" fmla="*/ 316465 w 2095242"/>
              <a:gd name="connsiteY35" fmla="*/ 1493702 h 2764503"/>
              <a:gd name="connsiteX36" fmla="*/ 367265 w 2095242"/>
              <a:gd name="connsiteY36" fmla="*/ 1554662 h 2764503"/>
              <a:gd name="connsiteX37" fmla="*/ 372345 w 2095242"/>
              <a:gd name="connsiteY37" fmla="*/ 1559742 h 2764503"/>
              <a:gd name="connsiteX38" fmla="*/ 397745 w 2095242"/>
              <a:gd name="connsiteY38" fmla="*/ 1671502 h 2764503"/>
              <a:gd name="connsiteX39" fmla="*/ 458705 w 2095242"/>
              <a:gd name="connsiteY39" fmla="*/ 1671502 h 2764503"/>
              <a:gd name="connsiteX40" fmla="*/ 524745 w 2095242"/>
              <a:gd name="connsiteY40" fmla="*/ 1707062 h 2764503"/>
              <a:gd name="connsiteX41" fmla="*/ 560305 w 2095242"/>
              <a:gd name="connsiteY41" fmla="*/ 1773102 h 2764503"/>
              <a:gd name="connsiteX42" fmla="*/ 580625 w 2095242"/>
              <a:gd name="connsiteY42" fmla="*/ 1828982 h 2764503"/>
              <a:gd name="connsiteX43" fmla="*/ 722865 w 2095242"/>
              <a:gd name="connsiteY43" fmla="*/ 1895022 h 2764503"/>
              <a:gd name="connsiteX44" fmla="*/ 824465 w 2095242"/>
              <a:gd name="connsiteY44" fmla="*/ 1976302 h 2764503"/>
              <a:gd name="connsiteX45" fmla="*/ 854945 w 2095242"/>
              <a:gd name="connsiteY45" fmla="*/ 1996622 h 2764503"/>
              <a:gd name="connsiteX46" fmla="*/ 931145 w 2095242"/>
              <a:gd name="connsiteY46" fmla="*/ 1996622 h 2764503"/>
              <a:gd name="connsiteX47" fmla="*/ 946385 w 2095242"/>
              <a:gd name="connsiteY47" fmla="*/ 2093142 h 2764503"/>
              <a:gd name="connsiteX48" fmla="*/ 961625 w 2095242"/>
              <a:gd name="connsiteY48" fmla="*/ 2154102 h 2764503"/>
              <a:gd name="connsiteX49" fmla="*/ 1063225 w 2095242"/>
              <a:gd name="connsiteY49" fmla="*/ 2184582 h 2764503"/>
              <a:gd name="connsiteX50" fmla="*/ 1114025 w 2095242"/>
              <a:gd name="connsiteY50" fmla="*/ 2235382 h 2764503"/>
              <a:gd name="connsiteX51" fmla="*/ 1185145 w 2095242"/>
              <a:gd name="connsiteY51" fmla="*/ 2281102 h 2764503"/>
              <a:gd name="connsiteX52" fmla="*/ 1154665 w 2095242"/>
              <a:gd name="connsiteY52" fmla="*/ 2352222 h 2764503"/>
              <a:gd name="connsiteX53" fmla="*/ 1129265 w 2095242"/>
              <a:gd name="connsiteY53" fmla="*/ 2453822 h 2764503"/>
              <a:gd name="connsiteX54" fmla="*/ 1083545 w 2095242"/>
              <a:gd name="connsiteY54" fmla="*/ 2570662 h 2764503"/>
              <a:gd name="connsiteX55" fmla="*/ 1012425 w 2095242"/>
              <a:gd name="connsiteY55" fmla="*/ 2646862 h 2764503"/>
              <a:gd name="connsiteX56" fmla="*/ 941305 w 2095242"/>
              <a:gd name="connsiteY56" fmla="*/ 2707822 h 2764503"/>
              <a:gd name="connsiteX57" fmla="*/ 880345 w 2095242"/>
              <a:gd name="connsiteY57" fmla="*/ 2763702 h 2764503"/>
              <a:gd name="connsiteX58" fmla="*/ 1098785 w 2095242"/>
              <a:gd name="connsiteY58" fmla="*/ 2738302 h 2764503"/>
              <a:gd name="connsiteX59" fmla="*/ 1220705 w 2095242"/>
              <a:gd name="connsiteY59" fmla="*/ 2702742 h 2764503"/>
              <a:gd name="connsiteX60" fmla="*/ 1312145 w 2095242"/>
              <a:gd name="connsiteY60" fmla="*/ 2687502 h 2764503"/>
              <a:gd name="connsiteX61" fmla="*/ 1413745 w 2095242"/>
              <a:gd name="connsiteY61" fmla="*/ 2677342 h 2764503"/>
              <a:gd name="connsiteX62" fmla="*/ 1505185 w 2095242"/>
              <a:gd name="connsiteY62" fmla="*/ 2677342 h 2764503"/>
              <a:gd name="connsiteX63" fmla="*/ 1611865 w 2095242"/>
              <a:gd name="connsiteY63" fmla="*/ 2657022 h 2764503"/>
              <a:gd name="connsiteX64" fmla="*/ 1728705 w 2095242"/>
              <a:gd name="connsiteY64" fmla="*/ 2626542 h 2764503"/>
              <a:gd name="connsiteX65" fmla="*/ 1815065 w 2095242"/>
              <a:gd name="connsiteY65" fmla="*/ 2611302 h 2764503"/>
              <a:gd name="connsiteX66" fmla="*/ 1850625 w 2095242"/>
              <a:gd name="connsiteY66" fmla="*/ 2590982 h 2764503"/>
              <a:gd name="connsiteX67" fmla="*/ 1764265 w 2095242"/>
              <a:gd name="connsiteY67" fmla="*/ 2509702 h 2764503"/>
              <a:gd name="connsiteX68" fmla="*/ 1718545 w 2095242"/>
              <a:gd name="connsiteY68" fmla="*/ 2463982 h 2764503"/>
              <a:gd name="connsiteX69" fmla="*/ 1677905 w 2095242"/>
              <a:gd name="connsiteY69" fmla="*/ 2418262 h 2764503"/>
              <a:gd name="connsiteX70" fmla="*/ 1764265 w 2095242"/>
              <a:gd name="connsiteY70" fmla="*/ 2367462 h 2764503"/>
              <a:gd name="connsiteX71" fmla="*/ 1804905 w 2095242"/>
              <a:gd name="connsiteY71" fmla="*/ 2413182 h 2764503"/>
              <a:gd name="connsiteX72" fmla="*/ 1815065 w 2095242"/>
              <a:gd name="connsiteY72" fmla="*/ 2428422 h 2764503"/>
              <a:gd name="connsiteX73" fmla="*/ 1901425 w 2095242"/>
              <a:gd name="connsiteY73" fmla="*/ 2347142 h 2764503"/>
              <a:gd name="connsiteX74" fmla="*/ 1982705 w 2095242"/>
              <a:gd name="connsiteY74" fmla="*/ 2306502 h 2764503"/>
              <a:gd name="connsiteX75" fmla="*/ 2028425 w 2095242"/>
              <a:gd name="connsiteY75" fmla="*/ 2276022 h 2764503"/>
              <a:gd name="connsiteX76" fmla="*/ 2089385 w 2095242"/>
              <a:gd name="connsiteY76" fmla="*/ 2255702 h 2764503"/>
              <a:gd name="connsiteX77" fmla="*/ 1870945 w 2095242"/>
              <a:gd name="connsiteY77" fmla="*/ 2169342 h 2764503"/>
              <a:gd name="connsiteX78" fmla="*/ 1799825 w 2095242"/>
              <a:gd name="connsiteY78" fmla="*/ 2067742 h 2764503"/>
              <a:gd name="connsiteX79" fmla="*/ 1677905 w 2095242"/>
              <a:gd name="connsiteY79" fmla="*/ 2001702 h 2764503"/>
              <a:gd name="connsiteX80" fmla="*/ 1642345 w 2095242"/>
              <a:gd name="connsiteY80" fmla="*/ 1966142 h 2764503"/>
              <a:gd name="connsiteX81" fmla="*/ 1571225 w 2095242"/>
              <a:gd name="connsiteY81" fmla="*/ 1895022 h 2764503"/>
              <a:gd name="connsiteX82" fmla="*/ 1708385 w 2095242"/>
              <a:gd name="connsiteY82" fmla="*/ 1798502 h 2764503"/>
              <a:gd name="connsiteX83" fmla="*/ 1571225 w 2095242"/>
              <a:gd name="connsiteY83" fmla="*/ 1778182 h 2764503"/>
              <a:gd name="connsiteX84" fmla="*/ 1484865 w 2095242"/>
              <a:gd name="connsiteY84" fmla="*/ 1747702 h 2764503"/>
              <a:gd name="connsiteX85" fmla="*/ 1545825 w 2095242"/>
              <a:gd name="connsiteY85" fmla="*/ 1630862 h 2764503"/>
              <a:gd name="connsiteX86" fmla="*/ 1535665 w 2095242"/>
              <a:gd name="connsiteY86" fmla="*/ 1574982 h 2764503"/>
              <a:gd name="connsiteX87" fmla="*/ 1434065 w 2095242"/>
              <a:gd name="connsiteY87" fmla="*/ 1544502 h 2764503"/>
              <a:gd name="connsiteX88" fmla="*/ 1301985 w 2095242"/>
              <a:gd name="connsiteY88" fmla="*/ 1529262 h 2764503"/>
              <a:gd name="connsiteX89" fmla="*/ 1174985 w 2095242"/>
              <a:gd name="connsiteY89" fmla="*/ 1458142 h 2764503"/>
              <a:gd name="connsiteX90" fmla="*/ 1119105 w 2095242"/>
              <a:gd name="connsiteY90" fmla="*/ 1397182 h 2764503"/>
              <a:gd name="connsiteX91" fmla="*/ 1058145 w 2095242"/>
              <a:gd name="connsiteY91" fmla="*/ 1351462 h 2764503"/>
              <a:gd name="connsiteX92" fmla="*/ 1063225 w 2095242"/>
              <a:gd name="connsiteY92" fmla="*/ 1270182 h 2764503"/>
              <a:gd name="connsiteX93" fmla="*/ 1053065 w 2095242"/>
              <a:gd name="connsiteY93" fmla="*/ 1229542 h 2764503"/>
              <a:gd name="connsiteX94" fmla="*/ 1012425 w 2095242"/>
              <a:gd name="connsiteY94" fmla="*/ 1168582 h 2764503"/>
              <a:gd name="connsiteX95" fmla="*/ 1083545 w 2095242"/>
              <a:gd name="connsiteY95" fmla="*/ 1122862 h 2764503"/>
              <a:gd name="connsiteX96" fmla="*/ 1053065 w 2095242"/>
              <a:gd name="connsiteY96" fmla="*/ 1051742 h 2764503"/>
              <a:gd name="connsiteX97" fmla="*/ 1037825 w 2095242"/>
              <a:gd name="connsiteY97" fmla="*/ 1011102 h 2764503"/>
              <a:gd name="connsiteX98" fmla="*/ 966705 w 2095242"/>
              <a:gd name="connsiteY98" fmla="*/ 1016182 h 2764503"/>
              <a:gd name="connsiteX99" fmla="*/ 849865 w 2095242"/>
              <a:gd name="connsiteY99" fmla="*/ 1021262 h 2764503"/>
              <a:gd name="connsiteX100" fmla="*/ 753345 w 2095242"/>
              <a:gd name="connsiteY100" fmla="*/ 1077142 h 2764503"/>
              <a:gd name="connsiteX101" fmla="*/ 697465 w 2095242"/>
              <a:gd name="connsiteY101" fmla="*/ 914582 h 2764503"/>
              <a:gd name="connsiteX102" fmla="*/ 611105 w 2095242"/>
              <a:gd name="connsiteY102" fmla="*/ 853622 h 2764503"/>
              <a:gd name="connsiteX103" fmla="*/ 758425 w 2095242"/>
              <a:gd name="connsiteY103" fmla="*/ 701222 h 2764503"/>
              <a:gd name="connsiteX104" fmla="*/ 793985 w 2095242"/>
              <a:gd name="connsiteY104" fmla="*/ 574222 h 2764503"/>
              <a:gd name="connsiteX105" fmla="*/ 829545 w 2095242"/>
              <a:gd name="connsiteY105" fmla="*/ 498022 h 2764503"/>
              <a:gd name="connsiteX106" fmla="*/ 1002265 w 2095242"/>
              <a:gd name="connsiteY106" fmla="*/ 467542 h 2764503"/>
              <a:gd name="connsiteX107" fmla="*/ 1047985 w 2095242"/>
              <a:gd name="connsiteY107" fmla="*/ 442142 h 276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2095242" h="2764503">
                <a:moveTo>
                  <a:pt x="1047985" y="442142"/>
                </a:moveTo>
                <a:cubicBezTo>
                  <a:pt x="1043752" y="427749"/>
                  <a:pt x="992105" y="399809"/>
                  <a:pt x="976865" y="381182"/>
                </a:cubicBezTo>
                <a:cubicBezTo>
                  <a:pt x="961625" y="362555"/>
                  <a:pt x="965858" y="342235"/>
                  <a:pt x="956545" y="330382"/>
                </a:cubicBezTo>
                <a:cubicBezTo>
                  <a:pt x="947232" y="318529"/>
                  <a:pt x="938765" y="322762"/>
                  <a:pt x="920985" y="310062"/>
                </a:cubicBezTo>
                <a:cubicBezTo>
                  <a:pt x="903205" y="297362"/>
                  <a:pt x="865952" y="271115"/>
                  <a:pt x="849865" y="254182"/>
                </a:cubicBezTo>
                <a:cubicBezTo>
                  <a:pt x="833778" y="237249"/>
                  <a:pt x="839705" y="227089"/>
                  <a:pt x="824465" y="208462"/>
                </a:cubicBezTo>
                <a:cubicBezTo>
                  <a:pt x="809225" y="189835"/>
                  <a:pt x="778745" y="163589"/>
                  <a:pt x="758425" y="142422"/>
                </a:cubicBezTo>
                <a:cubicBezTo>
                  <a:pt x="738105" y="121255"/>
                  <a:pt x="720325" y="99242"/>
                  <a:pt x="702545" y="81462"/>
                </a:cubicBezTo>
                <a:cubicBezTo>
                  <a:pt x="684765" y="63682"/>
                  <a:pt x="666138" y="49289"/>
                  <a:pt x="651745" y="35742"/>
                </a:cubicBezTo>
                <a:cubicBezTo>
                  <a:pt x="637352" y="22195"/>
                  <a:pt x="635658" y="-2358"/>
                  <a:pt x="616185" y="182"/>
                </a:cubicBezTo>
                <a:cubicBezTo>
                  <a:pt x="596712" y="2722"/>
                  <a:pt x="560305" y="42515"/>
                  <a:pt x="534905" y="50982"/>
                </a:cubicBezTo>
                <a:cubicBezTo>
                  <a:pt x="509505" y="59449"/>
                  <a:pt x="480718" y="45902"/>
                  <a:pt x="463785" y="50982"/>
                </a:cubicBezTo>
                <a:cubicBezTo>
                  <a:pt x="446852" y="56062"/>
                  <a:pt x="451085" y="68762"/>
                  <a:pt x="433305" y="81462"/>
                </a:cubicBezTo>
                <a:cubicBezTo>
                  <a:pt x="415525" y="94162"/>
                  <a:pt x="379118" y="119562"/>
                  <a:pt x="357105" y="127182"/>
                </a:cubicBezTo>
                <a:cubicBezTo>
                  <a:pt x="335092" y="134802"/>
                  <a:pt x="320698" y="126335"/>
                  <a:pt x="301225" y="127182"/>
                </a:cubicBezTo>
                <a:cubicBezTo>
                  <a:pt x="281752" y="128029"/>
                  <a:pt x="263125" y="121255"/>
                  <a:pt x="240265" y="132262"/>
                </a:cubicBezTo>
                <a:cubicBezTo>
                  <a:pt x="217405" y="143269"/>
                  <a:pt x="182692" y="177135"/>
                  <a:pt x="164065" y="193222"/>
                </a:cubicBezTo>
                <a:cubicBezTo>
                  <a:pt x="145438" y="209309"/>
                  <a:pt x="138665" y="211849"/>
                  <a:pt x="128505" y="228782"/>
                </a:cubicBezTo>
                <a:cubicBezTo>
                  <a:pt x="118345" y="245715"/>
                  <a:pt x="109032" y="271962"/>
                  <a:pt x="103105" y="294822"/>
                </a:cubicBezTo>
                <a:cubicBezTo>
                  <a:pt x="97178" y="317682"/>
                  <a:pt x="98025" y="345622"/>
                  <a:pt x="92945" y="365942"/>
                </a:cubicBezTo>
                <a:cubicBezTo>
                  <a:pt x="87865" y="386262"/>
                  <a:pt x="77705" y="401502"/>
                  <a:pt x="72625" y="416742"/>
                </a:cubicBezTo>
                <a:cubicBezTo>
                  <a:pt x="67545" y="431982"/>
                  <a:pt x="66698" y="435369"/>
                  <a:pt x="62465" y="457382"/>
                </a:cubicBezTo>
                <a:cubicBezTo>
                  <a:pt x="58232" y="479395"/>
                  <a:pt x="47225" y="517495"/>
                  <a:pt x="47225" y="548822"/>
                </a:cubicBezTo>
                <a:cubicBezTo>
                  <a:pt x="47225" y="580149"/>
                  <a:pt x="61618" y="617402"/>
                  <a:pt x="62465" y="645342"/>
                </a:cubicBezTo>
                <a:cubicBezTo>
                  <a:pt x="63312" y="673282"/>
                  <a:pt x="54845" y="696142"/>
                  <a:pt x="52305" y="716462"/>
                </a:cubicBezTo>
                <a:cubicBezTo>
                  <a:pt x="49765" y="736782"/>
                  <a:pt x="51458" y="752869"/>
                  <a:pt x="47225" y="767262"/>
                </a:cubicBezTo>
                <a:cubicBezTo>
                  <a:pt x="42992" y="781655"/>
                  <a:pt x="33678" y="781655"/>
                  <a:pt x="26905" y="802822"/>
                </a:cubicBezTo>
                <a:cubicBezTo>
                  <a:pt x="20132" y="823989"/>
                  <a:pt x="10818" y="865475"/>
                  <a:pt x="6585" y="894262"/>
                </a:cubicBezTo>
                <a:cubicBezTo>
                  <a:pt x="2352" y="923049"/>
                  <a:pt x="1505" y="975542"/>
                  <a:pt x="1505" y="975542"/>
                </a:cubicBezTo>
                <a:cubicBezTo>
                  <a:pt x="658" y="991629"/>
                  <a:pt x="1505" y="990782"/>
                  <a:pt x="1505" y="990782"/>
                </a:cubicBezTo>
                <a:cubicBezTo>
                  <a:pt x="1505" y="1014489"/>
                  <a:pt x="-1882" y="1079682"/>
                  <a:pt x="1505" y="1117782"/>
                </a:cubicBezTo>
                <a:cubicBezTo>
                  <a:pt x="4892" y="1155882"/>
                  <a:pt x="7432" y="1187209"/>
                  <a:pt x="21825" y="1219382"/>
                </a:cubicBezTo>
                <a:cubicBezTo>
                  <a:pt x="36218" y="1251555"/>
                  <a:pt x="63312" y="1282882"/>
                  <a:pt x="87865" y="1310822"/>
                </a:cubicBezTo>
                <a:cubicBezTo>
                  <a:pt x="112418" y="1338762"/>
                  <a:pt x="147132" y="1369242"/>
                  <a:pt x="169145" y="1387022"/>
                </a:cubicBezTo>
                <a:cubicBezTo>
                  <a:pt x="191158" y="1404802"/>
                  <a:pt x="195392" y="1399722"/>
                  <a:pt x="219945" y="1417502"/>
                </a:cubicBezTo>
                <a:cubicBezTo>
                  <a:pt x="244498" y="1435282"/>
                  <a:pt x="291912" y="1470842"/>
                  <a:pt x="316465" y="1493702"/>
                </a:cubicBezTo>
                <a:cubicBezTo>
                  <a:pt x="341018" y="1516562"/>
                  <a:pt x="367265" y="1554662"/>
                  <a:pt x="367265" y="1554662"/>
                </a:cubicBezTo>
                <a:cubicBezTo>
                  <a:pt x="376578" y="1565669"/>
                  <a:pt x="367265" y="1540269"/>
                  <a:pt x="372345" y="1559742"/>
                </a:cubicBezTo>
                <a:cubicBezTo>
                  <a:pt x="377425" y="1579215"/>
                  <a:pt x="383352" y="1652875"/>
                  <a:pt x="397745" y="1671502"/>
                </a:cubicBezTo>
                <a:cubicBezTo>
                  <a:pt x="412138" y="1690129"/>
                  <a:pt x="437538" y="1665575"/>
                  <a:pt x="458705" y="1671502"/>
                </a:cubicBezTo>
                <a:cubicBezTo>
                  <a:pt x="479872" y="1677429"/>
                  <a:pt x="507812" y="1690129"/>
                  <a:pt x="524745" y="1707062"/>
                </a:cubicBezTo>
                <a:cubicBezTo>
                  <a:pt x="541678" y="1723995"/>
                  <a:pt x="550992" y="1752782"/>
                  <a:pt x="560305" y="1773102"/>
                </a:cubicBezTo>
                <a:cubicBezTo>
                  <a:pt x="569618" y="1793422"/>
                  <a:pt x="553532" y="1808662"/>
                  <a:pt x="580625" y="1828982"/>
                </a:cubicBezTo>
                <a:cubicBezTo>
                  <a:pt x="607718" y="1849302"/>
                  <a:pt x="682225" y="1870469"/>
                  <a:pt x="722865" y="1895022"/>
                </a:cubicBezTo>
                <a:cubicBezTo>
                  <a:pt x="763505" y="1919575"/>
                  <a:pt x="802452" y="1959369"/>
                  <a:pt x="824465" y="1976302"/>
                </a:cubicBezTo>
                <a:cubicBezTo>
                  <a:pt x="846478" y="1993235"/>
                  <a:pt x="837165" y="1993235"/>
                  <a:pt x="854945" y="1996622"/>
                </a:cubicBezTo>
                <a:cubicBezTo>
                  <a:pt x="872725" y="2000009"/>
                  <a:pt x="915905" y="1980535"/>
                  <a:pt x="931145" y="1996622"/>
                </a:cubicBezTo>
                <a:cubicBezTo>
                  <a:pt x="946385" y="2012709"/>
                  <a:pt x="941305" y="2066895"/>
                  <a:pt x="946385" y="2093142"/>
                </a:cubicBezTo>
                <a:cubicBezTo>
                  <a:pt x="951465" y="2119389"/>
                  <a:pt x="942152" y="2138862"/>
                  <a:pt x="961625" y="2154102"/>
                </a:cubicBezTo>
                <a:cubicBezTo>
                  <a:pt x="981098" y="2169342"/>
                  <a:pt x="1037825" y="2171035"/>
                  <a:pt x="1063225" y="2184582"/>
                </a:cubicBezTo>
                <a:cubicBezTo>
                  <a:pt x="1088625" y="2198129"/>
                  <a:pt x="1093705" y="2219295"/>
                  <a:pt x="1114025" y="2235382"/>
                </a:cubicBezTo>
                <a:cubicBezTo>
                  <a:pt x="1134345" y="2251469"/>
                  <a:pt x="1178372" y="2261629"/>
                  <a:pt x="1185145" y="2281102"/>
                </a:cubicBezTo>
                <a:cubicBezTo>
                  <a:pt x="1191918" y="2300575"/>
                  <a:pt x="1163978" y="2323435"/>
                  <a:pt x="1154665" y="2352222"/>
                </a:cubicBezTo>
                <a:cubicBezTo>
                  <a:pt x="1145352" y="2381009"/>
                  <a:pt x="1141118" y="2417415"/>
                  <a:pt x="1129265" y="2453822"/>
                </a:cubicBezTo>
                <a:cubicBezTo>
                  <a:pt x="1117412" y="2490229"/>
                  <a:pt x="1103018" y="2538489"/>
                  <a:pt x="1083545" y="2570662"/>
                </a:cubicBezTo>
                <a:cubicBezTo>
                  <a:pt x="1064072" y="2602835"/>
                  <a:pt x="1036132" y="2624002"/>
                  <a:pt x="1012425" y="2646862"/>
                </a:cubicBezTo>
                <a:cubicBezTo>
                  <a:pt x="988718" y="2669722"/>
                  <a:pt x="963318" y="2688349"/>
                  <a:pt x="941305" y="2707822"/>
                </a:cubicBezTo>
                <a:cubicBezTo>
                  <a:pt x="919292" y="2727295"/>
                  <a:pt x="854098" y="2758622"/>
                  <a:pt x="880345" y="2763702"/>
                </a:cubicBezTo>
                <a:cubicBezTo>
                  <a:pt x="906592" y="2768782"/>
                  <a:pt x="1042058" y="2748462"/>
                  <a:pt x="1098785" y="2738302"/>
                </a:cubicBezTo>
                <a:cubicBezTo>
                  <a:pt x="1155512" y="2728142"/>
                  <a:pt x="1185145" y="2711209"/>
                  <a:pt x="1220705" y="2702742"/>
                </a:cubicBezTo>
                <a:cubicBezTo>
                  <a:pt x="1256265" y="2694275"/>
                  <a:pt x="1279972" y="2691735"/>
                  <a:pt x="1312145" y="2687502"/>
                </a:cubicBezTo>
                <a:cubicBezTo>
                  <a:pt x="1344318" y="2683269"/>
                  <a:pt x="1381572" y="2679035"/>
                  <a:pt x="1413745" y="2677342"/>
                </a:cubicBezTo>
                <a:cubicBezTo>
                  <a:pt x="1445918" y="2675649"/>
                  <a:pt x="1472165" y="2680729"/>
                  <a:pt x="1505185" y="2677342"/>
                </a:cubicBezTo>
                <a:cubicBezTo>
                  <a:pt x="1538205" y="2673955"/>
                  <a:pt x="1574612" y="2665489"/>
                  <a:pt x="1611865" y="2657022"/>
                </a:cubicBezTo>
                <a:cubicBezTo>
                  <a:pt x="1649118" y="2648555"/>
                  <a:pt x="1694838" y="2634162"/>
                  <a:pt x="1728705" y="2626542"/>
                </a:cubicBezTo>
                <a:cubicBezTo>
                  <a:pt x="1762572" y="2618922"/>
                  <a:pt x="1794745" y="2617229"/>
                  <a:pt x="1815065" y="2611302"/>
                </a:cubicBezTo>
                <a:cubicBezTo>
                  <a:pt x="1835385" y="2605375"/>
                  <a:pt x="1859092" y="2607915"/>
                  <a:pt x="1850625" y="2590982"/>
                </a:cubicBezTo>
                <a:cubicBezTo>
                  <a:pt x="1842158" y="2574049"/>
                  <a:pt x="1786278" y="2530869"/>
                  <a:pt x="1764265" y="2509702"/>
                </a:cubicBezTo>
                <a:cubicBezTo>
                  <a:pt x="1742252" y="2488535"/>
                  <a:pt x="1732938" y="2479222"/>
                  <a:pt x="1718545" y="2463982"/>
                </a:cubicBezTo>
                <a:cubicBezTo>
                  <a:pt x="1704152" y="2448742"/>
                  <a:pt x="1670285" y="2434349"/>
                  <a:pt x="1677905" y="2418262"/>
                </a:cubicBezTo>
                <a:cubicBezTo>
                  <a:pt x="1685525" y="2402175"/>
                  <a:pt x="1743098" y="2368309"/>
                  <a:pt x="1764265" y="2367462"/>
                </a:cubicBezTo>
                <a:cubicBezTo>
                  <a:pt x="1785432" y="2366615"/>
                  <a:pt x="1804905" y="2413182"/>
                  <a:pt x="1804905" y="2413182"/>
                </a:cubicBezTo>
                <a:cubicBezTo>
                  <a:pt x="1813372" y="2423342"/>
                  <a:pt x="1798978" y="2439429"/>
                  <a:pt x="1815065" y="2428422"/>
                </a:cubicBezTo>
                <a:cubicBezTo>
                  <a:pt x="1831152" y="2417415"/>
                  <a:pt x="1873485" y="2367462"/>
                  <a:pt x="1901425" y="2347142"/>
                </a:cubicBezTo>
                <a:cubicBezTo>
                  <a:pt x="1929365" y="2326822"/>
                  <a:pt x="1961538" y="2318355"/>
                  <a:pt x="1982705" y="2306502"/>
                </a:cubicBezTo>
                <a:cubicBezTo>
                  <a:pt x="2003872" y="2294649"/>
                  <a:pt x="2010645" y="2284489"/>
                  <a:pt x="2028425" y="2276022"/>
                </a:cubicBezTo>
                <a:cubicBezTo>
                  <a:pt x="2046205" y="2267555"/>
                  <a:pt x="2115632" y="2273482"/>
                  <a:pt x="2089385" y="2255702"/>
                </a:cubicBezTo>
                <a:cubicBezTo>
                  <a:pt x="2063138" y="2237922"/>
                  <a:pt x="1919205" y="2200669"/>
                  <a:pt x="1870945" y="2169342"/>
                </a:cubicBezTo>
                <a:cubicBezTo>
                  <a:pt x="1822685" y="2138015"/>
                  <a:pt x="1831998" y="2095682"/>
                  <a:pt x="1799825" y="2067742"/>
                </a:cubicBezTo>
                <a:cubicBezTo>
                  <a:pt x="1767652" y="2039802"/>
                  <a:pt x="1704152" y="2018635"/>
                  <a:pt x="1677905" y="2001702"/>
                </a:cubicBezTo>
                <a:cubicBezTo>
                  <a:pt x="1651658" y="1984769"/>
                  <a:pt x="1642345" y="1966142"/>
                  <a:pt x="1642345" y="1966142"/>
                </a:cubicBezTo>
                <a:cubicBezTo>
                  <a:pt x="1624565" y="1948362"/>
                  <a:pt x="1560218" y="1922962"/>
                  <a:pt x="1571225" y="1895022"/>
                </a:cubicBezTo>
                <a:cubicBezTo>
                  <a:pt x="1582232" y="1867082"/>
                  <a:pt x="1708385" y="1817975"/>
                  <a:pt x="1708385" y="1798502"/>
                </a:cubicBezTo>
                <a:cubicBezTo>
                  <a:pt x="1708385" y="1779029"/>
                  <a:pt x="1608478" y="1786649"/>
                  <a:pt x="1571225" y="1778182"/>
                </a:cubicBezTo>
                <a:cubicBezTo>
                  <a:pt x="1533972" y="1769715"/>
                  <a:pt x="1489098" y="1772255"/>
                  <a:pt x="1484865" y="1747702"/>
                </a:cubicBezTo>
                <a:cubicBezTo>
                  <a:pt x="1480632" y="1723149"/>
                  <a:pt x="1537358" y="1659649"/>
                  <a:pt x="1545825" y="1630862"/>
                </a:cubicBezTo>
                <a:cubicBezTo>
                  <a:pt x="1554292" y="1602075"/>
                  <a:pt x="1554292" y="1589375"/>
                  <a:pt x="1535665" y="1574982"/>
                </a:cubicBezTo>
                <a:cubicBezTo>
                  <a:pt x="1517038" y="1560589"/>
                  <a:pt x="1473012" y="1552122"/>
                  <a:pt x="1434065" y="1544502"/>
                </a:cubicBezTo>
                <a:cubicBezTo>
                  <a:pt x="1395118" y="1536882"/>
                  <a:pt x="1345165" y="1543655"/>
                  <a:pt x="1301985" y="1529262"/>
                </a:cubicBezTo>
                <a:cubicBezTo>
                  <a:pt x="1258805" y="1514869"/>
                  <a:pt x="1205465" y="1480155"/>
                  <a:pt x="1174985" y="1458142"/>
                </a:cubicBezTo>
                <a:cubicBezTo>
                  <a:pt x="1144505" y="1436129"/>
                  <a:pt x="1138578" y="1414962"/>
                  <a:pt x="1119105" y="1397182"/>
                </a:cubicBezTo>
                <a:cubicBezTo>
                  <a:pt x="1099632" y="1379402"/>
                  <a:pt x="1067458" y="1372629"/>
                  <a:pt x="1058145" y="1351462"/>
                </a:cubicBezTo>
                <a:cubicBezTo>
                  <a:pt x="1048832" y="1330295"/>
                  <a:pt x="1064072" y="1290502"/>
                  <a:pt x="1063225" y="1270182"/>
                </a:cubicBezTo>
                <a:cubicBezTo>
                  <a:pt x="1062378" y="1249862"/>
                  <a:pt x="1061532" y="1246475"/>
                  <a:pt x="1053065" y="1229542"/>
                </a:cubicBezTo>
                <a:cubicBezTo>
                  <a:pt x="1044598" y="1212609"/>
                  <a:pt x="1007345" y="1186362"/>
                  <a:pt x="1012425" y="1168582"/>
                </a:cubicBezTo>
                <a:cubicBezTo>
                  <a:pt x="1017505" y="1150802"/>
                  <a:pt x="1076772" y="1142335"/>
                  <a:pt x="1083545" y="1122862"/>
                </a:cubicBezTo>
                <a:cubicBezTo>
                  <a:pt x="1090318" y="1103389"/>
                  <a:pt x="1060685" y="1070369"/>
                  <a:pt x="1053065" y="1051742"/>
                </a:cubicBezTo>
                <a:cubicBezTo>
                  <a:pt x="1045445" y="1033115"/>
                  <a:pt x="1052218" y="1017029"/>
                  <a:pt x="1037825" y="1011102"/>
                </a:cubicBezTo>
                <a:cubicBezTo>
                  <a:pt x="1023432" y="1005175"/>
                  <a:pt x="998032" y="1014489"/>
                  <a:pt x="966705" y="1016182"/>
                </a:cubicBezTo>
                <a:cubicBezTo>
                  <a:pt x="935378" y="1017875"/>
                  <a:pt x="885425" y="1011102"/>
                  <a:pt x="849865" y="1021262"/>
                </a:cubicBezTo>
                <a:cubicBezTo>
                  <a:pt x="814305" y="1031422"/>
                  <a:pt x="778745" y="1094922"/>
                  <a:pt x="753345" y="1077142"/>
                </a:cubicBezTo>
                <a:cubicBezTo>
                  <a:pt x="727945" y="1059362"/>
                  <a:pt x="721172" y="951835"/>
                  <a:pt x="697465" y="914582"/>
                </a:cubicBezTo>
                <a:cubicBezTo>
                  <a:pt x="673758" y="877329"/>
                  <a:pt x="600945" y="889182"/>
                  <a:pt x="611105" y="853622"/>
                </a:cubicBezTo>
                <a:cubicBezTo>
                  <a:pt x="621265" y="818062"/>
                  <a:pt x="727945" y="747789"/>
                  <a:pt x="758425" y="701222"/>
                </a:cubicBezTo>
                <a:cubicBezTo>
                  <a:pt x="788905" y="654655"/>
                  <a:pt x="782132" y="608089"/>
                  <a:pt x="793985" y="574222"/>
                </a:cubicBezTo>
                <a:cubicBezTo>
                  <a:pt x="805838" y="540355"/>
                  <a:pt x="794832" y="515802"/>
                  <a:pt x="829545" y="498022"/>
                </a:cubicBezTo>
                <a:cubicBezTo>
                  <a:pt x="864258" y="480242"/>
                  <a:pt x="965012" y="476009"/>
                  <a:pt x="1002265" y="467542"/>
                </a:cubicBezTo>
                <a:cubicBezTo>
                  <a:pt x="1039518" y="459075"/>
                  <a:pt x="1052218" y="456535"/>
                  <a:pt x="1047985" y="442142"/>
                </a:cubicBezTo>
                <a:close/>
              </a:path>
            </a:pathLst>
          </a:custGeom>
          <a:solidFill>
            <a:schemeClr val="accent1">
              <a:alpha val="21000"/>
            </a:schemeClr>
          </a:solidFill>
          <a:ln>
            <a:solidFill>
              <a:schemeClr val="accent1">
                <a:shade val="50000"/>
                <a:hueMod val="9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19915DC-27B4-4F5C-9B46-6959D5299BEF}"/>
              </a:ext>
            </a:extLst>
          </p:cNvPr>
          <p:cNvSpPr/>
          <p:nvPr/>
        </p:nvSpPr>
        <p:spPr>
          <a:xfrm>
            <a:off x="8143875" y="2544923"/>
            <a:ext cx="324466" cy="3221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DE19D058-8064-48D9-B3AD-A939C1FC41BA}"/>
              </a:ext>
            </a:extLst>
          </p:cNvPr>
          <p:cNvCxnSpPr/>
          <p:nvPr/>
        </p:nvCxnSpPr>
        <p:spPr>
          <a:xfrm>
            <a:off x="10514418" y="4469573"/>
            <a:ext cx="828675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81DCBAA6-7C5B-45BE-9F17-9F2FBDCE0648}"/>
              </a:ext>
            </a:extLst>
          </p:cNvPr>
          <p:cNvSpPr txBox="1"/>
          <p:nvPr/>
        </p:nvSpPr>
        <p:spPr>
          <a:xfrm>
            <a:off x="10591800" y="4000500"/>
            <a:ext cx="70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km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737FF3E-02F3-40AD-8E3B-5C042DA4C2F8}"/>
              </a:ext>
            </a:extLst>
          </p:cNvPr>
          <p:cNvSpPr txBox="1"/>
          <p:nvPr/>
        </p:nvSpPr>
        <p:spPr>
          <a:xfrm>
            <a:off x="780535" y="4991100"/>
            <a:ext cx="602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</a:t>
            </a:r>
            <a:r>
              <a:rPr lang="fr-FR" dirty="0" err="1"/>
              <a:t>Gaspéry</a:t>
            </a:r>
            <a:r>
              <a:rPr lang="fr-FR" dirty="0"/>
              <a:t> et al., 2014</a:t>
            </a:r>
          </a:p>
          <a:p>
            <a:r>
              <a:rPr lang="fr-FR" baseline="30000" dirty="0"/>
              <a:t>1</a:t>
            </a:r>
            <a:r>
              <a:rPr lang="fr-FR" dirty="0"/>
              <a:t>Coefficient de Ruissellement </a:t>
            </a:r>
          </a:p>
        </p:txBody>
      </p:sp>
    </p:spTree>
    <p:extLst>
      <p:ext uri="{BB962C8B-B14F-4D97-AF65-F5344CB8AC3E}">
        <p14:creationId xmlns:p14="http://schemas.microsoft.com/office/powerpoint/2010/main" val="948045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1DC9F8-1962-4C7D-8EC7-C5153334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rmAutofit/>
          </a:bodyPr>
          <a:lstStyle/>
          <a:p>
            <a:r>
              <a:rPr lang="fr-FR" cap="none" dirty="0"/>
              <a:t>Méthodes : Etude des </a:t>
            </a:r>
            <a:r>
              <a:rPr lang="fr-FR" cap="none" dirty="0" err="1"/>
              <a:t>macroplastiques</a:t>
            </a:r>
            <a:r>
              <a:rPr lang="fr-FR" cap="none" dirty="0"/>
              <a:t> du bassin de rétention des eaux pluviales de Sucy-en-Brie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95A4C4-D44F-43AB-ABEE-41E81C9F50A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r="29532"/>
          <a:stretch/>
        </p:blipFill>
        <p:spPr bwMode="auto">
          <a:xfrm>
            <a:off x="9066212" y="6462880"/>
            <a:ext cx="1031754" cy="395119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958161-8EA2-4B43-8213-5599406F9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093" y="6462881"/>
            <a:ext cx="848907" cy="3951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BF7942-0065-4555-9256-4B13AA4AD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51" y="6462881"/>
            <a:ext cx="1116623" cy="4156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95B8243-BE86-413E-BF6F-63C007A2BF9C}"/>
              </a:ext>
            </a:extLst>
          </p:cNvPr>
          <p:cNvSpPr txBox="1"/>
          <p:nvPr/>
        </p:nvSpPr>
        <p:spPr>
          <a:xfrm>
            <a:off x="3295650" y="6581000"/>
            <a:ext cx="560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Présentation JDHU 2018, Pavillon de l’eau, 07/11/2018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DE1A301A-588C-4BC4-8059-D0957E457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0" y="2317551"/>
            <a:ext cx="2807135" cy="2105352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1389B20-931B-4539-AE4C-4B24A04FE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67" y="2317551"/>
            <a:ext cx="2807136" cy="210535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D99ED66-4FEA-42C1-964C-46484863F3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490" y="2317551"/>
            <a:ext cx="2807136" cy="210535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F51C55D-F75A-4B63-A468-94EEACE76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95649" y="2195099"/>
            <a:ext cx="3895595" cy="292169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7EF70A8-7B71-4F50-B4E1-99CFE1AF1650}"/>
              </a:ext>
            </a:extLst>
          </p:cNvPr>
          <p:cNvSpPr txBox="1"/>
          <p:nvPr/>
        </p:nvSpPr>
        <p:spPr>
          <a:xfrm>
            <a:off x="250520" y="4533900"/>
            <a:ext cx="280713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1. Prélèvement des deux dégrilleurs (DG1 et DG2) à l’entrée du bassin de rétention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6CE1146-43A9-413C-995F-7F960C36993F}"/>
              </a:ext>
            </a:extLst>
          </p:cNvPr>
          <p:cNvSpPr txBox="1"/>
          <p:nvPr/>
        </p:nvSpPr>
        <p:spPr>
          <a:xfrm>
            <a:off x="3202267" y="4533899"/>
            <a:ext cx="280713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2. Pesée des échantillons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D978B17-D37F-4303-876D-CD07206B4F3C}"/>
              </a:ext>
            </a:extLst>
          </p:cNvPr>
          <p:cNvSpPr txBox="1"/>
          <p:nvPr/>
        </p:nvSpPr>
        <p:spPr>
          <a:xfrm>
            <a:off x="6259077" y="4529744"/>
            <a:ext cx="2807135" cy="6463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3. Mise à l’étuve à 40°C pendant 10 jours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91430EF-6220-485F-9B1F-F7ECADCDBC48}"/>
              </a:ext>
            </a:extLst>
          </p:cNvPr>
          <p:cNvSpPr txBox="1"/>
          <p:nvPr/>
        </p:nvSpPr>
        <p:spPr>
          <a:xfrm>
            <a:off x="9338594" y="4561133"/>
            <a:ext cx="2807135" cy="6463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4. Trie des déchets présents</a:t>
            </a:r>
          </a:p>
        </p:txBody>
      </p:sp>
    </p:spTree>
    <p:extLst>
      <p:ext uri="{BB962C8B-B14F-4D97-AF65-F5344CB8AC3E}">
        <p14:creationId xmlns:p14="http://schemas.microsoft.com/office/powerpoint/2010/main" val="594585093"/>
      </p:ext>
    </p:extLst>
  </p:cSld>
  <p:clrMapOvr>
    <a:masterClrMapping/>
  </p:clrMapOvr>
</p:sld>
</file>

<file path=ppt/theme/theme1.xml><?xml version="1.0" encoding="utf-8"?>
<a:theme xmlns:a="http://schemas.openxmlformats.org/drawingml/2006/main" name="Secteur">
  <a:themeElements>
    <a:clrScheme name="Secteu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eu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eu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1257</TotalTime>
  <Words>1073</Words>
  <Application>Microsoft Office PowerPoint</Application>
  <PresentationFormat>Grand écran</PresentationFormat>
  <Paragraphs>179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Cambria Math</vt:lpstr>
      <vt:lpstr>Century Gothic</vt:lpstr>
      <vt:lpstr>Times New Roman</vt:lpstr>
      <vt:lpstr>Wingdings 3</vt:lpstr>
      <vt:lpstr>Secteur</vt:lpstr>
      <vt:lpstr>Macro et microplastiques dans les rejets urbains de temps de pluie et dans les eaux pluviales de l’agglomération parisienne</vt:lpstr>
      <vt:lpstr>La gestion des déchets plastiques : un enjeu environnemental </vt:lpstr>
      <vt:lpstr>Des Macroplastiques aux Microplastiques</vt:lpstr>
      <vt:lpstr>Les microplastiques : Quels dangers ?</vt:lpstr>
      <vt:lpstr>Les microplastiques : Quels dangers ?</vt:lpstr>
      <vt:lpstr>Les macro et microplastiques : des connaissances lacunaires</vt:lpstr>
      <vt:lpstr>Présentation des sites d’étude</vt:lpstr>
      <vt:lpstr>Présentation du bassin versant de Sucy-en-Brie</vt:lpstr>
      <vt:lpstr>Méthodes : Etude des macroplastiques du bassin de rétention des eaux pluviales de Sucy-en-Brie</vt:lpstr>
      <vt:lpstr>Présentation PowerPoint</vt:lpstr>
      <vt:lpstr>Présentation PowerPoint</vt:lpstr>
      <vt:lpstr>Résultats : les macroplastiques dans les eaux pluviales    </vt:lpstr>
      <vt:lpstr>Résultats : les macroplastiques dans les eaux pluviales    </vt:lpstr>
      <vt:lpstr>Résultats : les macroplastiques dans les eaux pluviales    </vt:lpstr>
      <vt:lpstr>Résultats : les microplastiques dans les eaux pluviales </vt:lpstr>
      <vt:lpstr>Conclusion et discussion</vt:lpstr>
      <vt:lpstr>Merci de votre attention !          Des questions ???   </vt:lpstr>
      <vt:lpstr>Méthodes : Etude des macro et microplastiques pour le déversoir d’orage de l’usine de Clichy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Macro et microplastiques dans les rejets urbains de temps de</dc:title>
  <dc:creator>Robin Treilles</dc:creator>
  <cp:lastModifiedBy>Robin Treilles</cp:lastModifiedBy>
  <cp:revision>65</cp:revision>
  <dcterms:created xsi:type="dcterms:W3CDTF">2018-11-05T09:03:35Z</dcterms:created>
  <dcterms:modified xsi:type="dcterms:W3CDTF">2018-11-07T08:31:26Z</dcterms:modified>
</cp:coreProperties>
</file>