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Default Extension="vml" ContentType="application/vnd.openxmlformats-officedocument.vmlDrawing"/>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0" r:id="rId3"/>
    <p:sldId id="261" r:id="rId4"/>
    <p:sldId id="262" r:id="rId5"/>
    <p:sldId id="267" r:id="rId6"/>
    <p:sldId id="276" r:id="rId7"/>
    <p:sldId id="277" r:id="rId8"/>
    <p:sldId id="265" r:id="rId9"/>
    <p:sldId id="270" r:id="rId10"/>
    <p:sldId id="257" r:id="rId11"/>
    <p:sldId id="258" r:id="rId12"/>
    <p:sldId id="268" r:id="rId13"/>
    <p:sldId id="269" r:id="rId14"/>
    <p:sldId id="271" r:id="rId15"/>
    <p:sldId id="274" r:id="rId16"/>
    <p:sldId id="273" r:id="rId17"/>
    <p:sldId id="278" r:id="rId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9205"/>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3" autoAdjust="0"/>
    <p:restoredTop sz="97941" autoAdjust="0"/>
  </p:normalViewPr>
  <p:slideViewPr>
    <p:cSldViewPr>
      <p:cViewPr>
        <p:scale>
          <a:sx n="50" d="100"/>
          <a:sy n="50" d="100"/>
        </p:scale>
        <p:origin x="-1664" y="-368"/>
      </p:cViewPr>
      <p:guideLst>
        <p:guide orient="horz" pos="2160"/>
        <p:guide pos="2880"/>
      </p:guideLst>
    </p:cSldViewPr>
  </p:slideViewPr>
  <p:outlineViewPr>
    <p:cViewPr>
      <p:scale>
        <a:sx n="33" d="100"/>
        <a:sy n="33" d="100"/>
      </p:scale>
      <p:origin x="0" y="121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8AB6D-70FC-4802-8321-15B16530A734}" type="doc">
      <dgm:prSet loTypeId="urn:microsoft.com/office/officeart/2005/8/layout/chevron1" loCatId="process" qsTypeId="urn:microsoft.com/office/officeart/2005/8/quickstyle/simple1" qsCatId="simple" csTypeId="urn:microsoft.com/office/officeart/2005/8/colors/accent1_2" csCatId="accent1" phldr="1"/>
      <dgm:spPr/>
    </dgm:pt>
    <dgm:pt modelId="{FB2376A9-CDE2-496A-8287-8033783E37CB}">
      <dgm:prSet phldrT="[Texte]" custT="1"/>
      <dgm:spPr>
        <a:solidFill>
          <a:srgbClr val="92D050"/>
        </a:solidFill>
        <a:ln w="57150">
          <a:solidFill>
            <a:srgbClr val="FF0000"/>
          </a:solidFill>
        </a:ln>
      </dgm:spPr>
      <dgm:t>
        <a:bodyPr/>
        <a:lstStyle/>
        <a:p>
          <a:r>
            <a:rPr lang="fr-FR" sz="2800" b="1" dirty="0" err="1" smtClean="0"/>
            <a:t>Prérequis</a:t>
          </a:r>
          <a:endParaRPr lang="fr-FR" sz="2800" b="1" dirty="0"/>
        </a:p>
      </dgm:t>
    </dgm:pt>
    <dgm:pt modelId="{3CD5331C-A8B3-43ED-A20E-CDE722CB8694}" type="parTrans" cxnId="{9B79FA52-5018-4405-90B5-7CE71C5D4080}">
      <dgm:prSet/>
      <dgm:spPr/>
      <dgm:t>
        <a:bodyPr/>
        <a:lstStyle/>
        <a:p>
          <a:endParaRPr lang="fr-FR" sz="2000" b="1"/>
        </a:p>
      </dgm:t>
    </dgm:pt>
    <dgm:pt modelId="{619F6AB0-CCE8-4759-A710-4C7ED7D838C3}" type="sibTrans" cxnId="{9B79FA52-5018-4405-90B5-7CE71C5D4080}">
      <dgm:prSet/>
      <dgm:spPr/>
      <dgm:t>
        <a:bodyPr/>
        <a:lstStyle/>
        <a:p>
          <a:endParaRPr lang="fr-FR" sz="2000" b="1"/>
        </a:p>
      </dgm:t>
    </dgm:pt>
    <dgm:pt modelId="{1A57028E-E748-4A03-B990-F8EE749ABFB6}">
      <dgm:prSet phldrT="[Texte]" custT="1"/>
      <dgm:spPr/>
      <dgm:t>
        <a:bodyPr/>
        <a:lstStyle/>
        <a:p>
          <a:r>
            <a:rPr lang="fr-FR" sz="2800" b="1" dirty="0" smtClean="0"/>
            <a:t>Essai</a:t>
          </a:r>
          <a:endParaRPr lang="fr-FR" sz="2800" b="1" dirty="0"/>
        </a:p>
      </dgm:t>
    </dgm:pt>
    <dgm:pt modelId="{097918AE-4AA5-4622-A0EF-ED6C8C80D735}" type="parTrans" cxnId="{E662CFD7-D3CC-4632-B925-F5B1D38365E3}">
      <dgm:prSet/>
      <dgm:spPr/>
      <dgm:t>
        <a:bodyPr/>
        <a:lstStyle/>
        <a:p>
          <a:endParaRPr lang="fr-FR" sz="2000" b="1"/>
        </a:p>
      </dgm:t>
    </dgm:pt>
    <dgm:pt modelId="{7E206B96-0218-48CA-A6C1-1639E83F40AB}" type="sibTrans" cxnId="{E662CFD7-D3CC-4632-B925-F5B1D38365E3}">
      <dgm:prSet/>
      <dgm:spPr/>
      <dgm:t>
        <a:bodyPr/>
        <a:lstStyle/>
        <a:p>
          <a:endParaRPr lang="fr-FR" sz="2000" b="1"/>
        </a:p>
      </dgm:t>
    </dgm:pt>
    <dgm:pt modelId="{50066355-7E69-415B-B8AA-C5ED8D7B1B18}">
      <dgm:prSet phldrT="[Texte]" custT="1"/>
      <dgm:spPr/>
      <dgm:t>
        <a:bodyPr/>
        <a:lstStyle/>
        <a:p>
          <a:r>
            <a:rPr lang="fr-FR" sz="2800" b="1" dirty="0" smtClean="0"/>
            <a:t>Traitement</a:t>
          </a:r>
          <a:endParaRPr lang="fr-FR" sz="2800" b="1" dirty="0"/>
        </a:p>
      </dgm:t>
    </dgm:pt>
    <dgm:pt modelId="{CE6FD97C-5389-46D3-BD55-5352CD3DDD0A}" type="parTrans" cxnId="{F5F5C653-0960-4549-93A2-2895F96B1C6C}">
      <dgm:prSet/>
      <dgm:spPr/>
      <dgm:t>
        <a:bodyPr/>
        <a:lstStyle/>
        <a:p>
          <a:endParaRPr lang="fr-FR" sz="2000" b="1"/>
        </a:p>
      </dgm:t>
    </dgm:pt>
    <dgm:pt modelId="{F184BD85-D8A3-436B-B804-E904F2D2E4E7}" type="sibTrans" cxnId="{F5F5C653-0960-4549-93A2-2895F96B1C6C}">
      <dgm:prSet/>
      <dgm:spPr/>
      <dgm:t>
        <a:bodyPr/>
        <a:lstStyle/>
        <a:p>
          <a:endParaRPr lang="fr-FR" sz="2000" b="1"/>
        </a:p>
      </dgm:t>
    </dgm:pt>
    <dgm:pt modelId="{D3AA5F57-664F-402A-8500-A127177653C2}" type="pres">
      <dgm:prSet presAssocID="{AB38AB6D-70FC-4802-8321-15B16530A734}" presName="Name0" presStyleCnt="0">
        <dgm:presLayoutVars>
          <dgm:dir/>
          <dgm:animLvl val="lvl"/>
          <dgm:resizeHandles val="exact"/>
        </dgm:presLayoutVars>
      </dgm:prSet>
      <dgm:spPr/>
    </dgm:pt>
    <dgm:pt modelId="{006C49A5-A42E-4B07-A2E0-E2586734FA5E}" type="pres">
      <dgm:prSet presAssocID="{FB2376A9-CDE2-496A-8287-8033783E37CB}" presName="parTxOnly" presStyleLbl="node1" presStyleIdx="0" presStyleCnt="3">
        <dgm:presLayoutVars>
          <dgm:chMax val="0"/>
          <dgm:chPref val="0"/>
          <dgm:bulletEnabled val="1"/>
        </dgm:presLayoutVars>
      </dgm:prSet>
      <dgm:spPr/>
      <dgm:t>
        <a:bodyPr/>
        <a:lstStyle/>
        <a:p>
          <a:endParaRPr lang="fr-FR"/>
        </a:p>
      </dgm:t>
    </dgm:pt>
    <dgm:pt modelId="{A2EA112A-9240-4005-9411-1D29FA630095}" type="pres">
      <dgm:prSet presAssocID="{619F6AB0-CCE8-4759-A710-4C7ED7D838C3}" presName="parTxOnlySpace" presStyleCnt="0"/>
      <dgm:spPr/>
    </dgm:pt>
    <dgm:pt modelId="{1FF1BB9C-08A3-4274-A42A-08756B3E4CBE}" type="pres">
      <dgm:prSet presAssocID="{1A57028E-E748-4A03-B990-F8EE749ABFB6}" presName="parTxOnly" presStyleLbl="node1" presStyleIdx="1" presStyleCnt="3">
        <dgm:presLayoutVars>
          <dgm:chMax val="0"/>
          <dgm:chPref val="0"/>
          <dgm:bulletEnabled val="1"/>
        </dgm:presLayoutVars>
      </dgm:prSet>
      <dgm:spPr/>
      <dgm:t>
        <a:bodyPr/>
        <a:lstStyle/>
        <a:p>
          <a:endParaRPr lang="fr-FR"/>
        </a:p>
      </dgm:t>
    </dgm:pt>
    <dgm:pt modelId="{CC38244F-DF11-4B0F-A484-FDB214B8028E}" type="pres">
      <dgm:prSet presAssocID="{7E206B96-0218-48CA-A6C1-1639E83F40AB}" presName="parTxOnlySpace" presStyleCnt="0"/>
      <dgm:spPr/>
    </dgm:pt>
    <dgm:pt modelId="{43B1456E-6A02-47C3-9656-CFC3CF3A0BEB}" type="pres">
      <dgm:prSet presAssocID="{50066355-7E69-415B-B8AA-C5ED8D7B1B18}" presName="parTxOnly" presStyleLbl="node1" presStyleIdx="2" presStyleCnt="3">
        <dgm:presLayoutVars>
          <dgm:chMax val="0"/>
          <dgm:chPref val="0"/>
          <dgm:bulletEnabled val="1"/>
        </dgm:presLayoutVars>
      </dgm:prSet>
      <dgm:spPr/>
      <dgm:t>
        <a:bodyPr/>
        <a:lstStyle/>
        <a:p>
          <a:endParaRPr lang="fr-FR"/>
        </a:p>
      </dgm:t>
    </dgm:pt>
  </dgm:ptLst>
  <dgm:cxnLst>
    <dgm:cxn modelId="{51C3C45F-FCB7-4CA7-BC18-A1203E5E4785}" type="presOf" srcId="{1A57028E-E748-4A03-B990-F8EE749ABFB6}" destId="{1FF1BB9C-08A3-4274-A42A-08756B3E4CBE}" srcOrd="0" destOrd="0" presId="urn:microsoft.com/office/officeart/2005/8/layout/chevron1"/>
    <dgm:cxn modelId="{C08F0DBA-E7AB-4694-BBBA-9CA8A7B552AB}" type="presOf" srcId="{FB2376A9-CDE2-496A-8287-8033783E37CB}" destId="{006C49A5-A42E-4B07-A2E0-E2586734FA5E}" srcOrd="0" destOrd="0" presId="urn:microsoft.com/office/officeart/2005/8/layout/chevron1"/>
    <dgm:cxn modelId="{A4531E4E-28CE-486E-81BE-C86E9DB3FFE2}" type="presOf" srcId="{50066355-7E69-415B-B8AA-C5ED8D7B1B18}" destId="{43B1456E-6A02-47C3-9656-CFC3CF3A0BEB}" srcOrd="0" destOrd="0" presId="urn:microsoft.com/office/officeart/2005/8/layout/chevron1"/>
    <dgm:cxn modelId="{9B79FA52-5018-4405-90B5-7CE71C5D4080}" srcId="{AB38AB6D-70FC-4802-8321-15B16530A734}" destId="{FB2376A9-CDE2-496A-8287-8033783E37CB}" srcOrd="0" destOrd="0" parTransId="{3CD5331C-A8B3-43ED-A20E-CDE722CB8694}" sibTransId="{619F6AB0-CCE8-4759-A710-4C7ED7D838C3}"/>
    <dgm:cxn modelId="{406FF21F-C193-4F92-A11E-35018EC30AB4}" type="presOf" srcId="{AB38AB6D-70FC-4802-8321-15B16530A734}" destId="{D3AA5F57-664F-402A-8500-A127177653C2}" srcOrd="0" destOrd="0" presId="urn:microsoft.com/office/officeart/2005/8/layout/chevron1"/>
    <dgm:cxn modelId="{E662CFD7-D3CC-4632-B925-F5B1D38365E3}" srcId="{AB38AB6D-70FC-4802-8321-15B16530A734}" destId="{1A57028E-E748-4A03-B990-F8EE749ABFB6}" srcOrd="1" destOrd="0" parTransId="{097918AE-4AA5-4622-A0EF-ED6C8C80D735}" sibTransId="{7E206B96-0218-48CA-A6C1-1639E83F40AB}"/>
    <dgm:cxn modelId="{F5F5C653-0960-4549-93A2-2895F96B1C6C}" srcId="{AB38AB6D-70FC-4802-8321-15B16530A734}" destId="{50066355-7E69-415B-B8AA-C5ED8D7B1B18}" srcOrd="2" destOrd="0" parTransId="{CE6FD97C-5389-46D3-BD55-5352CD3DDD0A}" sibTransId="{F184BD85-D8A3-436B-B804-E904F2D2E4E7}"/>
    <dgm:cxn modelId="{846C3040-8F16-452D-A26C-508E037F774A}" type="presParOf" srcId="{D3AA5F57-664F-402A-8500-A127177653C2}" destId="{006C49A5-A42E-4B07-A2E0-E2586734FA5E}" srcOrd="0" destOrd="0" presId="urn:microsoft.com/office/officeart/2005/8/layout/chevron1"/>
    <dgm:cxn modelId="{B9752D1D-6E35-4074-B311-A5F20D4D61DE}" type="presParOf" srcId="{D3AA5F57-664F-402A-8500-A127177653C2}" destId="{A2EA112A-9240-4005-9411-1D29FA630095}" srcOrd="1" destOrd="0" presId="urn:microsoft.com/office/officeart/2005/8/layout/chevron1"/>
    <dgm:cxn modelId="{9319AF4A-ED22-46B7-BFE7-E69761E4A364}" type="presParOf" srcId="{D3AA5F57-664F-402A-8500-A127177653C2}" destId="{1FF1BB9C-08A3-4274-A42A-08756B3E4CBE}" srcOrd="2" destOrd="0" presId="urn:microsoft.com/office/officeart/2005/8/layout/chevron1"/>
    <dgm:cxn modelId="{325A8081-E802-49E9-9839-9B033B5ECA18}" type="presParOf" srcId="{D3AA5F57-664F-402A-8500-A127177653C2}" destId="{CC38244F-DF11-4B0F-A484-FDB214B8028E}" srcOrd="3" destOrd="0" presId="urn:microsoft.com/office/officeart/2005/8/layout/chevron1"/>
    <dgm:cxn modelId="{53B14667-FCDD-4A73-B389-861B836C1419}" type="presParOf" srcId="{D3AA5F57-664F-402A-8500-A127177653C2}" destId="{43B1456E-6A02-47C3-9656-CFC3CF3A0BEB}" srcOrd="4" destOrd="0" presId="urn:microsoft.com/office/officeart/2005/8/layout/chevron1"/>
  </dgm:cxnLst>
  <dgm:bg/>
  <dgm:whole/>
</dgm:dataModel>
</file>

<file path=ppt/diagrams/data2.xml><?xml version="1.0" encoding="utf-8"?>
<dgm:dataModel xmlns:dgm="http://schemas.openxmlformats.org/drawingml/2006/diagram" xmlns:a="http://schemas.openxmlformats.org/drawingml/2006/main">
  <dgm:ptLst>
    <dgm:pt modelId="{AB38AB6D-70FC-4802-8321-15B16530A734}" type="doc">
      <dgm:prSet loTypeId="urn:microsoft.com/office/officeart/2005/8/layout/chevron1" loCatId="process" qsTypeId="urn:microsoft.com/office/officeart/2005/8/quickstyle/simple1" qsCatId="simple" csTypeId="urn:microsoft.com/office/officeart/2005/8/colors/accent1_2" csCatId="accent1" phldr="1"/>
      <dgm:spPr/>
    </dgm:pt>
    <dgm:pt modelId="{FB2376A9-CDE2-496A-8287-8033783E37CB}">
      <dgm:prSet phldrT="[Texte]"/>
      <dgm:spPr>
        <a:solidFill>
          <a:schemeClr val="accent1"/>
        </a:solidFill>
      </dgm:spPr>
      <dgm:t>
        <a:bodyPr/>
        <a:lstStyle/>
        <a:p>
          <a:r>
            <a:rPr lang="fr-FR" dirty="0" err="1" smtClean="0"/>
            <a:t>Prérequis</a:t>
          </a:r>
          <a:endParaRPr lang="fr-FR" dirty="0"/>
        </a:p>
      </dgm:t>
    </dgm:pt>
    <dgm:pt modelId="{3CD5331C-A8B3-43ED-A20E-CDE722CB8694}" type="parTrans" cxnId="{9B79FA52-5018-4405-90B5-7CE71C5D4080}">
      <dgm:prSet/>
      <dgm:spPr/>
      <dgm:t>
        <a:bodyPr/>
        <a:lstStyle/>
        <a:p>
          <a:endParaRPr lang="fr-FR"/>
        </a:p>
      </dgm:t>
    </dgm:pt>
    <dgm:pt modelId="{619F6AB0-CCE8-4759-A710-4C7ED7D838C3}" type="sibTrans" cxnId="{9B79FA52-5018-4405-90B5-7CE71C5D4080}">
      <dgm:prSet/>
      <dgm:spPr/>
      <dgm:t>
        <a:bodyPr/>
        <a:lstStyle/>
        <a:p>
          <a:endParaRPr lang="fr-FR"/>
        </a:p>
      </dgm:t>
    </dgm:pt>
    <dgm:pt modelId="{1A57028E-E748-4A03-B990-F8EE749ABFB6}">
      <dgm:prSet phldrT="[Texte]"/>
      <dgm:spPr>
        <a:solidFill>
          <a:srgbClr val="92D050"/>
        </a:solidFill>
        <a:ln w="57150">
          <a:solidFill>
            <a:srgbClr val="FF0000"/>
          </a:solidFill>
        </a:ln>
      </dgm:spPr>
      <dgm:t>
        <a:bodyPr/>
        <a:lstStyle/>
        <a:p>
          <a:r>
            <a:rPr lang="fr-FR" dirty="0" smtClean="0"/>
            <a:t>Essai</a:t>
          </a:r>
          <a:endParaRPr lang="fr-FR" dirty="0"/>
        </a:p>
      </dgm:t>
    </dgm:pt>
    <dgm:pt modelId="{097918AE-4AA5-4622-A0EF-ED6C8C80D735}" type="parTrans" cxnId="{E662CFD7-D3CC-4632-B925-F5B1D38365E3}">
      <dgm:prSet/>
      <dgm:spPr/>
      <dgm:t>
        <a:bodyPr/>
        <a:lstStyle/>
        <a:p>
          <a:endParaRPr lang="fr-FR"/>
        </a:p>
      </dgm:t>
    </dgm:pt>
    <dgm:pt modelId="{7E206B96-0218-48CA-A6C1-1639E83F40AB}" type="sibTrans" cxnId="{E662CFD7-D3CC-4632-B925-F5B1D38365E3}">
      <dgm:prSet/>
      <dgm:spPr/>
      <dgm:t>
        <a:bodyPr/>
        <a:lstStyle/>
        <a:p>
          <a:endParaRPr lang="fr-FR"/>
        </a:p>
      </dgm:t>
    </dgm:pt>
    <dgm:pt modelId="{50066355-7E69-415B-B8AA-C5ED8D7B1B18}">
      <dgm:prSet phldrT="[Texte]"/>
      <dgm:spPr/>
      <dgm:t>
        <a:bodyPr/>
        <a:lstStyle/>
        <a:p>
          <a:r>
            <a:rPr lang="fr-FR" dirty="0" smtClean="0"/>
            <a:t>Traitement</a:t>
          </a:r>
          <a:endParaRPr lang="fr-FR" dirty="0"/>
        </a:p>
      </dgm:t>
    </dgm:pt>
    <dgm:pt modelId="{CE6FD97C-5389-46D3-BD55-5352CD3DDD0A}" type="parTrans" cxnId="{F5F5C653-0960-4549-93A2-2895F96B1C6C}">
      <dgm:prSet/>
      <dgm:spPr/>
      <dgm:t>
        <a:bodyPr/>
        <a:lstStyle/>
        <a:p>
          <a:endParaRPr lang="fr-FR"/>
        </a:p>
      </dgm:t>
    </dgm:pt>
    <dgm:pt modelId="{F184BD85-D8A3-436B-B804-E904F2D2E4E7}" type="sibTrans" cxnId="{F5F5C653-0960-4549-93A2-2895F96B1C6C}">
      <dgm:prSet/>
      <dgm:spPr/>
      <dgm:t>
        <a:bodyPr/>
        <a:lstStyle/>
        <a:p>
          <a:endParaRPr lang="fr-FR"/>
        </a:p>
      </dgm:t>
    </dgm:pt>
    <dgm:pt modelId="{8B15F167-0EF8-4D56-A734-ADB9E73863E3}" type="pres">
      <dgm:prSet presAssocID="{AB38AB6D-70FC-4802-8321-15B16530A734}" presName="Name0" presStyleCnt="0">
        <dgm:presLayoutVars>
          <dgm:dir/>
          <dgm:animLvl val="lvl"/>
          <dgm:resizeHandles val="exact"/>
        </dgm:presLayoutVars>
      </dgm:prSet>
      <dgm:spPr/>
    </dgm:pt>
    <dgm:pt modelId="{E040CD2A-E96F-4D25-93CA-A2E89FB7F600}" type="pres">
      <dgm:prSet presAssocID="{FB2376A9-CDE2-496A-8287-8033783E37CB}" presName="parTxOnly" presStyleLbl="node1" presStyleIdx="0" presStyleCnt="3">
        <dgm:presLayoutVars>
          <dgm:chMax val="0"/>
          <dgm:chPref val="0"/>
          <dgm:bulletEnabled val="1"/>
        </dgm:presLayoutVars>
      </dgm:prSet>
      <dgm:spPr/>
      <dgm:t>
        <a:bodyPr/>
        <a:lstStyle/>
        <a:p>
          <a:endParaRPr lang="fr-FR"/>
        </a:p>
      </dgm:t>
    </dgm:pt>
    <dgm:pt modelId="{4C530A4F-2714-4D4C-87B8-85EC5F52A0E8}" type="pres">
      <dgm:prSet presAssocID="{619F6AB0-CCE8-4759-A710-4C7ED7D838C3}" presName="parTxOnlySpace" presStyleCnt="0"/>
      <dgm:spPr/>
    </dgm:pt>
    <dgm:pt modelId="{7FF5E83D-0902-4506-8A51-8CE10AB06778}" type="pres">
      <dgm:prSet presAssocID="{1A57028E-E748-4A03-B990-F8EE749ABFB6}" presName="parTxOnly" presStyleLbl="node1" presStyleIdx="1" presStyleCnt="3">
        <dgm:presLayoutVars>
          <dgm:chMax val="0"/>
          <dgm:chPref val="0"/>
          <dgm:bulletEnabled val="1"/>
        </dgm:presLayoutVars>
      </dgm:prSet>
      <dgm:spPr/>
      <dgm:t>
        <a:bodyPr/>
        <a:lstStyle/>
        <a:p>
          <a:endParaRPr lang="fr-FR"/>
        </a:p>
      </dgm:t>
    </dgm:pt>
    <dgm:pt modelId="{833D22EE-9A35-44FB-A3F9-6CAD59D5AA01}" type="pres">
      <dgm:prSet presAssocID="{7E206B96-0218-48CA-A6C1-1639E83F40AB}" presName="parTxOnlySpace" presStyleCnt="0"/>
      <dgm:spPr/>
    </dgm:pt>
    <dgm:pt modelId="{48A61F2D-3A59-4B0C-92AE-2D26A174F8E5}" type="pres">
      <dgm:prSet presAssocID="{50066355-7E69-415B-B8AA-C5ED8D7B1B18}" presName="parTxOnly" presStyleLbl="node1" presStyleIdx="2" presStyleCnt="3">
        <dgm:presLayoutVars>
          <dgm:chMax val="0"/>
          <dgm:chPref val="0"/>
          <dgm:bulletEnabled val="1"/>
        </dgm:presLayoutVars>
      </dgm:prSet>
      <dgm:spPr/>
      <dgm:t>
        <a:bodyPr/>
        <a:lstStyle/>
        <a:p>
          <a:endParaRPr lang="fr-FR"/>
        </a:p>
      </dgm:t>
    </dgm:pt>
  </dgm:ptLst>
  <dgm:cxnLst>
    <dgm:cxn modelId="{FCF75E67-F746-42E6-BE72-EE36B3FC9D56}" type="presOf" srcId="{1A57028E-E748-4A03-B990-F8EE749ABFB6}" destId="{7FF5E83D-0902-4506-8A51-8CE10AB06778}" srcOrd="0" destOrd="0" presId="urn:microsoft.com/office/officeart/2005/8/layout/chevron1"/>
    <dgm:cxn modelId="{B2B75A72-F1C8-451B-A429-549EA3A2849F}" type="presOf" srcId="{AB38AB6D-70FC-4802-8321-15B16530A734}" destId="{8B15F167-0EF8-4D56-A734-ADB9E73863E3}" srcOrd="0" destOrd="0" presId="urn:microsoft.com/office/officeart/2005/8/layout/chevron1"/>
    <dgm:cxn modelId="{9B79FA52-5018-4405-90B5-7CE71C5D4080}" srcId="{AB38AB6D-70FC-4802-8321-15B16530A734}" destId="{FB2376A9-CDE2-496A-8287-8033783E37CB}" srcOrd="0" destOrd="0" parTransId="{3CD5331C-A8B3-43ED-A20E-CDE722CB8694}" sibTransId="{619F6AB0-CCE8-4759-A710-4C7ED7D838C3}"/>
    <dgm:cxn modelId="{743E24DA-D9D4-42F4-8D78-0F182CC1D7B7}" type="presOf" srcId="{50066355-7E69-415B-B8AA-C5ED8D7B1B18}" destId="{48A61F2D-3A59-4B0C-92AE-2D26A174F8E5}" srcOrd="0" destOrd="0" presId="urn:microsoft.com/office/officeart/2005/8/layout/chevron1"/>
    <dgm:cxn modelId="{05320FBD-7B86-45F2-A9CB-1330DEDF1A1D}" type="presOf" srcId="{FB2376A9-CDE2-496A-8287-8033783E37CB}" destId="{E040CD2A-E96F-4D25-93CA-A2E89FB7F600}" srcOrd="0" destOrd="0" presId="urn:microsoft.com/office/officeart/2005/8/layout/chevron1"/>
    <dgm:cxn modelId="{E662CFD7-D3CC-4632-B925-F5B1D38365E3}" srcId="{AB38AB6D-70FC-4802-8321-15B16530A734}" destId="{1A57028E-E748-4A03-B990-F8EE749ABFB6}" srcOrd="1" destOrd="0" parTransId="{097918AE-4AA5-4622-A0EF-ED6C8C80D735}" sibTransId="{7E206B96-0218-48CA-A6C1-1639E83F40AB}"/>
    <dgm:cxn modelId="{F5F5C653-0960-4549-93A2-2895F96B1C6C}" srcId="{AB38AB6D-70FC-4802-8321-15B16530A734}" destId="{50066355-7E69-415B-B8AA-C5ED8D7B1B18}" srcOrd="2" destOrd="0" parTransId="{CE6FD97C-5389-46D3-BD55-5352CD3DDD0A}" sibTransId="{F184BD85-D8A3-436B-B804-E904F2D2E4E7}"/>
    <dgm:cxn modelId="{BD2EBDBA-1E9A-40C5-B585-E4FADDE662B6}" type="presParOf" srcId="{8B15F167-0EF8-4D56-A734-ADB9E73863E3}" destId="{E040CD2A-E96F-4D25-93CA-A2E89FB7F600}" srcOrd="0" destOrd="0" presId="urn:microsoft.com/office/officeart/2005/8/layout/chevron1"/>
    <dgm:cxn modelId="{0C13B87A-DDB3-4906-9F46-EA4DCF8A28CD}" type="presParOf" srcId="{8B15F167-0EF8-4D56-A734-ADB9E73863E3}" destId="{4C530A4F-2714-4D4C-87B8-85EC5F52A0E8}" srcOrd="1" destOrd="0" presId="urn:microsoft.com/office/officeart/2005/8/layout/chevron1"/>
    <dgm:cxn modelId="{B0A357AE-E266-40AB-B670-20B67AF8A77B}" type="presParOf" srcId="{8B15F167-0EF8-4D56-A734-ADB9E73863E3}" destId="{7FF5E83D-0902-4506-8A51-8CE10AB06778}" srcOrd="2" destOrd="0" presId="urn:microsoft.com/office/officeart/2005/8/layout/chevron1"/>
    <dgm:cxn modelId="{3C5AE2EC-D517-4FD8-9263-9366C130026C}" type="presParOf" srcId="{8B15F167-0EF8-4D56-A734-ADB9E73863E3}" destId="{833D22EE-9A35-44FB-A3F9-6CAD59D5AA01}" srcOrd="3" destOrd="0" presId="urn:microsoft.com/office/officeart/2005/8/layout/chevron1"/>
    <dgm:cxn modelId="{562A7EF3-BFA6-456C-A0A7-E4A25ECD1333}" type="presParOf" srcId="{8B15F167-0EF8-4D56-A734-ADB9E73863E3}" destId="{48A61F2D-3A59-4B0C-92AE-2D26A174F8E5}" srcOrd="4" destOrd="0" presId="urn:microsoft.com/office/officeart/2005/8/layout/chevron1"/>
  </dgm:cxnLst>
  <dgm:bg/>
  <dgm:whole/>
</dgm:dataModel>
</file>

<file path=ppt/diagrams/data3.xml><?xml version="1.0" encoding="utf-8"?>
<dgm:dataModel xmlns:dgm="http://schemas.openxmlformats.org/drawingml/2006/diagram" xmlns:a="http://schemas.openxmlformats.org/drawingml/2006/main">
  <dgm:ptLst>
    <dgm:pt modelId="{AB38AB6D-70FC-4802-8321-15B16530A734}" type="doc">
      <dgm:prSet loTypeId="urn:microsoft.com/office/officeart/2005/8/layout/chevron1" loCatId="process" qsTypeId="urn:microsoft.com/office/officeart/2005/8/quickstyle/simple1" qsCatId="simple" csTypeId="urn:microsoft.com/office/officeart/2005/8/colors/accent1_2" csCatId="accent1" phldr="1"/>
      <dgm:spPr/>
    </dgm:pt>
    <dgm:pt modelId="{FB2376A9-CDE2-496A-8287-8033783E37CB}">
      <dgm:prSet phldrT="[Texte]"/>
      <dgm:spPr>
        <a:solidFill>
          <a:schemeClr val="accent1"/>
        </a:solidFill>
      </dgm:spPr>
      <dgm:t>
        <a:bodyPr/>
        <a:lstStyle/>
        <a:p>
          <a:r>
            <a:rPr lang="fr-FR" dirty="0" err="1" smtClean="0"/>
            <a:t>Prérequis</a:t>
          </a:r>
          <a:endParaRPr lang="fr-FR" dirty="0"/>
        </a:p>
      </dgm:t>
    </dgm:pt>
    <dgm:pt modelId="{3CD5331C-A8B3-43ED-A20E-CDE722CB8694}" type="parTrans" cxnId="{9B79FA52-5018-4405-90B5-7CE71C5D4080}">
      <dgm:prSet/>
      <dgm:spPr/>
      <dgm:t>
        <a:bodyPr/>
        <a:lstStyle/>
        <a:p>
          <a:endParaRPr lang="fr-FR"/>
        </a:p>
      </dgm:t>
    </dgm:pt>
    <dgm:pt modelId="{619F6AB0-CCE8-4759-A710-4C7ED7D838C3}" type="sibTrans" cxnId="{9B79FA52-5018-4405-90B5-7CE71C5D4080}">
      <dgm:prSet/>
      <dgm:spPr/>
      <dgm:t>
        <a:bodyPr/>
        <a:lstStyle/>
        <a:p>
          <a:endParaRPr lang="fr-FR"/>
        </a:p>
      </dgm:t>
    </dgm:pt>
    <dgm:pt modelId="{1A57028E-E748-4A03-B990-F8EE749ABFB6}">
      <dgm:prSet phldrT="[Texte]"/>
      <dgm:spPr>
        <a:solidFill>
          <a:schemeClr val="accent1"/>
        </a:solidFill>
        <a:ln w="57150">
          <a:noFill/>
        </a:ln>
      </dgm:spPr>
      <dgm:t>
        <a:bodyPr/>
        <a:lstStyle/>
        <a:p>
          <a:r>
            <a:rPr lang="fr-FR" dirty="0" smtClean="0"/>
            <a:t>Essai</a:t>
          </a:r>
          <a:endParaRPr lang="fr-FR" dirty="0"/>
        </a:p>
      </dgm:t>
    </dgm:pt>
    <dgm:pt modelId="{097918AE-4AA5-4622-A0EF-ED6C8C80D735}" type="parTrans" cxnId="{E662CFD7-D3CC-4632-B925-F5B1D38365E3}">
      <dgm:prSet/>
      <dgm:spPr/>
      <dgm:t>
        <a:bodyPr/>
        <a:lstStyle/>
        <a:p>
          <a:endParaRPr lang="fr-FR"/>
        </a:p>
      </dgm:t>
    </dgm:pt>
    <dgm:pt modelId="{7E206B96-0218-48CA-A6C1-1639E83F40AB}" type="sibTrans" cxnId="{E662CFD7-D3CC-4632-B925-F5B1D38365E3}">
      <dgm:prSet/>
      <dgm:spPr/>
      <dgm:t>
        <a:bodyPr/>
        <a:lstStyle/>
        <a:p>
          <a:endParaRPr lang="fr-FR"/>
        </a:p>
      </dgm:t>
    </dgm:pt>
    <dgm:pt modelId="{50066355-7E69-415B-B8AA-C5ED8D7B1B18}">
      <dgm:prSet phldrT="[Texte]"/>
      <dgm:spPr>
        <a:solidFill>
          <a:srgbClr val="92D050"/>
        </a:solidFill>
        <a:ln w="57150">
          <a:solidFill>
            <a:srgbClr val="FF0000"/>
          </a:solidFill>
        </a:ln>
      </dgm:spPr>
      <dgm:t>
        <a:bodyPr/>
        <a:lstStyle/>
        <a:p>
          <a:r>
            <a:rPr lang="fr-FR" dirty="0" smtClean="0"/>
            <a:t>Traitement</a:t>
          </a:r>
          <a:endParaRPr lang="fr-FR" dirty="0"/>
        </a:p>
      </dgm:t>
    </dgm:pt>
    <dgm:pt modelId="{CE6FD97C-5389-46D3-BD55-5352CD3DDD0A}" type="parTrans" cxnId="{F5F5C653-0960-4549-93A2-2895F96B1C6C}">
      <dgm:prSet/>
      <dgm:spPr/>
      <dgm:t>
        <a:bodyPr/>
        <a:lstStyle/>
        <a:p>
          <a:endParaRPr lang="fr-FR"/>
        </a:p>
      </dgm:t>
    </dgm:pt>
    <dgm:pt modelId="{F184BD85-D8A3-436B-B804-E904F2D2E4E7}" type="sibTrans" cxnId="{F5F5C653-0960-4549-93A2-2895F96B1C6C}">
      <dgm:prSet/>
      <dgm:spPr/>
      <dgm:t>
        <a:bodyPr/>
        <a:lstStyle/>
        <a:p>
          <a:endParaRPr lang="fr-FR"/>
        </a:p>
      </dgm:t>
    </dgm:pt>
    <dgm:pt modelId="{8B15F167-0EF8-4D56-A734-ADB9E73863E3}" type="pres">
      <dgm:prSet presAssocID="{AB38AB6D-70FC-4802-8321-15B16530A734}" presName="Name0" presStyleCnt="0">
        <dgm:presLayoutVars>
          <dgm:dir/>
          <dgm:animLvl val="lvl"/>
          <dgm:resizeHandles val="exact"/>
        </dgm:presLayoutVars>
      </dgm:prSet>
      <dgm:spPr/>
    </dgm:pt>
    <dgm:pt modelId="{E040CD2A-E96F-4D25-93CA-A2E89FB7F600}" type="pres">
      <dgm:prSet presAssocID="{FB2376A9-CDE2-496A-8287-8033783E37CB}" presName="parTxOnly" presStyleLbl="node1" presStyleIdx="0" presStyleCnt="3">
        <dgm:presLayoutVars>
          <dgm:chMax val="0"/>
          <dgm:chPref val="0"/>
          <dgm:bulletEnabled val="1"/>
        </dgm:presLayoutVars>
      </dgm:prSet>
      <dgm:spPr/>
      <dgm:t>
        <a:bodyPr/>
        <a:lstStyle/>
        <a:p>
          <a:endParaRPr lang="fr-FR"/>
        </a:p>
      </dgm:t>
    </dgm:pt>
    <dgm:pt modelId="{4C530A4F-2714-4D4C-87B8-85EC5F52A0E8}" type="pres">
      <dgm:prSet presAssocID="{619F6AB0-CCE8-4759-A710-4C7ED7D838C3}" presName="parTxOnlySpace" presStyleCnt="0"/>
      <dgm:spPr/>
    </dgm:pt>
    <dgm:pt modelId="{7FF5E83D-0902-4506-8A51-8CE10AB06778}" type="pres">
      <dgm:prSet presAssocID="{1A57028E-E748-4A03-B990-F8EE749ABFB6}" presName="parTxOnly" presStyleLbl="node1" presStyleIdx="1" presStyleCnt="3">
        <dgm:presLayoutVars>
          <dgm:chMax val="0"/>
          <dgm:chPref val="0"/>
          <dgm:bulletEnabled val="1"/>
        </dgm:presLayoutVars>
      </dgm:prSet>
      <dgm:spPr/>
      <dgm:t>
        <a:bodyPr/>
        <a:lstStyle/>
        <a:p>
          <a:endParaRPr lang="fr-FR"/>
        </a:p>
      </dgm:t>
    </dgm:pt>
    <dgm:pt modelId="{833D22EE-9A35-44FB-A3F9-6CAD59D5AA01}" type="pres">
      <dgm:prSet presAssocID="{7E206B96-0218-48CA-A6C1-1639E83F40AB}" presName="parTxOnlySpace" presStyleCnt="0"/>
      <dgm:spPr/>
    </dgm:pt>
    <dgm:pt modelId="{48A61F2D-3A59-4B0C-92AE-2D26A174F8E5}" type="pres">
      <dgm:prSet presAssocID="{50066355-7E69-415B-B8AA-C5ED8D7B1B18}" presName="parTxOnly" presStyleLbl="node1" presStyleIdx="2" presStyleCnt="3">
        <dgm:presLayoutVars>
          <dgm:chMax val="0"/>
          <dgm:chPref val="0"/>
          <dgm:bulletEnabled val="1"/>
        </dgm:presLayoutVars>
      </dgm:prSet>
      <dgm:spPr/>
      <dgm:t>
        <a:bodyPr/>
        <a:lstStyle/>
        <a:p>
          <a:endParaRPr lang="fr-FR"/>
        </a:p>
      </dgm:t>
    </dgm:pt>
  </dgm:ptLst>
  <dgm:cxnLst>
    <dgm:cxn modelId="{B3367CB3-2698-475E-B5EF-4B5A8D5A0623}" type="presOf" srcId="{1A57028E-E748-4A03-B990-F8EE749ABFB6}" destId="{7FF5E83D-0902-4506-8A51-8CE10AB06778}" srcOrd="0" destOrd="0" presId="urn:microsoft.com/office/officeart/2005/8/layout/chevron1"/>
    <dgm:cxn modelId="{9B79FA52-5018-4405-90B5-7CE71C5D4080}" srcId="{AB38AB6D-70FC-4802-8321-15B16530A734}" destId="{FB2376A9-CDE2-496A-8287-8033783E37CB}" srcOrd="0" destOrd="0" parTransId="{3CD5331C-A8B3-43ED-A20E-CDE722CB8694}" sibTransId="{619F6AB0-CCE8-4759-A710-4C7ED7D838C3}"/>
    <dgm:cxn modelId="{D164721A-EC3C-4024-9D46-4CA97C5AF073}" type="presOf" srcId="{50066355-7E69-415B-B8AA-C5ED8D7B1B18}" destId="{48A61F2D-3A59-4B0C-92AE-2D26A174F8E5}" srcOrd="0" destOrd="0" presId="urn:microsoft.com/office/officeart/2005/8/layout/chevron1"/>
    <dgm:cxn modelId="{5F1B7DA7-9062-4EE9-BA9F-FB493ED04FD2}" type="presOf" srcId="{FB2376A9-CDE2-496A-8287-8033783E37CB}" destId="{E040CD2A-E96F-4D25-93CA-A2E89FB7F600}" srcOrd="0" destOrd="0" presId="urn:microsoft.com/office/officeart/2005/8/layout/chevron1"/>
    <dgm:cxn modelId="{E662CFD7-D3CC-4632-B925-F5B1D38365E3}" srcId="{AB38AB6D-70FC-4802-8321-15B16530A734}" destId="{1A57028E-E748-4A03-B990-F8EE749ABFB6}" srcOrd="1" destOrd="0" parTransId="{097918AE-4AA5-4622-A0EF-ED6C8C80D735}" sibTransId="{7E206B96-0218-48CA-A6C1-1639E83F40AB}"/>
    <dgm:cxn modelId="{AEF058BB-74B0-4691-A0EF-24CCA2D24698}" type="presOf" srcId="{AB38AB6D-70FC-4802-8321-15B16530A734}" destId="{8B15F167-0EF8-4D56-A734-ADB9E73863E3}" srcOrd="0" destOrd="0" presId="urn:microsoft.com/office/officeart/2005/8/layout/chevron1"/>
    <dgm:cxn modelId="{F5F5C653-0960-4549-93A2-2895F96B1C6C}" srcId="{AB38AB6D-70FC-4802-8321-15B16530A734}" destId="{50066355-7E69-415B-B8AA-C5ED8D7B1B18}" srcOrd="2" destOrd="0" parTransId="{CE6FD97C-5389-46D3-BD55-5352CD3DDD0A}" sibTransId="{F184BD85-D8A3-436B-B804-E904F2D2E4E7}"/>
    <dgm:cxn modelId="{32F7EB03-B6D8-4DC5-A932-76ACFB63848C}" type="presParOf" srcId="{8B15F167-0EF8-4D56-A734-ADB9E73863E3}" destId="{E040CD2A-E96F-4D25-93CA-A2E89FB7F600}" srcOrd="0" destOrd="0" presId="urn:microsoft.com/office/officeart/2005/8/layout/chevron1"/>
    <dgm:cxn modelId="{27B3150A-460C-45D7-B3C5-BEC0FEDA63CF}" type="presParOf" srcId="{8B15F167-0EF8-4D56-A734-ADB9E73863E3}" destId="{4C530A4F-2714-4D4C-87B8-85EC5F52A0E8}" srcOrd="1" destOrd="0" presId="urn:microsoft.com/office/officeart/2005/8/layout/chevron1"/>
    <dgm:cxn modelId="{C0BCBBBC-8789-4368-B7DE-4FD7475EDD20}" type="presParOf" srcId="{8B15F167-0EF8-4D56-A734-ADB9E73863E3}" destId="{7FF5E83D-0902-4506-8A51-8CE10AB06778}" srcOrd="2" destOrd="0" presId="urn:microsoft.com/office/officeart/2005/8/layout/chevron1"/>
    <dgm:cxn modelId="{DDB9C3D6-F56F-4F9F-9772-B288CCA9FBF6}" type="presParOf" srcId="{8B15F167-0EF8-4D56-A734-ADB9E73863E3}" destId="{833D22EE-9A35-44FB-A3F9-6CAD59D5AA01}" srcOrd="3" destOrd="0" presId="urn:microsoft.com/office/officeart/2005/8/layout/chevron1"/>
    <dgm:cxn modelId="{07B70BEC-7F0F-40A7-A3E4-3E302BC118BD}" type="presParOf" srcId="{8B15F167-0EF8-4D56-A734-ADB9E73863E3}" destId="{48A61F2D-3A59-4B0C-92AE-2D26A174F8E5}" srcOrd="4" destOrd="0" presId="urn:microsoft.com/office/officeart/2005/8/layout/chevron1"/>
  </dgm:cxnLst>
  <dgm:bg/>
  <dgm:whole/>
</dgm:dataModel>
</file>

<file path=ppt/diagrams/data4.xml><?xml version="1.0" encoding="utf-8"?>
<dgm:dataModel xmlns:dgm="http://schemas.openxmlformats.org/drawingml/2006/diagram" xmlns:a="http://schemas.openxmlformats.org/drawingml/2006/main">
  <dgm:ptLst>
    <dgm:pt modelId="{AB38AB6D-70FC-4802-8321-15B16530A734}" type="doc">
      <dgm:prSet loTypeId="urn:microsoft.com/office/officeart/2005/8/layout/chevron1" loCatId="process" qsTypeId="urn:microsoft.com/office/officeart/2005/8/quickstyle/simple1" qsCatId="simple" csTypeId="urn:microsoft.com/office/officeart/2005/8/colors/accent1_2" csCatId="accent1" phldr="1"/>
      <dgm:spPr/>
    </dgm:pt>
    <dgm:pt modelId="{FB2376A9-CDE2-496A-8287-8033783E37CB}">
      <dgm:prSet phldrT="[Texte]"/>
      <dgm:spPr>
        <a:solidFill>
          <a:schemeClr val="accent1"/>
        </a:solidFill>
      </dgm:spPr>
      <dgm:t>
        <a:bodyPr/>
        <a:lstStyle/>
        <a:p>
          <a:r>
            <a:rPr lang="fr-FR" dirty="0" err="1" smtClean="0"/>
            <a:t>Prérequis</a:t>
          </a:r>
          <a:endParaRPr lang="fr-FR" dirty="0"/>
        </a:p>
      </dgm:t>
    </dgm:pt>
    <dgm:pt modelId="{3CD5331C-A8B3-43ED-A20E-CDE722CB8694}" type="parTrans" cxnId="{9B79FA52-5018-4405-90B5-7CE71C5D4080}">
      <dgm:prSet/>
      <dgm:spPr/>
      <dgm:t>
        <a:bodyPr/>
        <a:lstStyle/>
        <a:p>
          <a:endParaRPr lang="fr-FR"/>
        </a:p>
      </dgm:t>
    </dgm:pt>
    <dgm:pt modelId="{619F6AB0-CCE8-4759-A710-4C7ED7D838C3}" type="sibTrans" cxnId="{9B79FA52-5018-4405-90B5-7CE71C5D4080}">
      <dgm:prSet/>
      <dgm:spPr/>
      <dgm:t>
        <a:bodyPr/>
        <a:lstStyle/>
        <a:p>
          <a:endParaRPr lang="fr-FR"/>
        </a:p>
      </dgm:t>
    </dgm:pt>
    <dgm:pt modelId="{1A57028E-E748-4A03-B990-F8EE749ABFB6}">
      <dgm:prSet phldrT="[Texte]"/>
      <dgm:spPr>
        <a:solidFill>
          <a:schemeClr val="accent1"/>
        </a:solidFill>
        <a:ln w="57150">
          <a:noFill/>
        </a:ln>
      </dgm:spPr>
      <dgm:t>
        <a:bodyPr/>
        <a:lstStyle/>
        <a:p>
          <a:r>
            <a:rPr lang="fr-FR" dirty="0" smtClean="0"/>
            <a:t>Essai</a:t>
          </a:r>
          <a:endParaRPr lang="fr-FR" dirty="0"/>
        </a:p>
      </dgm:t>
    </dgm:pt>
    <dgm:pt modelId="{097918AE-4AA5-4622-A0EF-ED6C8C80D735}" type="parTrans" cxnId="{E662CFD7-D3CC-4632-B925-F5B1D38365E3}">
      <dgm:prSet/>
      <dgm:spPr/>
      <dgm:t>
        <a:bodyPr/>
        <a:lstStyle/>
        <a:p>
          <a:endParaRPr lang="fr-FR"/>
        </a:p>
      </dgm:t>
    </dgm:pt>
    <dgm:pt modelId="{7E206B96-0218-48CA-A6C1-1639E83F40AB}" type="sibTrans" cxnId="{E662CFD7-D3CC-4632-B925-F5B1D38365E3}">
      <dgm:prSet/>
      <dgm:spPr/>
      <dgm:t>
        <a:bodyPr/>
        <a:lstStyle/>
        <a:p>
          <a:endParaRPr lang="fr-FR"/>
        </a:p>
      </dgm:t>
    </dgm:pt>
    <dgm:pt modelId="{50066355-7E69-415B-B8AA-C5ED8D7B1B18}">
      <dgm:prSet phldrT="[Texte]"/>
      <dgm:spPr>
        <a:solidFill>
          <a:srgbClr val="92D050"/>
        </a:solidFill>
        <a:ln w="57150">
          <a:solidFill>
            <a:srgbClr val="FF0000"/>
          </a:solidFill>
        </a:ln>
      </dgm:spPr>
      <dgm:t>
        <a:bodyPr/>
        <a:lstStyle/>
        <a:p>
          <a:r>
            <a:rPr lang="fr-FR" dirty="0" smtClean="0"/>
            <a:t>Traitement</a:t>
          </a:r>
          <a:endParaRPr lang="fr-FR" dirty="0"/>
        </a:p>
      </dgm:t>
    </dgm:pt>
    <dgm:pt modelId="{CE6FD97C-5389-46D3-BD55-5352CD3DDD0A}" type="parTrans" cxnId="{F5F5C653-0960-4549-93A2-2895F96B1C6C}">
      <dgm:prSet/>
      <dgm:spPr/>
      <dgm:t>
        <a:bodyPr/>
        <a:lstStyle/>
        <a:p>
          <a:endParaRPr lang="fr-FR"/>
        </a:p>
      </dgm:t>
    </dgm:pt>
    <dgm:pt modelId="{F184BD85-D8A3-436B-B804-E904F2D2E4E7}" type="sibTrans" cxnId="{F5F5C653-0960-4549-93A2-2895F96B1C6C}">
      <dgm:prSet/>
      <dgm:spPr/>
      <dgm:t>
        <a:bodyPr/>
        <a:lstStyle/>
        <a:p>
          <a:endParaRPr lang="fr-FR"/>
        </a:p>
      </dgm:t>
    </dgm:pt>
    <dgm:pt modelId="{8B15F167-0EF8-4D56-A734-ADB9E73863E3}" type="pres">
      <dgm:prSet presAssocID="{AB38AB6D-70FC-4802-8321-15B16530A734}" presName="Name0" presStyleCnt="0">
        <dgm:presLayoutVars>
          <dgm:dir/>
          <dgm:animLvl val="lvl"/>
          <dgm:resizeHandles val="exact"/>
        </dgm:presLayoutVars>
      </dgm:prSet>
      <dgm:spPr/>
    </dgm:pt>
    <dgm:pt modelId="{E040CD2A-E96F-4D25-93CA-A2E89FB7F600}" type="pres">
      <dgm:prSet presAssocID="{FB2376A9-CDE2-496A-8287-8033783E37CB}" presName="parTxOnly" presStyleLbl="node1" presStyleIdx="0" presStyleCnt="3">
        <dgm:presLayoutVars>
          <dgm:chMax val="0"/>
          <dgm:chPref val="0"/>
          <dgm:bulletEnabled val="1"/>
        </dgm:presLayoutVars>
      </dgm:prSet>
      <dgm:spPr/>
      <dgm:t>
        <a:bodyPr/>
        <a:lstStyle/>
        <a:p>
          <a:endParaRPr lang="fr-FR"/>
        </a:p>
      </dgm:t>
    </dgm:pt>
    <dgm:pt modelId="{4C530A4F-2714-4D4C-87B8-85EC5F52A0E8}" type="pres">
      <dgm:prSet presAssocID="{619F6AB0-CCE8-4759-A710-4C7ED7D838C3}" presName="parTxOnlySpace" presStyleCnt="0"/>
      <dgm:spPr/>
    </dgm:pt>
    <dgm:pt modelId="{7FF5E83D-0902-4506-8A51-8CE10AB06778}" type="pres">
      <dgm:prSet presAssocID="{1A57028E-E748-4A03-B990-F8EE749ABFB6}" presName="parTxOnly" presStyleLbl="node1" presStyleIdx="1" presStyleCnt="3">
        <dgm:presLayoutVars>
          <dgm:chMax val="0"/>
          <dgm:chPref val="0"/>
          <dgm:bulletEnabled val="1"/>
        </dgm:presLayoutVars>
      </dgm:prSet>
      <dgm:spPr/>
      <dgm:t>
        <a:bodyPr/>
        <a:lstStyle/>
        <a:p>
          <a:endParaRPr lang="fr-FR"/>
        </a:p>
      </dgm:t>
    </dgm:pt>
    <dgm:pt modelId="{833D22EE-9A35-44FB-A3F9-6CAD59D5AA01}" type="pres">
      <dgm:prSet presAssocID="{7E206B96-0218-48CA-A6C1-1639E83F40AB}" presName="parTxOnlySpace" presStyleCnt="0"/>
      <dgm:spPr/>
    </dgm:pt>
    <dgm:pt modelId="{48A61F2D-3A59-4B0C-92AE-2D26A174F8E5}" type="pres">
      <dgm:prSet presAssocID="{50066355-7E69-415B-B8AA-C5ED8D7B1B18}" presName="parTxOnly" presStyleLbl="node1" presStyleIdx="2" presStyleCnt="3">
        <dgm:presLayoutVars>
          <dgm:chMax val="0"/>
          <dgm:chPref val="0"/>
          <dgm:bulletEnabled val="1"/>
        </dgm:presLayoutVars>
      </dgm:prSet>
      <dgm:spPr/>
      <dgm:t>
        <a:bodyPr/>
        <a:lstStyle/>
        <a:p>
          <a:endParaRPr lang="fr-FR"/>
        </a:p>
      </dgm:t>
    </dgm:pt>
  </dgm:ptLst>
  <dgm:cxnLst>
    <dgm:cxn modelId="{F67717CC-405F-4E7F-BD4B-F0D48C40ED09}" type="presOf" srcId="{50066355-7E69-415B-B8AA-C5ED8D7B1B18}" destId="{48A61F2D-3A59-4B0C-92AE-2D26A174F8E5}" srcOrd="0" destOrd="0" presId="urn:microsoft.com/office/officeart/2005/8/layout/chevron1"/>
    <dgm:cxn modelId="{0D992984-6CAB-40B5-A643-645D1C32BEA7}" type="presOf" srcId="{1A57028E-E748-4A03-B990-F8EE749ABFB6}" destId="{7FF5E83D-0902-4506-8A51-8CE10AB06778}" srcOrd="0" destOrd="0" presId="urn:microsoft.com/office/officeart/2005/8/layout/chevron1"/>
    <dgm:cxn modelId="{9B79FA52-5018-4405-90B5-7CE71C5D4080}" srcId="{AB38AB6D-70FC-4802-8321-15B16530A734}" destId="{FB2376A9-CDE2-496A-8287-8033783E37CB}" srcOrd="0" destOrd="0" parTransId="{3CD5331C-A8B3-43ED-A20E-CDE722CB8694}" sibTransId="{619F6AB0-CCE8-4759-A710-4C7ED7D838C3}"/>
    <dgm:cxn modelId="{2D5E1BD7-8E7F-4A1B-8002-CA9CF997817D}" type="presOf" srcId="{FB2376A9-CDE2-496A-8287-8033783E37CB}" destId="{E040CD2A-E96F-4D25-93CA-A2E89FB7F600}" srcOrd="0" destOrd="0" presId="urn:microsoft.com/office/officeart/2005/8/layout/chevron1"/>
    <dgm:cxn modelId="{625F1792-F6DF-4F45-9AA8-2824E52337B0}" type="presOf" srcId="{AB38AB6D-70FC-4802-8321-15B16530A734}" destId="{8B15F167-0EF8-4D56-A734-ADB9E73863E3}" srcOrd="0" destOrd="0" presId="urn:microsoft.com/office/officeart/2005/8/layout/chevron1"/>
    <dgm:cxn modelId="{E662CFD7-D3CC-4632-B925-F5B1D38365E3}" srcId="{AB38AB6D-70FC-4802-8321-15B16530A734}" destId="{1A57028E-E748-4A03-B990-F8EE749ABFB6}" srcOrd="1" destOrd="0" parTransId="{097918AE-4AA5-4622-A0EF-ED6C8C80D735}" sibTransId="{7E206B96-0218-48CA-A6C1-1639E83F40AB}"/>
    <dgm:cxn modelId="{F5F5C653-0960-4549-93A2-2895F96B1C6C}" srcId="{AB38AB6D-70FC-4802-8321-15B16530A734}" destId="{50066355-7E69-415B-B8AA-C5ED8D7B1B18}" srcOrd="2" destOrd="0" parTransId="{CE6FD97C-5389-46D3-BD55-5352CD3DDD0A}" sibTransId="{F184BD85-D8A3-436B-B804-E904F2D2E4E7}"/>
    <dgm:cxn modelId="{F06801DF-8F0A-4EE1-B861-6D8A3D44A70B}" type="presParOf" srcId="{8B15F167-0EF8-4D56-A734-ADB9E73863E3}" destId="{E040CD2A-E96F-4D25-93CA-A2E89FB7F600}" srcOrd="0" destOrd="0" presId="urn:microsoft.com/office/officeart/2005/8/layout/chevron1"/>
    <dgm:cxn modelId="{B58CDFA7-89A1-4EA7-8E02-0EE23B907E98}" type="presParOf" srcId="{8B15F167-0EF8-4D56-A734-ADB9E73863E3}" destId="{4C530A4F-2714-4D4C-87B8-85EC5F52A0E8}" srcOrd="1" destOrd="0" presId="urn:microsoft.com/office/officeart/2005/8/layout/chevron1"/>
    <dgm:cxn modelId="{EC3E82DD-ECB9-4554-8871-92C7CC86EDCA}" type="presParOf" srcId="{8B15F167-0EF8-4D56-A734-ADB9E73863E3}" destId="{7FF5E83D-0902-4506-8A51-8CE10AB06778}" srcOrd="2" destOrd="0" presId="urn:microsoft.com/office/officeart/2005/8/layout/chevron1"/>
    <dgm:cxn modelId="{2651FA08-9034-41F0-B7E9-3CDBC22CA3A4}" type="presParOf" srcId="{8B15F167-0EF8-4D56-A734-ADB9E73863E3}" destId="{833D22EE-9A35-44FB-A3F9-6CAD59D5AA01}" srcOrd="3" destOrd="0" presId="urn:microsoft.com/office/officeart/2005/8/layout/chevron1"/>
    <dgm:cxn modelId="{ADCF6AEC-29E6-42AA-8E72-B9F70BA95D72}" type="presParOf" srcId="{8B15F167-0EF8-4D56-A734-ADB9E73863E3}" destId="{48A61F2D-3A59-4B0C-92AE-2D26A174F8E5}" srcOrd="4" destOrd="0" presId="urn:microsoft.com/office/officeart/2005/8/layout/chevron1"/>
  </dgm:cxnLst>
  <dgm:bg/>
  <dgm:whole/>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55F664-7704-4611-8C54-9E5C18654C0B}" type="datetimeFigureOut">
              <a:rPr lang="fr-FR" smtClean="0"/>
              <a:pPr/>
              <a:t>07/11/2018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70EFC6-CC4D-4C3A-8638-286BE40711B0}"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a:t>
            </a:r>
            <a:r>
              <a:rPr lang="fr-FR" baseline="0" dirty="0" smtClean="0"/>
              <a:t> gestion des eaux de ruissellement fait aujourd’hui partie des préoccupations principales des acteurs de l’aménagement urbain. L’urbanisation et le développement des activités humaines ont altéré le régime hydrologique naturel et enrichi les eaux de ruissellement en contaminants. Un exemple concret atteste tout à fait des conséquences néfastes de l’urbanisation sur le ruissellement (voir photo ci-jointe). La photo témoigne des effets d’accumulation d’eau sur les surfaces imperméabilisées en cas d’évènement pluvieux extrême (ici cumul de 72 mm de pluie) et de lessivage de contaminants (p.ex. des matières en suspension). Les besoins prioritaires identifiés concernent donc sur le plan hydrologique la réduction des débits de pointe, la gestion des volumes ruisselés et la restauration de l’infiltration ; sur le plan qualitatif la lutte contre les rejets diffus de polluants, par ailleurs très diversifiés. Des solutions sont mises en place depuis une trentaine d’années et consiste en partie à gérer le ruissellement au plus près de ses sources</a:t>
            </a:r>
          </a:p>
        </p:txBody>
      </p:sp>
      <p:sp>
        <p:nvSpPr>
          <p:cNvPr id="4" name="Espace réservé du numéro de diapositive 3"/>
          <p:cNvSpPr>
            <a:spLocks noGrp="1"/>
          </p:cNvSpPr>
          <p:nvPr>
            <p:ph type="sldNum" sz="quarter" idx="10"/>
          </p:nvPr>
        </p:nvSpPr>
        <p:spPr/>
        <p:txBody>
          <a:bodyPr/>
          <a:lstStyle/>
          <a:p>
            <a:fld id="{C470EFC6-CC4D-4C3A-8638-286BE40711B0}" type="slidenum">
              <a:rPr lang="fr-FR" smtClean="0"/>
              <a:pPr/>
              <a:t>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noues</a:t>
            </a:r>
            <a:r>
              <a:rPr lang="fr-FR" baseline="0" dirty="0" smtClean="0"/>
              <a:t> sont une des techniques de stockage-restitution les plus plébiscitées par les aménageurs de part leurs faibles coûts de construction et les bénéfices hydro (abattement des petites pluies, canalisation des pluies modérées), épuratoire (abattement pollution particulaire) mais aussi esthétique et sociales qu’elles offrent)</a:t>
            </a:r>
            <a:endParaRPr lang="fr-FR" dirty="0"/>
          </a:p>
        </p:txBody>
      </p:sp>
      <p:sp>
        <p:nvSpPr>
          <p:cNvPr id="4" name="Espace réservé du numéro de diapositive 3"/>
          <p:cNvSpPr>
            <a:spLocks noGrp="1"/>
          </p:cNvSpPr>
          <p:nvPr>
            <p:ph type="sldNum" sz="quarter" idx="10"/>
          </p:nvPr>
        </p:nvSpPr>
        <p:spPr/>
        <p:txBody>
          <a:bodyPr/>
          <a:lstStyle/>
          <a:p>
            <a:fld id="{C470EFC6-CC4D-4C3A-8638-286BE40711B0}"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Cette deuxième voie d’étude, c’est celle qui a été choisie dans le projet Matriochkas – via un aménagement de noues pilotes sur le site nantais du centre scientifique et technique du bâtiment (</a:t>
            </a:r>
            <a:r>
              <a:rPr lang="fr-FR" baseline="0" dirty="0" err="1" smtClean="0"/>
              <a:t>cstb</a:t>
            </a:r>
            <a:r>
              <a:rPr lang="fr-FR" baseline="0" dirty="0" smtClean="0"/>
              <a:t>). L’objectif est de comparer le fonctionnement de deux noues différentes du point de vue de leur matériau de conception (sable et terre excavée), tout en caractérisant finement les différents flux hydriques et de polluants au sein des ouvrages. Ici, nous allons nous attarder sur la reproductibilité du fonctionnement de ces deux ouvrages.</a:t>
            </a:r>
            <a:endParaRPr lang="fr-FR" dirty="0"/>
          </a:p>
        </p:txBody>
      </p:sp>
      <p:sp>
        <p:nvSpPr>
          <p:cNvPr id="4" name="Espace réservé du numéro de diapositive 3"/>
          <p:cNvSpPr>
            <a:spLocks noGrp="1"/>
          </p:cNvSpPr>
          <p:nvPr>
            <p:ph type="sldNum" sz="quarter" idx="10"/>
          </p:nvPr>
        </p:nvSpPr>
        <p:spPr/>
        <p:txBody>
          <a:bodyPr/>
          <a:lstStyle/>
          <a:p>
            <a:fld id="{C470EFC6-CC4D-4C3A-8638-286BE40711B0}"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a:t>
            </a:r>
            <a:r>
              <a:rPr lang="fr-FR" baseline="0" dirty="0" smtClean="0"/>
              <a:t> différents éléments présentés précédemment sont visibles sur les photographies de cette diapositive</a:t>
            </a:r>
            <a:endParaRPr lang="fr-FR" dirty="0"/>
          </a:p>
        </p:txBody>
      </p:sp>
      <p:sp>
        <p:nvSpPr>
          <p:cNvPr id="4" name="Espace réservé du numéro de diapositive 3"/>
          <p:cNvSpPr>
            <a:spLocks noGrp="1"/>
          </p:cNvSpPr>
          <p:nvPr>
            <p:ph type="sldNum" sz="quarter" idx="10"/>
          </p:nvPr>
        </p:nvSpPr>
        <p:spPr/>
        <p:txBody>
          <a:bodyPr/>
          <a:lstStyle/>
          <a:p>
            <a:fld id="{C470EFC6-CC4D-4C3A-8638-286BE40711B0}" type="slidenum">
              <a:rPr lang="fr-FR" smtClean="0"/>
              <a:pPr/>
              <a:t>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 évaluer</a:t>
            </a:r>
            <a:r>
              <a:rPr lang="fr-FR" baseline="0" dirty="0" smtClean="0"/>
              <a:t> la fonctionnalité du pilote et la reproductibilité du fonctionnement des ouvrages – 6 évènements ont été retenus parmi la soixantaines d’essais produits pour les besoins de la thèse. </a:t>
            </a:r>
          </a:p>
          <a:p>
            <a:r>
              <a:rPr lang="fr-FR" baseline="0" dirty="0" smtClean="0"/>
              <a:t>Un essai reproduisant une pluie de 11 mm sur une surface contributive de 200 m² (ratio = 11%) a été simulé à six reprises en tête de </a:t>
            </a:r>
            <a:r>
              <a:rPr lang="fr-FR" baseline="0" smtClean="0"/>
              <a:t>noues.</a:t>
            </a:r>
            <a:endParaRPr lang="fr-FR" baseline="0" dirty="0" smtClean="0"/>
          </a:p>
        </p:txBody>
      </p:sp>
      <p:sp>
        <p:nvSpPr>
          <p:cNvPr id="4" name="Espace réservé du numéro de diapositive 3"/>
          <p:cNvSpPr>
            <a:spLocks noGrp="1"/>
          </p:cNvSpPr>
          <p:nvPr>
            <p:ph type="sldNum" sz="quarter" idx="10"/>
          </p:nvPr>
        </p:nvSpPr>
        <p:spPr/>
        <p:txBody>
          <a:bodyPr/>
          <a:lstStyle/>
          <a:p>
            <a:fld id="{C470EFC6-CC4D-4C3A-8638-286BE40711B0}" type="slidenum">
              <a:rPr lang="fr-FR" smtClean="0"/>
              <a:pPr/>
              <a:t>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470EFC6-CC4D-4C3A-8638-286BE40711B0}"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081CBB1-8828-41C3-B437-7D896CEF2969}"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010432" y="6492899"/>
            <a:ext cx="2133600" cy="365125"/>
          </a:xfrm>
        </p:spPr>
        <p:txBody>
          <a:bodyPr/>
          <a:lstStyle>
            <a:lvl1pPr>
              <a:defRPr sz="1400"/>
            </a:lvl1pPr>
          </a:lstStyle>
          <a:p>
            <a:fld id="{5D7AA5A0-B784-42C7-A610-733F71E5C2A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DBD55C-152F-4D05-983F-5A513802AC37}"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B9006C3-C6FC-41CE-BAEF-D01420C9C886}"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2F5EA23-E99E-4D16-91D3-BF6CF0E2BEC9}"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010432" y="6492899"/>
            <a:ext cx="2133600" cy="365125"/>
          </a:xfrm>
        </p:spPr>
        <p:txBody>
          <a:bodyPr/>
          <a:lstStyle>
            <a:lvl1pPr>
              <a:defRPr sz="1400"/>
            </a:lvl1pPr>
          </a:lstStyle>
          <a:p>
            <a:fld id="{5D7AA5A0-B784-42C7-A610-733F71E5C2A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7CDCAAA-C3D1-4845-BF61-2DCA20ED838A}"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30B8070-2967-4FAE-BDF9-76EA5C385974}" type="datetime1">
              <a:rPr lang="fr-FR" smtClean="0"/>
              <a:pPr/>
              <a:t>07/11/2018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94AB285-887E-4DA5-8403-18BFEF5B640F}" type="datetime1">
              <a:rPr lang="fr-FR" smtClean="0"/>
              <a:pPr/>
              <a:t>07/11/2018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2206D45-0F9F-4659-B197-2732DEEA9772}" type="datetime1">
              <a:rPr lang="fr-FR" smtClean="0"/>
              <a:pPr/>
              <a:t>07/11/2018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0916961-6BD3-4B48-8F2E-249462CCB4D6}" type="datetime1">
              <a:rPr lang="fr-FR" smtClean="0"/>
              <a:pPr/>
              <a:t>07/11/2018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33491AE-278B-4FC9-857B-6D866C6FF809}" type="datetime1">
              <a:rPr lang="fr-FR" smtClean="0"/>
              <a:pPr/>
              <a:t>07/11/2018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2FABB93-815A-47B3-9416-C8E9CAC42F0F}" type="datetime1">
              <a:rPr lang="fr-FR" smtClean="0"/>
              <a:pPr/>
              <a:t>07/11/2018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7AA5A0-B784-42C7-A610-733F71E5C2A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23392-50CA-459A-AE85-4C83F55CE36E}" type="datetime1">
              <a:rPr lang="fr-FR" smtClean="0"/>
              <a:pPr/>
              <a:t>07/11/2018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AA5A0-B784-42C7-A610-733F71E5C2A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www.google.fr/url?sa=i&amp;rct=j&amp;q=&amp;esrc=s&amp;source=images&amp;cd=&amp;cad=rja&amp;uact=8&amp;ved=2ahUKEwjyjPmBoq7eAhVLOBoKHfR8C4oQjRx6BAgBEAU&amp;url=http://fr.gofreedownload.net/free-vector/vector-clip-art/check-mark-symbol-clip-art-132500/&amp;psig=AOvVaw3j0PCyJfvIpo56V0U6Br1c&amp;ust=1540992346875927"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embeddings/oleObject1.bin"/><Relationship Id="rId7" Type="http://schemas.openxmlformats.org/officeDocument/2006/relationships/hyperlink" Target="https://dbgsysnet.files.wordpress.com/2011/12/fermer-croix-supprimer-erreurs-sortie-icone-4368-128.png"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oleObject" Target="../embeddings/oleObject2.bin"/><Relationship Id="rId4" Type="http://schemas.openxmlformats.org/officeDocument/2006/relationships/image" Target="../media/image3.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hyperlink" Target="https://dbgsysnet.files.wordpress.com/2011/12/fermer-croix-supprimer-erreurs-sortie-icone-4368-128.png"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alexandre.fardel@cstb.fr"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mailto:alexandrefardel@yahoo.f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7.jpeg"/><Relationship Id="rId7" Type="http://schemas.openxmlformats.org/officeDocument/2006/relationships/diagramData" Target="../diagrams/data1.xml"/><Relationship Id="rId2" Type="http://schemas.openxmlformats.org/officeDocument/2006/relationships/hyperlink" Target="https://www.google.fr/url?sa=i&amp;rct=j&amp;q=&amp;esrc=s&amp;source=images&amp;cd=&amp;cad=rja&amp;uact=8&amp;ved=2ahUKEwju747uqb7eAhWPzIUKHZXuAIAQjRx6BAgBEAU&amp;url=https://www.motostand.com/blog/mesurer-temps-circuit/&amp;psig=AOvVaw3K-_DfjAExdxEGu5Vxb6NS&amp;ust=1541544193673054"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10" Type="http://schemas.openxmlformats.org/officeDocument/2006/relationships/diagramColors" Target="../diagrams/colors1.xml"/><Relationship Id="rId4" Type="http://schemas.openxmlformats.org/officeDocument/2006/relationships/image" Target="../media/image18.wmf"/><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0.jpeg"/><Relationship Id="rId7" Type="http://schemas.openxmlformats.org/officeDocument/2006/relationships/diagramQuickStyle" Target="../diagrams/quickStyle2.xml"/><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1.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wmf"/><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E:\Alexandre\Pictures\Juin à juillet 2018\IMG_20180628_181843.jpg"/>
          <p:cNvPicPr/>
          <p:nvPr/>
        </p:nvPicPr>
        <p:blipFill>
          <a:blip r:embed="rId2" cstate="print"/>
          <a:srcRect l="9391" t="29804" r="3087" b="20626"/>
          <a:stretch>
            <a:fillRect/>
          </a:stretch>
        </p:blipFill>
        <p:spPr bwMode="auto">
          <a:xfrm>
            <a:off x="-1" y="2974965"/>
            <a:ext cx="9144001" cy="3883059"/>
          </a:xfrm>
          <a:prstGeom prst="rect">
            <a:avLst/>
          </a:prstGeom>
          <a:noFill/>
          <a:ln w="9525">
            <a:noFill/>
            <a:miter lim="800000"/>
            <a:headEnd/>
            <a:tailEnd/>
          </a:ln>
        </p:spPr>
      </p:pic>
      <p:sp>
        <p:nvSpPr>
          <p:cNvPr id="3" name="Sous-titre 2"/>
          <p:cNvSpPr>
            <a:spLocks noGrp="1"/>
          </p:cNvSpPr>
          <p:nvPr>
            <p:ph type="subTitle" idx="1"/>
          </p:nvPr>
        </p:nvSpPr>
        <p:spPr>
          <a:xfrm>
            <a:off x="0" y="0"/>
            <a:ext cx="9144000" cy="3000396"/>
          </a:xfrm>
          <a:solidFill>
            <a:schemeClr val="accent1">
              <a:lumMod val="40000"/>
              <a:lumOff val="60000"/>
              <a:alpha val="72000"/>
            </a:schemeClr>
          </a:solidFill>
        </p:spPr>
        <p:txBody>
          <a:bodyPr anchor="ctr" anchorCtr="0">
            <a:normAutofit/>
          </a:bodyPr>
          <a:lstStyle/>
          <a:p>
            <a:r>
              <a:rPr lang="fr-FR" sz="3000" b="1" dirty="0" smtClean="0">
                <a:solidFill>
                  <a:schemeClr val="tx1"/>
                </a:solidFill>
              </a:rPr>
              <a:t>EVALUATION DE LA REPRODUCTIBILITE DES REPONSES HYDRAULIQUE ET EPURATOIRE DE DEUX NOUES PILOTES</a:t>
            </a:r>
          </a:p>
          <a:p>
            <a:pPr>
              <a:spcBef>
                <a:spcPts val="0"/>
              </a:spcBef>
            </a:pPr>
            <a:endParaRPr lang="fr-FR" sz="700" b="1" dirty="0" smtClean="0">
              <a:solidFill>
                <a:schemeClr val="tx1"/>
              </a:solidFill>
            </a:endParaRPr>
          </a:p>
          <a:p>
            <a:pPr algn="l"/>
            <a:r>
              <a:rPr lang="fr-FR" sz="2400" b="1" u="sng" dirty="0" smtClean="0">
                <a:solidFill>
                  <a:schemeClr val="tx1"/>
                </a:solidFill>
              </a:rPr>
              <a:t>Alexandre Fardel</a:t>
            </a:r>
            <a:r>
              <a:rPr lang="fr-FR" sz="2400" b="1" baseline="30000" dirty="0" smtClean="0">
                <a:solidFill>
                  <a:schemeClr val="tx1"/>
                </a:solidFill>
              </a:rPr>
              <a:t>1,2</a:t>
            </a:r>
            <a:r>
              <a:rPr lang="fr-FR" sz="2400" b="1" dirty="0" smtClean="0">
                <a:solidFill>
                  <a:schemeClr val="tx1"/>
                </a:solidFill>
              </a:rPr>
              <a:t>, Pierre-Emmanuel Peyneau</a:t>
            </a:r>
            <a:r>
              <a:rPr lang="fr-FR" sz="2400" b="1" baseline="30000" dirty="0" smtClean="0">
                <a:solidFill>
                  <a:schemeClr val="tx1"/>
                </a:solidFill>
              </a:rPr>
              <a:t>2</a:t>
            </a:r>
            <a:r>
              <a:rPr lang="fr-FR" sz="2400" b="1" dirty="0" smtClean="0">
                <a:solidFill>
                  <a:schemeClr val="tx1"/>
                </a:solidFill>
              </a:rPr>
              <a:t>, Béatrice Béchet</a:t>
            </a:r>
            <a:r>
              <a:rPr lang="fr-FR" sz="2400" b="1" baseline="30000" dirty="0" smtClean="0">
                <a:solidFill>
                  <a:schemeClr val="tx1"/>
                </a:solidFill>
              </a:rPr>
              <a:t>2</a:t>
            </a:r>
            <a:r>
              <a:rPr lang="fr-FR" sz="2400" b="1" dirty="0" smtClean="0">
                <a:solidFill>
                  <a:schemeClr val="tx1"/>
                </a:solidFill>
              </a:rPr>
              <a:t>, Abdelkader Lakel</a:t>
            </a:r>
            <a:r>
              <a:rPr lang="fr-FR" sz="2400" b="1" baseline="30000" dirty="0" smtClean="0">
                <a:solidFill>
                  <a:schemeClr val="tx1"/>
                </a:solidFill>
              </a:rPr>
              <a:t>1</a:t>
            </a:r>
            <a:r>
              <a:rPr lang="fr-FR" sz="2400" b="1" dirty="0" smtClean="0">
                <a:solidFill>
                  <a:schemeClr val="tx1"/>
                </a:solidFill>
              </a:rPr>
              <a:t>, Fabrice Rodriguez</a:t>
            </a:r>
            <a:r>
              <a:rPr lang="fr-FR" sz="2400" b="1" baseline="30000" dirty="0" smtClean="0">
                <a:solidFill>
                  <a:schemeClr val="tx1"/>
                </a:solidFill>
              </a:rPr>
              <a:t>2</a:t>
            </a:r>
          </a:p>
          <a:p>
            <a:pPr algn="l"/>
            <a:endParaRPr lang="fr-FR" sz="2200" b="1" baseline="30000" dirty="0" smtClean="0">
              <a:solidFill>
                <a:schemeClr val="tx1"/>
              </a:solidFill>
            </a:endParaRPr>
          </a:p>
          <a:p>
            <a:pPr algn="l"/>
            <a:r>
              <a:rPr lang="fr-FR" sz="2200" b="1" baseline="30000" dirty="0" smtClean="0">
                <a:solidFill>
                  <a:schemeClr val="tx1"/>
                </a:solidFill>
              </a:rPr>
              <a:t>1</a:t>
            </a:r>
            <a:r>
              <a:rPr lang="fr-FR" sz="2200" b="1" dirty="0" smtClean="0">
                <a:solidFill>
                  <a:schemeClr val="tx1"/>
                </a:solidFill>
              </a:rPr>
              <a:t>CSTB Nantes, </a:t>
            </a:r>
            <a:r>
              <a:rPr lang="fr-FR" sz="2200" b="1" baseline="30000" dirty="0" smtClean="0">
                <a:solidFill>
                  <a:schemeClr val="tx1"/>
                </a:solidFill>
              </a:rPr>
              <a:t>2</a:t>
            </a:r>
            <a:r>
              <a:rPr lang="fr-FR" sz="2200" b="1" dirty="0" smtClean="0">
                <a:solidFill>
                  <a:schemeClr val="tx1"/>
                </a:solidFill>
              </a:rPr>
              <a:t>IFSTTAR (EE)</a:t>
            </a:r>
            <a:endParaRPr lang="fr-FR" sz="2200" b="1" dirty="0">
              <a:solidFill>
                <a:schemeClr val="tx1"/>
              </a:solidFill>
            </a:endParaRPr>
          </a:p>
        </p:txBody>
      </p:sp>
      <p:sp>
        <p:nvSpPr>
          <p:cNvPr id="2" name="Titre 1"/>
          <p:cNvSpPr>
            <a:spLocks noGrp="1"/>
          </p:cNvSpPr>
          <p:nvPr>
            <p:ph type="ctrTitle"/>
          </p:nvPr>
        </p:nvSpPr>
        <p:spPr>
          <a:xfrm>
            <a:off x="6858016" y="2285992"/>
            <a:ext cx="2285984" cy="571504"/>
          </a:xfrm>
        </p:spPr>
        <p:txBody>
          <a:bodyPr>
            <a:noAutofit/>
          </a:bodyPr>
          <a:lstStyle/>
          <a:p>
            <a:pPr algn="r"/>
            <a:r>
              <a:rPr lang="fr-FR" sz="2400" b="1" i="1" dirty="0" smtClean="0">
                <a:solidFill>
                  <a:srgbClr val="FFFF00"/>
                </a:solidFill>
              </a:rPr>
              <a:t>JDHU </a:t>
            </a:r>
            <a:br>
              <a:rPr lang="fr-FR" sz="2400" b="1" i="1" dirty="0" smtClean="0">
                <a:solidFill>
                  <a:srgbClr val="FFFF00"/>
                </a:solidFill>
              </a:rPr>
            </a:br>
            <a:r>
              <a:rPr lang="fr-FR" sz="2400" b="1" i="1" dirty="0" smtClean="0">
                <a:solidFill>
                  <a:srgbClr val="FFFF00"/>
                </a:solidFill>
              </a:rPr>
              <a:t>7-9 nov. 2018</a:t>
            </a:r>
            <a:endParaRPr lang="fr-FR" sz="2400" b="1" i="1" dirty="0">
              <a:solidFill>
                <a:srgbClr val="FFFF00"/>
              </a:solidFill>
            </a:endParaRPr>
          </a:p>
        </p:txBody>
      </p:sp>
      <p:sp>
        <p:nvSpPr>
          <p:cNvPr id="6" name="Espace réservé du numéro de diapositive 5"/>
          <p:cNvSpPr>
            <a:spLocks noGrp="1"/>
          </p:cNvSpPr>
          <p:nvPr>
            <p:ph type="sldNum" sz="quarter" idx="12"/>
          </p:nvPr>
        </p:nvSpPr>
        <p:spPr/>
        <p:txBody>
          <a:bodyPr/>
          <a:lstStyle/>
          <a:p>
            <a:fld id="{5D7AA5A0-B784-42C7-A610-733F71E5C2A0}" type="slidenum">
              <a:rPr lang="fr-FR" smtClean="0"/>
              <a:pPr/>
              <a:t>1</a:t>
            </a:fld>
            <a:endParaRPr lang="fr-FR"/>
          </a:p>
        </p:txBody>
      </p:sp>
      <p:grpSp>
        <p:nvGrpSpPr>
          <p:cNvPr id="8" name="Group 44"/>
          <p:cNvGrpSpPr/>
          <p:nvPr/>
        </p:nvGrpSpPr>
        <p:grpSpPr bwMode="gray">
          <a:xfrm>
            <a:off x="3499102" y="2285992"/>
            <a:ext cx="1603890" cy="642942"/>
            <a:chOff x="-4610101" y="1201738"/>
            <a:chExt cx="3951288" cy="1462088"/>
          </a:xfrm>
          <a:solidFill>
            <a:schemeClr val="bg1"/>
          </a:solidFill>
        </p:grpSpPr>
        <p:sp>
          <p:nvSpPr>
            <p:cNvPr id="9" name="Freeform 8"/>
            <p:cNvSpPr>
              <a:spLocks/>
            </p:cNvSpPr>
            <p:nvPr/>
          </p:nvSpPr>
          <p:spPr bwMode="gray">
            <a:xfrm>
              <a:off x="-4610101" y="1201738"/>
              <a:ext cx="965200" cy="1060450"/>
            </a:xfrm>
            <a:custGeom>
              <a:avLst/>
              <a:gdLst/>
              <a:ahLst/>
              <a:cxnLst>
                <a:cxn ang="0">
                  <a:pos x="394" y="375"/>
                </a:cxn>
                <a:cxn ang="0">
                  <a:pos x="392" y="370"/>
                </a:cxn>
                <a:cxn ang="0">
                  <a:pos x="387" y="372"/>
                </a:cxn>
                <a:cxn ang="0">
                  <a:pos x="380" y="375"/>
                </a:cxn>
                <a:cxn ang="0">
                  <a:pos x="299" y="389"/>
                </a:cxn>
                <a:cxn ang="0">
                  <a:pos x="141" y="237"/>
                </a:cxn>
                <a:cxn ang="0">
                  <a:pos x="298" y="83"/>
                </a:cxn>
                <a:cxn ang="0">
                  <a:pos x="380" y="98"/>
                </a:cxn>
                <a:cxn ang="0">
                  <a:pos x="387" y="101"/>
                </a:cxn>
                <a:cxn ang="0">
                  <a:pos x="392" y="103"/>
                </a:cxn>
                <a:cxn ang="0">
                  <a:pos x="395" y="98"/>
                </a:cxn>
                <a:cxn ang="0">
                  <a:pos x="429" y="38"/>
                </a:cxn>
                <a:cxn ang="0">
                  <a:pos x="432" y="32"/>
                </a:cxn>
                <a:cxn ang="0">
                  <a:pos x="426" y="29"/>
                </a:cxn>
                <a:cxn ang="0">
                  <a:pos x="418" y="26"/>
                </a:cxn>
                <a:cxn ang="0">
                  <a:pos x="276" y="0"/>
                </a:cxn>
                <a:cxn ang="0">
                  <a:pos x="0" y="238"/>
                </a:cxn>
                <a:cxn ang="0">
                  <a:pos x="277" y="475"/>
                </a:cxn>
                <a:cxn ang="0">
                  <a:pos x="418" y="449"/>
                </a:cxn>
                <a:cxn ang="0">
                  <a:pos x="426" y="445"/>
                </a:cxn>
                <a:cxn ang="0">
                  <a:pos x="432" y="443"/>
                </a:cxn>
                <a:cxn ang="0">
                  <a:pos x="429" y="437"/>
                </a:cxn>
                <a:cxn ang="0">
                  <a:pos x="394" y="375"/>
                </a:cxn>
              </a:cxnLst>
              <a:rect l="0" t="0" r="r" b="b"/>
              <a:pathLst>
                <a:path w="432" h="475">
                  <a:moveTo>
                    <a:pt x="394" y="375"/>
                  </a:moveTo>
                  <a:cubicBezTo>
                    <a:pt x="392" y="370"/>
                    <a:pt x="392" y="370"/>
                    <a:pt x="392" y="370"/>
                  </a:cubicBezTo>
                  <a:cubicBezTo>
                    <a:pt x="387" y="372"/>
                    <a:pt x="387" y="372"/>
                    <a:pt x="387" y="372"/>
                  </a:cubicBezTo>
                  <a:cubicBezTo>
                    <a:pt x="380" y="375"/>
                    <a:pt x="380" y="375"/>
                    <a:pt x="380" y="375"/>
                  </a:cubicBezTo>
                  <a:cubicBezTo>
                    <a:pt x="361" y="382"/>
                    <a:pt x="338" y="389"/>
                    <a:pt x="299" y="389"/>
                  </a:cubicBezTo>
                  <a:cubicBezTo>
                    <a:pt x="191" y="389"/>
                    <a:pt x="141" y="310"/>
                    <a:pt x="141" y="237"/>
                  </a:cubicBezTo>
                  <a:cubicBezTo>
                    <a:pt x="141" y="160"/>
                    <a:pt x="190" y="83"/>
                    <a:pt x="298" y="83"/>
                  </a:cubicBezTo>
                  <a:cubicBezTo>
                    <a:pt x="335" y="83"/>
                    <a:pt x="363" y="91"/>
                    <a:pt x="380" y="98"/>
                  </a:cubicBezTo>
                  <a:cubicBezTo>
                    <a:pt x="387" y="101"/>
                    <a:pt x="387" y="101"/>
                    <a:pt x="387" y="101"/>
                  </a:cubicBezTo>
                  <a:cubicBezTo>
                    <a:pt x="392" y="103"/>
                    <a:pt x="392" y="103"/>
                    <a:pt x="392" y="103"/>
                  </a:cubicBezTo>
                  <a:cubicBezTo>
                    <a:pt x="395" y="98"/>
                    <a:pt x="395" y="98"/>
                    <a:pt x="395" y="98"/>
                  </a:cubicBezTo>
                  <a:cubicBezTo>
                    <a:pt x="429" y="38"/>
                    <a:pt x="429" y="38"/>
                    <a:pt x="429" y="38"/>
                  </a:cubicBezTo>
                  <a:cubicBezTo>
                    <a:pt x="432" y="32"/>
                    <a:pt x="432" y="32"/>
                    <a:pt x="432" y="32"/>
                  </a:cubicBezTo>
                  <a:cubicBezTo>
                    <a:pt x="426" y="29"/>
                    <a:pt x="426" y="29"/>
                    <a:pt x="426" y="29"/>
                  </a:cubicBezTo>
                  <a:cubicBezTo>
                    <a:pt x="418" y="26"/>
                    <a:pt x="418" y="26"/>
                    <a:pt x="418" y="26"/>
                  </a:cubicBezTo>
                  <a:cubicBezTo>
                    <a:pt x="381" y="8"/>
                    <a:pt x="333" y="0"/>
                    <a:pt x="276" y="0"/>
                  </a:cubicBezTo>
                  <a:cubicBezTo>
                    <a:pt x="95" y="0"/>
                    <a:pt x="0" y="119"/>
                    <a:pt x="0" y="238"/>
                  </a:cubicBezTo>
                  <a:cubicBezTo>
                    <a:pt x="0" y="356"/>
                    <a:pt x="95" y="475"/>
                    <a:pt x="277" y="475"/>
                  </a:cubicBezTo>
                  <a:cubicBezTo>
                    <a:pt x="332" y="475"/>
                    <a:pt x="386" y="466"/>
                    <a:pt x="418" y="449"/>
                  </a:cubicBezTo>
                  <a:cubicBezTo>
                    <a:pt x="426" y="445"/>
                    <a:pt x="426" y="445"/>
                    <a:pt x="426" y="445"/>
                  </a:cubicBezTo>
                  <a:cubicBezTo>
                    <a:pt x="432" y="443"/>
                    <a:pt x="432" y="443"/>
                    <a:pt x="432" y="443"/>
                  </a:cubicBezTo>
                  <a:cubicBezTo>
                    <a:pt x="429" y="437"/>
                    <a:pt x="429" y="437"/>
                    <a:pt x="429" y="437"/>
                  </a:cubicBezTo>
                  <a:lnTo>
                    <a:pt x="394" y="37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 name="Freeform 9"/>
            <p:cNvSpPr>
              <a:spLocks/>
            </p:cNvSpPr>
            <p:nvPr/>
          </p:nvSpPr>
          <p:spPr bwMode="gray">
            <a:xfrm>
              <a:off x="-3632201" y="1201738"/>
              <a:ext cx="922339" cy="1060450"/>
            </a:xfrm>
            <a:custGeom>
              <a:avLst/>
              <a:gdLst/>
              <a:ahLst/>
              <a:cxnLst>
                <a:cxn ang="0">
                  <a:pos x="253" y="192"/>
                </a:cxn>
                <a:cxn ang="0">
                  <a:pos x="155" y="134"/>
                </a:cxn>
                <a:cxn ang="0">
                  <a:pos x="249" y="81"/>
                </a:cxn>
                <a:cxn ang="0">
                  <a:pos x="349" y="99"/>
                </a:cxn>
                <a:cxn ang="0">
                  <a:pos x="356" y="102"/>
                </a:cxn>
                <a:cxn ang="0">
                  <a:pos x="362" y="104"/>
                </a:cxn>
                <a:cxn ang="0">
                  <a:pos x="364" y="100"/>
                </a:cxn>
                <a:cxn ang="0">
                  <a:pos x="398" y="38"/>
                </a:cxn>
                <a:cxn ang="0">
                  <a:pos x="402" y="32"/>
                </a:cxn>
                <a:cxn ang="0">
                  <a:pos x="396" y="29"/>
                </a:cxn>
                <a:cxn ang="0">
                  <a:pos x="387" y="25"/>
                </a:cxn>
                <a:cxn ang="0">
                  <a:pos x="235" y="0"/>
                </a:cxn>
                <a:cxn ang="0">
                  <a:pos x="20" y="142"/>
                </a:cxn>
                <a:cxn ang="0">
                  <a:pos x="172" y="271"/>
                </a:cxn>
                <a:cxn ang="0">
                  <a:pos x="271" y="333"/>
                </a:cxn>
                <a:cxn ang="0">
                  <a:pos x="165" y="390"/>
                </a:cxn>
                <a:cxn ang="0">
                  <a:pos x="55" y="370"/>
                </a:cxn>
                <a:cxn ang="0">
                  <a:pos x="47" y="368"/>
                </a:cxn>
                <a:cxn ang="0">
                  <a:pos x="42" y="365"/>
                </a:cxn>
                <a:cxn ang="0">
                  <a:pos x="40" y="370"/>
                </a:cxn>
                <a:cxn ang="0">
                  <a:pos x="3" y="438"/>
                </a:cxn>
                <a:cxn ang="0">
                  <a:pos x="0" y="444"/>
                </a:cxn>
                <a:cxn ang="0">
                  <a:pos x="6" y="447"/>
                </a:cxn>
                <a:cxn ang="0">
                  <a:pos x="15" y="450"/>
                </a:cxn>
                <a:cxn ang="0">
                  <a:pos x="186" y="475"/>
                </a:cxn>
                <a:cxn ang="0">
                  <a:pos x="413" y="328"/>
                </a:cxn>
                <a:cxn ang="0">
                  <a:pos x="253" y="192"/>
                </a:cxn>
              </a:cxnLst>
              <a:rect l="0" t="0" r="r" b="b"/>
              <a:pathLst>
                <a:path w="413" h="475">
                  <a:moveTo>
                    <a:pt x="253" y="192"/>
                  </a:moveTo>
                  <a:cubicBezTo>
                    <a:pt x="200" y="177"/>
                    <a:pt x="155" y="164"/>
                    <a:pt x="155" y="134"/>
                  </a:cubicBezTo>
                  <a:cubicBezTo>
                    <a:pt x="155" y="102"/>
                    <a:pt x="193" y="81"/>
                    <a:pt x="249" y="81"/>
                  </a:cubicBezTo>
                  <a:cubicBezTo>
                    <a:pt x="288" y="81"/>
                    <a:pt x="328" y="90"/>
                    <a:pt x="349" y="99"/>
                  </a:cubicBezTo>
                  <a:cubicBezTo>
                    <a:pt x="356" y="102"/>
                    <a:pt x="356" y="102"/>
                    <a:pt x="356" y="102"/>
                  </a:cubicBezTo>
                  <a:cubicBezTo>
                    <a:pt x="362" y="104"/>
                    <a:pt x="362" y="104"/>
                    <a:pt x="362" y="104"/>
                  </a:cubicBezTo>
                  <a:cubicBezTo>
                    <a:pt x="364" y="100"/>
                    <a:pt x="364" y="100"/>
                    <a:pt x="364" y="100"/>
                  </a:cubicBezTo>
                  <a:cubicBezTo>
                    <a:pt x="398" y="38"/>
                    <a:pt x="398" y="38"/>
                    <a:pt x="398" y="38"/>
                  </a:cubicBezTo>
                  <a:cubicBezTo>
                    <a:pt x="402" y="32"/>
                    <a:pt x="402" y="32"/>
                    <a:pt x="402" y="32"/>
                  </a:cubicBezTo>
                  <a:cubicBezTo>
                    <a:pt x="396" y="29"/>
                    <a:pt x="396" y="29"/>
                    <a:pt x="396" y="29"/>
                  </a:cubicBezTo>
                  <a:cubicBezTo>
                    <a:pt x="387" y="25"/>
                    <a:pt x="387" y="25"/>
                    <a:pt x="387" y="25"/>
                  </a:cubicBezTo>
                  <a:cubicBezTo>
                    <a:pt x="372" y="19"/>
                    <a:pt x="319" y="0"/>
                    <a:pt x="235" y="0"/>
                  </a:cubicBezTo>
                  <a:cubicBezTo>
                    <a:pt x="94" y="0"/>
                    <a:pt x="20" y="71"/>
                    <a:pt x="20" y="142"/>
                  </a:cubicBezTo>
                  <a:cubicBezTo>
                    <a:pt x="20" y="225"/>
                    <a:pt x="101" y="250"/>
                    <a:pt x="172" y="271"/>
                  </a:cubicBezTo>
                  <a:cubicBezTo>
                    <a:pt x="225" y="287"/>
                    <a:pt x="271" y="301"/>
                    <a:pt x="271" y="333"/>
                  </a:cubicBezTo>
                  <a:cubicBezTo>
                    <a:pt x="271" y="366"/>
                    <a:pt x="228" y="390"/>
                    <a:pt x="165" y="390"/>
                  </a:cubicBezTo>
                  <a:cubicBezTo>
                    <a:pt x="122" y="390"/>
                    <a:pt x="78" y="380"/>
                    <a:pt x="55" y="370"/>
                  </a:cubicBezTo>
                  <a:cubicBezTo>
                    <a:pt x="47" y="368"/>
                    <a:pt x="47" y="368"/>
                    <a:pt x="47" y="368"/>
                  </a:cubicBezTo>
                  <a:cubicBezTo>
                    <a:pt x="42" y="365"/>
                    <a:pt x="42" y="365"/>
                    <a:pt x="42" y="365"/>
                  </a:cubicBezTo>
                  <a:cubicBezTo>
                    <a:pt x="40" y="370"/>
                    <a:pt x="40" y="370"/>
                    <a:pt x="40" y="370"/>
                  </a:cubicBezTo>
                  <a:cubicBezTo>
                    <a:pt x="3" y="438"/>
                    <a:pt x="3" y="438"/>
                    <a:pt x="3" y="438"/>
                  </a:cubicBezTo>
                  <a:cubicBezTo>
                    <a:pt x="0" y="444"/>
                    <a:pt x="0" y="444"/>
                    <a:pt x="0" y="444"/>
                  </a:cubicBezTo>
                  <a:cubicBezTo>
                    <a:pt x="6" y="447"/>
                    <a:pt x="6" y="447"/>
                    <a:pt x="6" y="447"/>
                  </a:cubicBezTo>
                  <a:cubicBezTo>
                    <a:pt x="15" y="450"/>
                    <a:pt x="15" y="450"/>
                    <a:pt x="15" y="450"/>
                  </a:cubicBezTo>
                  <a:cubicBezTo>
                    <a:pt x="55" y="466"/>
                    <a:pt x="119" y="475"/>
                    <a:pt x="186" y="475"/>
                  </a:cubicBezTo>
                  <a:cubicBezTo>
                    <a:pt x="317" y="475"/>
                    <a:pt x="413" y="413"/>
                    <a:pt x="413" y="328"/>
                  </a:cubicBezTo>
                  <a:cubicBezTo>
                    <a:pt x="413" y="238"/>
                    <a:pt x="328" y="213"/>
                    <a:pt x="253" y="19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 name="Freeform 10"/>
            <p:cNvSpPr>
              <a:spLocks/>
            </p:cNvSpPr>
            <p:nvPr/>
          </p:nvSpPr>
          <p:spPr bwMode="gray">
            <a:xfrm>
              <a:off x="-2695575" y="1220788"/>
              <a:ext cx="920750" cy="1023938"/>
            </a:xfrm>
            <a:custGeom>
              <a:avLst/>
              <a:gdLst/>
              <a:ahLst/>
              <a:cxnLst>
                <a:cxn ang="0">
                  <a:pos x="571" y="0"/>
                </a:cxn>
                <a:cxn ang="0">
                  <a:pos x="560" y="0"/>
                </a:cxn>
                <a:cxn ang="0">
                  <a:pos x="8" y="0"/>
                </a:cxn>
                <a:cxn ang="0">
                  <a:pos x="0" y="0"/>
                </a:cxn>
                <a:cxn ang="0">
                  <a:pos x="0" y="9"/>
                </a:cxn>
                <a:cxn ang="0">
                  <a:pos x="0" y="107"/>
                </a:cxn>
                <a:cxn ang="0">
                  <a:pos x="0" y="116"/>
                </a:cxn>
                <a:cxn ang="0">
                  <a:pos x="8" y="116"/>
                </a:cxn>
                <a:cxn ang="0">
                  <a:pos x="191" y="116"/>
                </a:cxn>
                <a:cxn ang="0">
                  <a:pos x="191" y="635"/>
                </a:cxn>
                <a:cxn ang="0">
                  <a:pos x="191" y="645"/>
                </a:cxn>
                <a:cxn ang="0">
                  <a:pos x="200" y="645"/>
                </a:cxn>
                <a:cxn ang="0">
                  <a:pos x="373" y="645"/>
                </a:cxn>
                <a:cxn ang="0">
                  <a:pos x="381" y="645"/>
                </a:cxn>
                <a:cxn ang="0">
                  <a:pos x="381" y="635"/>
                </a:cxn>
                <a:cxn ang="0">
                  <a:pos x="381" y="116"/>
                </a:cxn>
                <a:cxn ang="0">
                  <a:pos x="571" y="116"/>
                </a:cxn>
                <a:cxn ang="0">
                  <a:pos x="580" y="116"/>
                </a:cxn>
                <a:cxn ang="0">
                  <a:pos x="580" y="107"/>
                </a:cxn>
                <a:cxn ang="0">
                  <a:pos x="580" y="9"/>
                </a:cxn>
                <a:cxn ang="0">
                  <a:pos x="580" y="0"/>
                </a:cxn>
                <a:cxn ang="0">
                  <a:pos x="571" y="0"/>
                </a:cxn>
              </a:cxnLst>
              <a:rect l="0" t="0" r="r" b="b"/>
              <a:pathLst>
                <a:path w="580" h="645">
                  <a:moveTo>
                    <a:pt x="571" y="0"/>
                  </a:moveTo>
                  <a:lnTo>
                    <a:pt x="560" y="0"/>
                  </a:lnTo>
                  <a:lnTo>
                    <a:pt x="8" y="0"/>
                  </a:lnTo>
                  <a:lnTo>
                    <a:pt x="0" y="0"/>
                  </a:lnTo>
                  <a:lnTo>
                    <a:pt x="0" y="9"/>
                  </a:lnTo>
                  <a:lnTo>
                    <a:pt x="0" y="107"/>
                  </a:lnTo>
                  <a:lnTo>
                    <a:pt x="0" y="116"/>
                  </a:lnTo>
                  <a:lnTo>
                    <a:pt x="8" y="116"/>
                  </a:lnTo>
                  <a:lnTo>
                    <a:pt x="191" y="116"/>
                  </a:lnTo>
                  <a:lnTo>
                    <a:pt x="191" y="635"/>
                  </a:lnTo>
                  <a:lnTo>
                    <a:pt x="191" y="645"/>
                  </a:lnTo>
                  <a:lnTo>
                    <a:pt x="200" y="645"/>
                  </a:lnTo>
                  <a:lnTo>
                    <a:pt x="373" y="645"/>
                  </a:lnTo>
                  <a:lnTo>
                    <a:pt x="381" y="645"/>
                  </a:lnTo>
                  <a:lnTo>
                    <a:pt x="381" y="635"/>
                  </a:lnTo>
                  <a:lnTo>
                    <a:pt x="381" y="116"/>
                  </a:lnTo>
                  <a:lnTo>
                    <a:pt x="571" y="116"/>
                  </a:lnTo>
                  <a:lnTo>
                    <a:pt x="580" y="116"/>
                  </a:lnTo>
                  <a:lnTo>
                    <a:pt x="580" y="107"/>
                  </a:lnTo>
                  <a:lnTo>
                    <a:pt x="580" y="9"/>
                  </a:lnTo>
                  <a:lnTo>
                    <a:pt x="580" y="0"/>
                  </a:lnTo>
                  <a:lnTo>
                    <a:pt x="5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 name="Freeform 11"/>
            <p:cNvSpPr>
              <a:spLocks/>
            </p:cNvSpPr>
            <p:nvPr/>
          </p:nvSpPr>
          <p:spPr bwMode="gray">
            <a:xfrm>
              <a:off x="-2695575" y="1220788"/>
              <a:ext cx="920750" cy="1023938"/>
            </a:xfrm>
            <a:custGeom>
              <a:avLst/>
              <a:gdLst/>
              <a:ahLst/>
              <a:cxnLst>
                <a:cxn ang="0">
                  <a:pos x="571" y="0"/>
                </a:cxn>
                <a:cxn ang="0">
                  <a:pos x="560" y="0"/>
                </a:cxn>
                <a:cxn ang="0">
                  <a:pos x="8" y="0"/>
                </a:cxn>
                <a:cxn ang="0">
                  <a:pos x="0" y="0"/>
                </a:cxn>
                <a:cxn ang="0">
                  <a:pos x="0" y="9"/>
                </a:cxn>
                <a:cxn ang="0">
                  <a:pos x="0" y="107"/>
                </a:cxn>
                <a:cxn ang="0">
                  <a:pos x="0" y="116"/>
                </a:cxn>
                <a:cxn ang="0">
                  <a:pos x="8" y="116"/>
                </a:cxn>
                <a:cxn ang="0">
                  <a:pos x="191" y="116"/>
                </a:cxn>
                <a:cxn ang="0">
                  <a:pos x="191" y="635"/>
                </a:cxn>
                <a:cxn ang="0">
                  <a:pos x="191" y="645"/>
                </a:cxn>
                <a:cxn ang="0">
                  <a:pos x="200" y="645"/>
                </a:cxn>
                <a:cxn ang="0">
                  <a:pos x="373" y="645"/>
                </a:cxn>
                <a:cxn ang="0">
                  <a:pos x="381" y="645"/>
                </a:cxn>
                <a:cxn ang="0">
                  <a:pos x="381" y="635"/>
                </a:cxn>
                <a:cxn ang="0">
                  <a:pos x="381" y="116"/>
                </a:cxn>
                <a:cxn ang="0">
                  <a:pos x="571" y="116"/>
                </a:cxn>
                <a:cxn ang="0">
                  <a:pos x="580" y="116"/>
                </a:cxn>
                <a:cxn ang="0">
                  <a:pos x="580" y="107"/>
                </a:cxn>
                <a:cxn ang="0">
                  <a:pos x="580" y="9"/>
                </a:cxn>
                <a:cxn ang="0">
                  <a:pos x="580" y="0"/>
                </a:cxn>
              </a:cxnLst>
              <a:rect l="0" t="0" r="r" b="b"/>
              <a:pathLst>
                <a:path w="580" h="645">
                  <a:moveTo>
                    <a:pt x="571" y="0"/>
                  </a:moveTo>
                  <a:lnTo>
                    <a:pt x="560" y="0"/>
                  </a:lnTo>
                  <a:lnTo>
                    <a:pt x="8" y="0"/>
                  </a:lnTo>
                  <a:lnTo>
                    <a:pt x="0" y="0"/>
                  </a:lnTo>
                  <a:lnTo>
                    <a:pt x="0" y="9"/>
                  </a:lnTo>
                  <a:lnTo>
                    <a:pt x="0" y="107"/>
                  </a:lnTo>
                  <a:lnTo>
                    <a:pt x="0" y="116"/>
                  </a:lnTo>
                  <a:lnTo>
                    <a:pt x="8" y="116"/>
                  </a:lnTo>
                  <a:lnTo>
                    <a:pt x="191" y="116"/>
                  </a:lnTo>
                  <a:lnTo>
                    <a:pt x="191" y="635"/>
                  </a:lnTo>
                  <a:lnTo>
                    <a:pt x="191" y="645"/>
                  </a:lnTo>
                  <a:lnTo>
                    <a:pt x="200" y="645"/>
                  </a:lnTo>
                  <a:lnTo>
                    <a:pt x="373" y="645"/>
                  </a:lnTo>
                  <a:lnTo>
                    <a:pt x="381" y="645"/>
                  </a:lnTo>
                  <a:lnTo>
                    <a:pt x="381" y="635"/>
                  </a:lnTo>
                  <a:lnTo>
                    <a:pt x="381" y="116"/>
                  </a:lnTo>
                  <a:lnTo>
                    <a:pt x="571" y="116"/>
                  </a:lnTo>
                  <a:lnTo>
                    <a:pt x="580" y="116"/>
                  </a:lnTo>
                  <a:lnTo>
                    <a:pt x="580" y="107"/>
                  </a:lnTo>
                  <a:lnTo>
                    <a:pt x="580" y="9"/>
                  </a:lnTo>
                  <a:lnTo>
                    <a:pt x="58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 name="Freeform 12"/>
            <p:cNvSpPr>
              <a:spLocks noEditPoints="1"/>
            </p:cNvSpPr>
            <p:nvPr/>
          </p:nvSpPr>
          <p:spPr bwMode="gray">
            <a:xfrm>
              <a:off x="-1687513" y="1201738"/>
              <a:ext cx="1028700" cy="1060450"/>
            </a:xfrm>
            <a:custGeom>
              <a:avLst/>
              <a:gdLst/>
              <a:ahLst/>
              <a:cxnLst>
                <a:cxn ang="0">
                  <a:pos x="360" y="225"/>
                </a:cxn>
                <a:cxn ang="0">
                  <a:pos x="439" y="127"/>
                </a:cxn>
                <a:cxn ang="0">
                  <a:pos x="196" y="0"/>
                </a:cxn>
                <a:cxn ang="0">
                  <a:pos x="10" y="25"/>
                </a:cxn>
                <a:cxn ang="0">
                  <a:pos x="4" y="27"/>
                </a:cxn>
                <a:cxn ang="0">
                  <a:pos x="0" y="28"/>
                </a:cxn>
                <a:cxn ang="0">
                  <a:pos x="0" y="33"/>
                </a:cxn>
                <a:cxn ang="0">
                  <a:pos x="0" y="443"/>
                </a:cxn>
                <a:cxn ang="0">
                  <a:pos x="0" y="447"/>
                </a:cxn>
                <a:cxn ang="0">
                  <a:pos x="4" y="448"/>
                </a:cxn>
                <a:cxn ang="0">
                  <a:pos x="10" y="450"/>
                </a:cxn>
                <a:cxn ang="0">
                  <a:pos x="203" y="475"/>
                </a:cxn>
                <a:cxn ang="0">
                  <a:pos x="461" y="335"/>
                </a:cxn>
                <a:cxn ang="0">
                  <a:pos x="360" y="225"/>
                </a:cxn>
                <a:cxn ang="0">
                  <a:pos x="132" y="247"/>
                </a:cxn>
                <a:cxn ang="0">
                  <a:pos x="132" y="208"/>
                </a:cxn>
                <a:cxn ang="0">
                  <a:pos x="132" y="79"/>
                </a:cxn>
                <a:cxn ang="0">
                  <a:pos x="196" y="72"/>
                </a:cxn>
                <a:cxn ang="0">
                  <a:pos x="307" y="132"/>
                </a:cxn>
                <a:cxn ang="0">
                  <a:pos x="201" y="194"/>
                </a:cxn>
                <a:cxn ang="0">
                  <a:pos x="193" y="194"/>
                </a:cxn>
                <a:cxn ang="0">
                  <a:pos x="188" y="195"/>
                </a:cxn>
                <a:cxn ang="0">
                  <a:pos x="188" y="200"/>
                </a:cxn>
                <a:cxn ang="0">
                  <a:pos x="188" y="255"/>
                </a:cxn>
                <a:cxn ang="0">
                  <a:pos x="188" y="261"/>
                </a:cxn>
                <a:cxn ang="0">
                  <a:pos x="193" y="261"/>
                </a:cxn>
                <a:cxn ang="0">
                  <a:pos x="201" y="262"/>
                </a:cxn>
                <a:cxn ang="0">
                  <a:pos x="325" y="334"/>
                </a:cxn>
                <a:cxn ang="0">
                  <a:pos x="201" y="400"/>
                </a:cxn>
                <a:cxn ang="0">
                  <a:pos x="132" y="392"/>
                </a:cxn>
                <a:cxn ang="0">
                  <a:pos x="132" y="247"/>
                </a:cxn>
              </a:cxnLst>
              <a:rect l="0" t="0" r="r" b="b"/>
              <a:pathLst>
                <a:path w="461" h="475">
                  <a:moveTo>
                    <a:pt x="360" y="225"/>
                  </a:moveTo>
                  <a:cubicBezTo>
                    <a:pt x="395" y="211"/>
                    <a:pt x="439" y="183"/>
                    <a:pt x="439" y="127"/>
                  </a:cubicBezTo>
                  <a:cubicBezTo>
                    <a:pt x="439" y="48"/>
                    <a:pt x="348" y="0"/>
                    <a:pt x="196" y="0"/>
                  </a:cubicBezTo>
                  <a:cubicBezTo>
                    <a:pt x="126" y="0"/>
                    <a:pt x="56" y="9"/>
                    <a:pt x="10" y="25"/>
                  </a:cubicBezTo>
                  <a:cubicBezTo>
                    <a:pt x="4" y="27"/>
                    <a:pt x="4" y="27"/>
                    <a:pt x="4" y="27"/>
                  </a:cubicBezTo>
                  <a:cubicBezTo>
                    <a:pt x="0" y="28"/>
                    <a:pt x="0" y="28"/>
                    <a:pt x="0" y="28"/>
                  </a:cubicBezTo>
                  <a:cubicBezTo>
                    <a:pt x="0" y="33"/>
                    <a:pt x="0" y="33"/>
                    <a:pt x="0" y="33"/>
                  </a:cubicBezTo>
                  <a:cubicBezTo>
                    <a:pt x="0" y="443"/>
                    <a:pt x="0" y="443"/>
                    <a:pt x="0" y="443"/>
                  </a:cubicBezTo>
                  <a:cubicBezTo>
                    <a:pt x="0" y="447"/>
                    <a:pt x="0" y="447"/>
                    <a:pt x="0" y="447"/>
                  </a:cubicBezTo>
                  <a:cubicBezTo>
                    <a:pt x="4" y="448"/>
                    <a:pt x="4" y="448"/>
                    <a:pt x="4" y="448"/>
                  </a:cubicBezTo>
                  <a:cubicBezTo>
                    <a:pt x="10" y="450"/>
                    <a:pt x="10" y="450"/>
                    <a:pt x="10" y="450"/>
                  </a:cubicBezTo>
                  <a:cubicBezTo>
                    <a:pt x="57" y="466"/>
                    <a:pt x="127" y="475"/>
                    <a:pt x="203" y="475"/>
                  </a:cubicBezTo>
                  <a:cubicBezTo>
                    <a:pt x="369" y="475"/>
                    <a:pt x="461" y="426"/>
                    <a:pt x="461" y="335"/>
                  </a:cubicBezTo>
                  <a:cubicBezTo>
                    <a:pt x="461" y="272"/>
                    <a:pt x="396" y="239"/>
                    <a:pt x="360" y="225"/>
                  </a:cubicBezTo>
                  <a:moveTo>
                    <a:pt x="132" y="247"/>
                  </a:moveTo>
                  <a:cubicBezTo>
                    <a:pt x="132" y="208"/>
                    <a:pt x="132" y="208"/>
                    <a:pt x="132" y="208"/>
                  </a:cubicBezTo>
                  <a:cubicBezTo>
                    <a:pt x="132" y="208"/>
                    <a:pt x="132" y="103"/>
                    <a:pt x="132" y="79"/>
                  </a:cubicBezTo>
                  <a:cubicBezTo>
                    <a:pt x="153" y="75"/>
                    <a:pt x="174" y="72"/>
                    <a:pt x="196" y="72"/>
                  </a:cubicBezTo>
                  <a:cubicBezTo>
                    <a:pt x="269" y="72"/>
                    <a:pt x="307" y="92"/>
                    <a:pt x="307" y="132"/>
                  </a:cubicBezTo>
                  <a:cubicBezTo>
                    <a:pt x="307" y="150"/>
                    <a:pt x="307" y="187"/>
                    <a:pt x="201" y="194"/>
                  </a:cubicBezTo>
                  <a:cubicBezTo>
                    <a:pt x="193" y="194"/>
                    <a:pt x="193" y="194"/>
                    <a:pt x="193" y="194"/>
                  </a:cubicBezTo>
                  <a:cubicBezTo>
                    <a:pt x="188" y="195"/>
                    <a:pt x="188" y="195"/>
                    <a:pt x="188" y="195"/>
                  </a:cubicBezTo>
                  <a:cubicBezTo>
                    <a:pt x="188" y="200"/>
                    <a:pt x="188" y="200"/>
                    <a:pt x="188" y="200"/>
                  </a:cubicBezTo>
                  <a:cubicBezTo>
                    <a:pt x="188" y="255"/>
                    <a:pt x="188" y="255"/>
                    <a:pt x="188" y="255"/>
                  </a:cubicBezTo>
                  <a:cubicBezTo>
                    <a:pt x="188" y="261"/>
                    <a:pt x="188" y="261"/>
                    <a:pt x="188" y="261"/>
                  </a:cubicBezTo>
                  <a:cubicBezTo>
                    <a:pt x="193" y="261"/>
                    <a:pt x="193" y="261"/>
                    <a:pt x="193" y="261"/>
                  </a:cubicBezTo>
                  <a:cubicBezTo>
                    <a:pt x="201" y="262"/>
                    <a:pt x="201" y="262"/>
                    <a:pt x="201" y="262"/>
                  </a:cubicBezTo>
                  <a:cubicBezTo>
                    <a:pt x="310" y="268"/>
                    <a:pt x="325" y="302"/>
                    <a:pt x="325" y="334"/>
                  </a:cubicBezTo>
                  <a:cubicBezTo>
                    <a:pt x="325" y="389"/>
                    <a:pt x="257" y="400"/>
                    <a:pt x="201" y="400"/>
                  </a:cubicBezTo>
                  <a:cubicBezTo>
                    <a:pt x="176" y="400"/>
                    <a:pt x="153" y="397"/>
                    <a:pt x="132" y="392"/>
                  </a:cubicBezTo>
                  <a:lnTo>
                    <a:pt x="132"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 name="Freeform 13"/>
            <p:cNvSpPr>
              <a:spLocks/>
            </p:cNvSpPr>
            <p:nvPr/>
          </p:nvSpPr>
          <p:spPr bwMode="gray">
            <a:xfrm>
              <a:off x="-4554538" y="2349500"/>
              <a:ext cx="79375" cy="309563"/>
            </a:xfrm>
            <a:custGeom>
              <a:avLst/>
              <a:gdLst/>
              <a:ahLst/>
              <a:cxnLst>
                <a:cxn ang="0">
                  <a:pos x="0" y="195"/>
                </a:cxn>
                <a:cxn ang="0">
                  <a:pos x="28" y="0"/>
                </a:cxn>
                <a:cxn ang="0">
                  <a:pos x="50" y="0"/>
                </a:cxn>
                <a:cxn ang="0">
                  <a:pos x="24" y="195"/>
                </a:cxn>
                <a:cxn ang="0">
                  <a:pos x="0" y="195"/>
                </a:cxn>
              </a:cxnLst>
              <a:rect l="0" t="0" r="r" b="b"/>
              <a:pathLst>
                <a:path w="50" h="195">
                  <a:moveTo>
                    <a:pt x="0" y="195"/>
                  </a:moveTo>
                  <a:lnTo>
                    <a:pt x="28" y="0"/>
                  </a:lnTo>
                  <a:lnTo>
                    <a:pt x="50" y="0"/>
                  </a:lnTo>
                  <a:lnTo>
                    <a:pt x="24" y="195"/>
                  </a:lnTo>
                  <a:lnTo>
                    <a:pt x="0" y="1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 name="Freeform 14"/>
            <p:cNvSpPr>
              <a:spLocks noEditPoints="1"/>
            </p:cNvSpPr>
            <p:nvPr/>
          </p:nvSpPr>
          <p:spPr bwMode="gray">
            <a:xfrm>
              <a:off x="-4460875" y="2443163"/>
              <a:ext cx="196850" cy="220663"/>
            </a:xfrm>
            <a:custGeom>
              <a:avLst/>
              <a:gdLst/>
              <a:ahLst/>
              <a:cxnLst>
                <a:cxn ang="0">
                  <a:pos x="20" y="55"/>
                </a:cxn>
                <a:cxn ang="0">
                  <a:pos x="45" y="87"/>
                </a:cxn>
                <a:cxn ang="0">
                  <a:pos x="71" y="82"/>
                </a:cxn>
                <a:cxn ang="0">
                  <a:pos x="74" y="92"/>
                </a:cxn>
                <a:cxn ang="0">
                  <a:pos x="43" y="99"/>
                </a:cxn>
                <a:cxn ang="0">
                  <a:pos x="5" y="49"/>
                </a:cxn>
                <a:cxn ang="0">
                  <a:pos x="52" y="0"/>
                </a:cxn>
                <a:cxn ang="0">
                  <a:pos x="84" y="47"/>
                </a:cxn>
                <a:cxn ang="0">
                  <a:pos x="20" y="55"/>
                </a:cxn>
                <a:cxn ang="0">
                  <a:pos x="50" y="10"/>
                </a:cxn>
                <a:cxn ang="0">
                  <a:pos x="20" y="47"/>
                </a:cxn>
                <a:cxn ang="0">
                  <a:pos x="69" y="40"/>
                </a:cxn>
                <a:cxn ang="0">
                  <a:pos x="50" y="10"/>
                </a:cxn>
              </a:cxnLst>
              <a:rect l="0" t="0" r="r" b="b"/>
              <a:pathLst>
                <a:path w="88" h="99">
                  <a:moveTo>
                    <a:pt x="20" y="55"/>
                  </a:moveTo>
                  <a:cubicBezTo>
                    <a:pt x="18" y="77"/>
                    <a:pt x="28" y="87"/>
                    <a:pt x="45" y="87"/>
                  </a:cubicBezTo>
                  <a:cubicBezTo>
                    <a:pt x="57" y="87"/>
                    <a:pt x="65" y="85"/>
                    <a:pt x="71" y="82"/>
                  </a:cubicBezTo>
                  <a:cubicBezTo>
                    <a:pt x="74" y="92"/>
                    <a:pt x="74" y="92"/>
                    <a:pt x="74" y="92"/>
                  </a:cubicBezTo>
                  <a:cubicBezTo>
                    <a:pt x="67" y="96"/>
                    <a:pt x="56" y="99"/>
                    <a:pt x="43" y="99"/>
                  </a:cubicBezTo>
                  <a:cubicBezTo>
                    <a:pt x="16" y="99"/>
                    <a:pt x="0" y="83"/>
                    <a:pt x="5" y="49"/>
                  </a:cubicBezTo>
                  <a:cubicBezTo>
                    <a:pt x="10" y="17"/>
                    <a:pt x="29" y="0"/>
                    <a:pt x="52" y="0"/>
                  </a:cubicBezTo>
                  <a:cubicBezTo>
                    <a:pt x="76" y="0"/>
                    <a:pt x="88" y="15"/>
                    <a:pt x="84" y="47"/>
                  </a:cubicBezTo>
                  <a:lnTo>
                    <a:pt x="20" y="55"/>
                  </a:lnTo>
                  <a:close/>
                  <a:moveTo>
                    <a:pt x="50" y="10"/>
                  </a:moveTo>
                  <a:cubicBezTo>
                    <a:pt x="36" y="10"/>
                    <a:pt x="23" y="21"/>
                    <a:pt x="20" y="47"/>
                  </a:cubicBezTo>
                  <a:cubicBezTo>
                    <a:pt x="69" y="40"/>
                    <a:pt x="69" y="40"/>
                    <a:pt x="69" y="40"/>
                  </a:cubicBezTo>
                  <a:cubicBezTo>
                    <a:pt x="72" y="19"/>
                    <a:pt x="64" y="10"/>
                    <a:pt x="50"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 name="Freeform 15"/>
            <p:cNvSpPr>
              <a:spLocks/>
            </p:cNvSpPr>
            <p:nvPr/>
          </p:nvSpPr>
          <p:spPr bwMode="gray">
            <a:xfrm>
              <a:off x="-4154488" y="2349500"/>
              <a:ext cx="117475" cy="309563"/>
            </a:xfrm>
            <a:custGeom>
              <a:avLst/>
              <a:gdLst/>
              <a:ahLst/>
              <a:cxnLst>
                <a:cxn ang="0">
                  <a:pos x="28" y="54"/>
                </a:cxn>
                <a:cxn ang="0">
                  <a:pos x="16" y="139"/>
                </a:cxn>
                <a:cxn ang="0">
                  <a:pos x="0" y="139"/>
                </a:cxn>
                <a:cxn ang="0">
                  <a:pos x="12" y="54"/>
                </a:cxn>
                <a:cxn ang="0">
                  <a:pos x="0" y="54"/>
                </a:cxn>
                <a:cxn ang="0">
                  <a:pos x="2" y="44"/>
                </a:cxn>
                <a:cxn ang="0">
                  <a:pos x="13" y="44"/>
                </a:cxn>
                <a:cxn ang="0">
                  <a:pos x="15" y="30"/>
                </a:cxn>
                <a:cxn ang="0">
                  <a:pos x="53" y="0"/>
                </a:cxn>
                <a:cxn ang="0">
                  <a:pos x="52" y="10"/>
                </a:cxn>
                <a:cxn ang="0">
                  <a:pos x="32" y="29"/>
                </a:cxn>
                <a:cxn ang="0">
                  <a:pos x="29" y="44"/>
                </a:cxn>
                <a:cxn ang="0">
                  <a:pos x="47" y="44"/>
                </a:cxn>
                <a:cxn ang="0">
                  <a:pos x="45" y="54"/>
                </a:cxn>
                <a:cxn ang="0">
                  <a:pos x="28" y="54"/>
                </a:cxn>
              </a:cxnLst>
              <a:rect l="0" t="0" r="r" b="b"/>
              <a:pathLst>
                <a:path w="53" h="139">
                  <a:moveTo>
                    <a:pt x="28" y="54"/>
                  </a:moveTo>
                  <a:cubicBezTo>
                    <a:pt x="16" y="139"/>
                    <a:pt x="16" y="139"/>
                    <a:pt x="16" y="139"/>
                  </a:cubicBezTo>
                  <a:cubicBezTo>
                    <a:pt x="0" y="139"/>
                    <a:pt x="0" y="139"/>
                    <a:pt x="0" y="139"/>
                  </a:cubicBezTo>
                  <a:cubicBezTo>
                    <a:pt x="12" y="54"/>
                    <a:pt x="12" y="54"/>
                    <a:pt x="12" y="54"/>
                  </a:cubicBezTo>
                  <a:cubicBezTo>
                    <a:pt x="0" y="54"/>
                    <a:pt x="0" y="54"/>
                    <a:pt x="0" y="54"/>
                  </a:cubicBezTo>
                  <a:cubicBezTo>
                    <a:pt x="2" y="44"/>
                    <a:pt x="2" y="44"/>
                    <a:pt x="2" y="44"/>
                  </a:cubicBezTo>
                  <a:cubicBezTo>
                    <a:pt x="13" y="44"/>
                    <a:pt x="13" y="44"/>
                    <a:pt x="13" y="44"/>
                  </a:cubicBezTo>
                  <a:cubicBezTo>
                    <a:pt x="15" y="30"/>
                    <a:pt x="15" y="30"/>
                    <a:pt x="15" y="30"/>
                  </a:cubicBezTo>
                  <a:cubicBezTo>
                    <a:pt x="18" y="12"/>
                    <a:pt x="31" y="0"/>
                    <a:pt x="53" y="0"/>
                  </a:cubicBezTo>
                  <a:cubicBezTo>
                    <a:pt x="52" y="10"/>
                    <a:pt x="52" y="10"/>
                    <a:pt x="52" y="10"/>
                  </a:cubicBezTo>
                  <a:cubicBezTo>
                    <a:pt x="42" y="11"/>
                    <a:pt x="34" y="15"/>
                    <a:pt x="32" y="29"/>
                  </a:cubicBezTo>
                  <a:cubicBezTo>
                    <a:pt x="29" y="44"/>
                    <a:pt x="29" y="44"/>
                    <a:pt x="29" y="44"/>
                  </a:cubicBezTo>
                  <a:cubicBezTo>
                    <a:pt x="47" y="44"/>
                    <a:pt x="47" y="44"/>
                    <a:pt x="47" y="44"/>
                  </a:cubicBezTo>
                  <a:cubicBezTo>
                    <a:pt x="45" y="54"/>
                    <a:pt x="45" y="54"/>
                    <a:pt x="45" y="54"/>
                  </a:cubicBezTo>
                  <a:lnTo>
                    <a:pt x="28"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16"/>
            <p:cNvSpPr>
              <a:spLocks/>
            </p:cNvSpPr>
            <p:nvPr/>
          </p:nvSpPr>
          <p:spPr bwMode="gray">
            <a:xfrm>
              <a:off x="-4037013" y="2447925"/>
              <a:ext cx="184150" cy="215900"/>
            </a:xfrm>
            <a:custGeom>
              <a:avLst/>
              <a:gdLst/>
              <a:ahLst/>
              <a:cxnLst>
                <a:cxn ang="0">
                  <a:pos x="34" y="97"/>
                </a:cxn>
                <a:cxn ang="0">
                  <a:pos x="3" y="66"/>
                </a:cxn>
                <a:cxn ang="0">
                  <a:pos x="12" y="0"/>
                </a:cxn>
                <a:cxn ang="0">
                  <a:pos x="28" y="0"/>
                </a:cxn>
                <a:cxn ang="0">
                  <a:pos x="19" y="66"/>
                </a:cxn>
                <a:cxn ang="0">
                  <a:pos x="36" y="86"/>
                </a:cxn>
                <a:cxn ang="0">
                  <a:pos x="55" y="82"/>
                </a:cxn>
                <a:cxn ang="0">
                  <a:pos x="66" y="0"/>
                </a:cxn>
                <a:cxn ang="0">
                  <a:pos x="82" y="0"/>
                </a:cxn>
                <a:cxn ang="0">
                  <a:pos x="70" y="89"/>
                </a:cxn>
                <a:cxn ang="0">
                  <a:pos x="34" y="97"/>
                </a:cxn>
              </a:cxnLst>
              <a:rect l="0" t="0" r="r" b="b"/>
              <a:pathLst>
                <a:path w="82" h="97">
                  <a:moveTo>
                    <a:pt x="34" y="97"/>
                  </a:moveTo>
                  <a:cubicBezTo>
                    <a:pt x="9" y="97"/>
                    <a:pt x="0" y="85"/>
                    <a:pt x="3" y="66"/>
                  </a:cubicBezTo>
                  <a:cubicBezTo>
                    <a:pt x="12" y="0"/>
                    <a:pt x="12" y="0"/>
                    <a:pt x="12" y="0"/>
                  </a:cubicBezTo>
                  <a:cubicBezTo>
                    <a:pt x="28" y="0"/>
                    <a:pt x="28" y="0"/>
                    <a:pt x="28" y="0"/>
                  </a:cubicBezTo>
                  <a:cubicBezTo>
                    <a:pt x="19" y="66"/>
                    <a:pt x="19" y="66"/>
                    <a:pt x="19" y="66"/>
                  </a:cubicBezTo>
                  <a:cubicBezTo>
                    <a:pt x="17" y="77"/>
                    <a:pt x="22" y="86"/>
                    <a:pt x="36" y="86"/>
                  </a:cubicBezTo>
                  <a:cubicBezTo>
                    <a:pt x="44" y="86"/>
                    <a:pt x="50" y="85"/>
                    <a:pt x="55" y="82"/>
                  </a:cubicBezTo>
                  <a:cubicBezTo>
                    <a:pt x="66" y="0"/>
                    <a:pt x="66" y="0"/>
                    <a:pt x="66" y="0"/>
                  </a:cubicBezTo>
                  <a:cubicBezTo>
                    <a:pt x="82" y="0"/>
                    <a:pt x="82" y="0"/>
                    <a:pt x="82" y="0"/>
                  </a:cubicBezTo>
                  <a:cubicBezTo>
                    <a:pt x="70" y="89"/>
                    <a:pt x="70" y="89"/>
                    <a:pt x="70" y="89"/>
                  </a:cubicBezTo>
                  <a:cubicBezTo>
                    <a:pt x="62" y="93"/>
                    <a:pt x="50" y="97"/>
                    <a:pt x="34" y="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8" name="Freeform 17"/>
            <p:cNvSpPr>
              <a:spLocks/>
            </p:cNvSpPr>
            <p:nvPr/>
          </p:nvSpPr>
          <p:spPr bwMode="gray">
            <a:xfrm>
              <a:off x="-3811588" y="2387600"/>
              <a:ext cx="106363" cy="274638"/>
            </a:xfrm>
            <a:custGeom>
              <a:avLst/>
              <a:gdLst/>
              <a:ahLst/>
              <a:cxnLst>
                <a:cxn ang="0">
                  <a:pos x="24" y="123"/>
                </a:cxn>
                <a:cxn ang="0">
                  <a:pos x="3" y="99"/>
                </a:cxn>
                <a:cxn ang="0">
                  <a:pos x="12" y="37"/>
                </a:cxn>
                <a:cxn ang="0">
                  <a:pos x="0" y="37"/>
                </a:cxn>
                <a:cxn ang="0">
                  <a:pos x="2" y="27"/>
                </a:cxn>
                <a:cxn ang="0">
                  <a:pos x="13" y="27"/>
                </a:cxn>
                <a:cxn ang="0">
                  <a:pos x="16" y="5"/>
                </a:cxn>
                <a:cxn ang="0">
                  <a:pos x="33" y="0"/>
                </a:cxn>
                <a:cxn ang="0">
                  <a:pos x="29" y="27"/>
                </a:cxn>
                <a:cxn ang="0">
                  <a:pos x="47" y="27"/>
                </a:cxn>
                <a:cxn ang="0">
                  <a:pos x="45" y="37"/>
                </a:cxn>
                <a:cxn ang="0">
                  <a:pos x="28" y="37"/>
                </a:cxn>
                <a:cxn ang="0">
                  <a:pos x="19" y="99"/>
                </a:cxn>
                <a:cxn ang="0">
                  <a:pos x="30" y="112"/>
                </a:cxn>
                <a:cxn ang="0">
                  <a:pos x="35" y="111"/>
                </a:cxn>
                <a:cxn ang="0">
                  <a:pos x="34" y="121"/>
                </a:cxn>
                <a:cxn ang="0">
                  <a:pos x="24" y="123"/>
                </a:cxn>
              </a:cxnLst>
              <a:rect l="0" t="0" r="r" b="b"/>
              <a:pathLst>
                <a:path w="47" h="123">
                  <a:moveTo>
                    <a:pt x="24" y="123"/>
                  </a:moveTo>
                  <a:cubicBezTo>
                    <a:pt x="6" y="123"/>
                    <a:pt x="1" y="110"/>
                    <a:pt x="3" y="99"/>
                  </a:cubicBezTo>
                  <a:cubicBezTo>
                    <a:pt x="12" y="37"/>
                    <a:pt x="12" y="37"/>
                    <a:pt x="12" y="37"/>
                  </a:cubicBezTo>
                  <a:cubicBezTo>
                    <a:pt x="0" y="37"/>
                    <a:pt x="0" y="37"/>
                    <a:pt x="0" y="37"/>
                  </a:cubicBezTo>
                  <a:cubicBezTo>
                    <a:pt x="2" y="27"/>
                    <a:pt x="2" y="27"/>
                    <a:pt x="2" y="27"/>
                  </a:cubicBezTo>
                  <a:cubicBezTo>
                    <a:pt x="13" y="27"/>
                    <a:pt x="13" y="27"/>
                    <a:pt x="13" y="27"/>
                  </a:cubicBezTo>
                  <a:cubicBezTo>
                    <a:pt x="16" y="5"/>
                    <a:pt x="16" y="5"/>
                    <a:pt x="16" y="5"/>
                  </a:cubicBezTo>
                  <a:cubicBezTo>
                    <a:pt x="33" y="0"/>
                    <a:pt x="33" y="0"/>
                    <a:pt x="33" y="0"/>
                  </a:cubicBezTo>
                  <a:cubicBezTo>
                    <a:pt x="29" y="27"/>
                    <a:pt x="29" y="27"/>
                    <a:pt x="29" y="27"/>
                  </a:cubicBezTo>
                  <a:cubicBezTo>
                    <a:pt x="47" y="27"/>
                    <a:pt x="47" y="27"/>
                    <a:pt x="47" y="27"/>
                  </a:cubicBezTo>
                  <a:cubicBezTo>
                    <a:pt x="45" y="37"/>
                    <a:pt x="45" y="37"/>
                    <a:pt x="45" y="37"/>
                  </a:cubicBezTo>
                  <a:cubicBezTo>
                    <a:pt x="28" y="37"/>
                    <a:pt x="28" y="37"/>
                    <a:pt x="28" y="37"/>
                  </a:cubicBezTo>
                  <a:cubicBezTo>
                    <a:pt x="19" y="99"/>
                    <a:pt x="19" y="99"/>
                    <a:pt x="19" y="99"/>
                  </a:cubicBezTo>
                  <a:cubicBezTo>
                    <a:pt x="18" y="106"/>
                    <a:pt x="21" y="112"/>
                    <a:pt x="30" y="112"/>
                  </a:cubicBezTo>
                  <a:cubicBezTo>
                    <a:pt x="35" y="111"/>
                    <a:pt x="35" y="111"/>
                    <a:pt x="35" y="111"/>
                  </a:cubicBezTo>
                  <a:cubicBezTo>
                    <a:pt x="34" y="121"/>
                    <a:pt x="34" y="121"/>
                    <a:pt x="34" y="121"/>
                  </a:cubicBezTo>
                  <a:cubicBezTo>
                    <a:pt x="32" y="122"/>
                    <a:pt x="29" y="123"/>
                    <a:pt x="24" y="1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18"/>
            <p:cNvSpPr>
              <a:spLocks/>
            </p:cNvSpPr>
            <p:nvPr/>
          </p:nvSpPr>
          <p:spPr bwMode="gray">
            <a:xfrm>
              <a:off x="-3687763" y="2447925"/>
              <a:ext cx="182563" cy="215900"/>
            </a:xfrm>
            <a:custGeom>
              <a:avLst/>
              <a:gdLst/>
              <a:ahLst/>
              <a:cxnLst>
                <a:cxn ang="0">
                  <a:pos x="34" y="97"/>
                </a:cxn>
                <a:cxn ang="0">
                  <a:pos x="3" y="66"/>
                </a:cxn>
                <a:cxn ang="0">
                  <a:pos x="12" y="0"/>
                </a:cxn>
                <a:cxn ang="0">
                  <a:pos x="28" y="0"/>
                </a:cxn>
                <a:cxn ang="0">
                  <a:pos x="19" y="66"/>
                </a:cxn>
                <a:cxn ang="0">
                  <a:pos x="36" y="86"/>
                </a:cxn>
                <a:cxn ang="0">
                  <a:pos x="55" y="82"/>
                </a:cxn>
                <a:cxn ang="0">
                  <a:pos x="66" y="0"/>
                </a:cxn>
                <a:cxn ang="0">
                  <a:pos x="82" y="0"/>
                </a:cxn>
                <a:cxn ang="0">
                  <a:pos x="70" y="89"/>
                </a:cxn>
                <a:cxn ang="0">
                  <a:pos x="34" y="97"/>
                </a:cxn>
              </a:cxnLst>
              <a:rect l="0" t="0" r="r" b="b"/>
              <a:pathLst>
                <a:path w="82" h="97">
                  <a:moveTo>
                    <a:pt x="34" y="97"/>
                  </a:moveTo>
                  <a:cubicBezTo>
                    <a:pt x="9" y="97"/>
                    <a:pt x="0" y="85"/>
                    <a:pt x="3" y="66"/>
                  </a:cubicBezTo>
                  <a:cubicBezTo>
                    <a:pt x="12" y="0"/>
                    <a:pt x="12" y="0"/>
                    <a:pt x="12" y="0"/>
                  </a:cubicBezTo>
                  <a:cubicBezTo>
                    <a:pt x="28" y="0"/>
                    <a:pt x="28" y="0"/>
                    <a:pt x="28" y="0"/>
                  </a:cubicBezTo>
                  <a:cubicBezTo>
                    <a:pt x="19" y="66"/>
                    <a:pt x="19" y="66"/>
                    <a:pt x="19" y="66"/>
                  </a:cubicBezTo>
                  <a:cubicBezTo>
                    <a:pt x="17" y="77"/>
                    <a:pt x="23" y="86"/>
                    <a:pt x="36" y="86"/>
                  </a:cubicBezTo>
                  <a:cubicBezTo>
                    <a:pt x="44" y="86"/>
                    <a:pt x="50" y="85"/>
                    <a:pt x="55" y="82"/>
                  </a:cubicBezTo>
                  <a:cubicBezTo>
                    <a:pt x="66" y="0"/>
                    <a:pt x="66" y="0"/>
                    <a:pt x="66" y="0"/>
                  </a:cubicBezTo>
                  <a:cubicBezTo>
                    <a:pt x="82" y="0"/>
                    <a:pt x="82" y="0"/>
                    <a:pt x="82" y="0"/>
                  </a:cubicBezTo>
                  <a:cubicBezTo>
                    <a:pt x="70" y="89"/>
                    <a:pt x="70" y="89"/>
                    <a:pt x="70" y="89"/>
                  </a:cubicBezTo>
                  <a:cubicBezTo>
                    <a:pt x="62" y="93"/>
                    <a:pt x="50" y="97"/>
                    <a:pt x="34" y="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19"/>
            <p:cNvSpPr>
              <a:spLocks/>
            </p:cNvSpPr>
            <p:nvPr/>
          </p:nvSpPr>
          <p:spPr bwMode="gray">
            <a:xfrm>
              <a:off x="-3475038" y="2443163"/>
              <a:ext cx="127000" cy="215900"/>
            </a:xfrm>
            <a:custGeom>
              <a:avLst/>
              <a:gdLst/>
              <a:ahLst/>
              <a:cxnLst>
                <a:cxn ang="0">
                  <a:pos x="51" y="12"/>
                </a:cxn>
                <a:cxn ang="0">
                  <a:pos x="28" y="14"/>
                </a:cxn>
                <a:cxn ang="0">
                  <a:pos x="17" y="97"/>
                </a:cxn>
                <a:cxn ang="0">
                  <a:pos x="0" y="97"/>
                </a:cxn>
                <a:cxn ang="0">
                  <a:pos x="13" y="7"/>
                </a:cxn>
                <a:cxn ang="0">
                  <a:pos x="57" y="0"/>
                </a:cxn>
                <a:cxn ang="0">
                  <a:pos x="51" y="12"/>
                </a:cxn>
              </a:cxnLst>
              <a:rect l="0" t="0" r="r" b="b"/>
              <a:pathLst>
                <a:path w="57" h="97">
                  <a:moveTo>
                    <a:pt x="51" y="12"/>
                  </a:moveTo>
                  <a:cubicBezTo>
                    <a:pt x="43" y="10"/>
                    <a:pt x="34" y="10"/>
                    <a:pt x="28" y="14"/>
                  </a:cubicBezTo>
                  <a:cubicBezTo>
                    <a:pt x="17" y="97"/>
                    <a:pt x="17" y="97"/>
                    <a:pt x="17" y="97"/>
                  </a:cubicBezTo>
                  <a:cubicBezTo>
                    <a:pt x="0" y="97"/>
                    <a:pt x="0" y="97"/>
                    <a:pt x="0" y="97"/>
                  </a:cubicBezTo>
                  <a:cubicBezTo>
                    <a:pt x="13" y="7"/>
                    <a:pt x="13" y="7"/>
                    <a:pt x="13" y="7"/>
                  </a:cubicBezTo>
                  <a:cubicBezTo>
                    <a:pt x="23" y="2"/>
                    <a:pt x="33" y="0"/>
                    <a:pt x="57" y="0"/>
                  </a:cubicBezTo>
                  <a:lnTo>
                    <a:pt x="51"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20"/>
            <p:cNvSpPr>
              <a:spLocks noEditPoints="1"/>
            </p:cNvSpPr>
            <p:nvPr/>
          </p:nvSpPr>
          <p:spPr bwMode="gray">
            <a:xfrm>
              <a:off x="-3275013" y="2443163"/>
              <a:ext cx="196850" cy="220663"/>
            </a:xfrm>
            <a:custGeom>
              <a:avLst/>
              <a:gdLst/>
              <a:ahLst/>
              <a:cxnLst>
                <a:cxn ang="0">
                  <a:pos x="20" y="55"/>
                </a:cxn>
                <a:cxn ang="0">
                  <a:pos x="46" y="87"/>
                </a:cxn>
                <a:cxn ang="0">
                  <a:pos x="71" y="82"/>
                </a:cxn>
                <a:cxn ang="0">
                  <a:pos x="74" y="92"/>
                </a:cxn>
                <a:cxn ang="0">
                  <a:pos x="43" y="99"/>
                </a:cxn>
                <a:cxn ang="0">
                  <a:pos x="5" y="49"/>
                </a:cxn>
                <a:cxn ang="0">
                  <a:pos x="52" y="0"/>
                </a:cxn>
                <a:cxn ang="0">
                  <a:pos x="83" y="47"/>
                </a:cxn>
                <a:cxn ang="0">
                  <a:pos x="20" y="55"/>
                </a:cxn>
                <a:cxn ang="0">
                  <a:pos x="50" y="10"/>
                </a:cxn>
                <a:cxn ang="0">
                  <a:pos x="20" y="47"/>
                </a:cxn>
                <a:cxn ang="0">
                  <a:pos x="69" y="40"/>
                </a:cxn>
                <a:cxn ang="0">
                  <a:pos x="50" y="10"/>
                </a:cxn>
              </a:cxnLst>
              <a:rect l="0" t="0" r="r" b="b"/>
              <a:pathLst>
                <a:path w="88" h="99">
                  <a:moveTo>
                    <a:pt x="20" y="55"/>
                  </a:moveTo>
                  <a:cubicBezTo>
                    <a:pt x="19" y="77"/>
                    <a:pt x="27" y="87"/>
                    <a:pt x="46" y="87"/>
                  </a:cubicBezTo>
                  <a:cubicBezTo>
                    <a:pt x="57" y="87"/>
                    <a:pt x="65" y="85"/>
                    <a:pt x="71" y="82"/>
                  </a:cubicBezTo>
                  <a:cubicBezTo>
                    <a:pt x="74" y="92"/>
                    <a:pt x="74" y="92"/>
                    <a:pt x="74" y="92"/>
                  </a:cubicBezTo>
                  <a:cubicBezTo>
                    <a:pt x="67" y="96"/>
                    <a:pt x="56" y="99"/>
                    <a:pt x="43" y="99"/>
                  </a:cubicBezTo>
                  <a:cubicBezTo>
                    <a:pt x="16" y="99"/>
                    <a:pt x="0" y="83"/>
                    <a:pt x="5" y="49"/>
                  </a:cubicBezTo>
                  <a:cubicBezTo>
                    <a:pt x="10" y="17"/>
                    <a:pt x="29" y="0"/>
                    <a:pt x="52" y="0"/>
                  </a:cubicBezTo>
                  <a:cubicBezTo>
                    <a:pt x="76" y="0"/>
                    <a:pt x="88" y="15"/>
                    <a:pt x="83" y="47"/>
                  </a:cubicBezTo>
                  <a:lnTo>
                    <a:pt x="20" y="55"/>
                  </a:lnTo>
                  <a:close/>
                  <a:moveTo>
                    <a:pt x="50" y="10"/>
                  </a:moveTo>
                  <a:cubicBezTo>
                    <a:pt x="36" y="10"/>
                    <a:pt x="23" y="21"/>
                    <a:pt x="20" y="47"/>
                  </a:cubicBezTo>
                  <a:cubicBezTo>
                    <a:pt x="69" y="40"/>
                    <a:pt x="69" y="40"/>
                    <a:pt x="69" y="40"/>
                  </a:cubicBezTo>
                  <a:cubicBezTo>
                    <a:pt x="72" y="19"/>
                    <a:pt x="64" y="10"/>
                    <a:pt x="50"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21"/>
            <p:cNvSpPr>
              <a:spLocks/>
            </p:cNvSpPr>
            <p:nvPr/>
          </p:nvSpPr>
          <p:spPr bwMode="gray">
            <a:xfrm>
              <a:off x="-3052763" y="2443163"/>
              <a:ext cx="187325" cy="215900"/>
            </a:xfrm>
            <a:custGeom>
              <a:avLst/>
              <a:gdLst/>
              <a:ahLst/>
              <a:cxnLst>
                <a:cxn ang="0">
                  <a:pos x="56" y="97"/>
                </a:cxn>
                <a:cxn ang="0">
                  <a:pos x="65" y="29"/>
                </a:cxn>
                <a:cxn ang="0">
                  <a:pos x="47" y="10"/>
                </a:cxn>
                <a:cxn ang="0">
                  <a:pos x="28" y="13"/>
                </a:cxn>
                <a:cxn ang="0">
                  <a:pos x="16" y="97"/>
                </a:cxn>
                <a:cxn ang="0">
                  <a:pos x="0" y="97"/>
                </a:cxn>
                <a:cxn ang="0">
                  <a:pos x="12" y="7"/>
                </a:cxn>
                <a:cxn ang="0">
                  <a:pos x="50" y="0"/>
                </a:cxn>
                <a:cxn ang="0">
                  <a:pos x="82" y="28"/>
                </a:cxn>
                <a:cxn ang="0">
                  <a:pos x="72" y="97"/>
                </a:cxn>
                <a:cxn ang="0">
                  <a:pos x="56" y="97"/>
                </a:cxn>
              </a:cxnLst>
              <a:rect l="0" t="0" r="r" b="b"/>
              <a:pathLst>
                <a:path w="84" h="97">
                  <a:moveTo>
                    <a:pt x="56" y="97"/>
                  </a:moveTo>
                  <a:cubicBezTo>
                    <a:pt x="65" y="29"/>
                    <a:pt x="65" y="29"/>
                    <a:pt x="65" y="29"/>
                  </a:cubicBezTo>
                  <a:cubicBezTo>
                    <a:pt x="67" y="20"/>
                    <a:pt x="64" y="10"/>
                    <a:pt x="47" y="10"/>
                  </a:cubicBezTo>
                  <a:cubicBezTo>
                    <a:pt x="38" y="10"/>
                    <a:pt x="33" y="11"/>
                    <a:pt x="28" y="13"/>
                  </a:cubicBezTo>
                  <a:cubicBezTo>
                    <a:pt x="16" y="97"/>
                    <a:pt x="16" y="97"/>
                    <a:pt x="16" y="97"/>
                  </a:cubicBezTo>
                  <a:cubicBezTo>
                    <a:pt x="0" y="97"/>
                    <a:pt x="0" y="97"/>
                    <a:pt x="0" y="97"/>
                  </a:cubicBezTo>
                  <a:cubicBezTo>
                    <a:pt x="12" y="7"/>
                    <a:pt x="12" y="7"/>
                    <a:pt x="12" y="7"/>
                  </a:cubicBezTo>
                  <a:cubicBezTo>
                    <a:pt x="22" y="3"/>
                    <a:pt x="34" y="0"/>
                    <a:pt x="50" y="0"/>
                  </a:cubicBezTo>
                  <a:cubicBezTo>
                    <a:pt x="78" y="0"/>
                    <a:pt x="84" y="15"/>
                    <a:pt x="82" y="28"/>
                  </a:cubicBezTo>
                  <a:cubicBezTo>
                    <a:pt x="72" y="97"/>
                    <a:pt x="72" y="97"/>
                    <a:pt x="72" y="97"/>
                  </a:cubicBezTo>
                  <a:lnTo>
                    <a:pt x="56" y="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22"/>
            <p:cNvSpPr>
              <a:spLocks/>
            </p:cNvSpPr>
            <p:nvPr/>
          </p:nvSpPr>
          <p:spPr bwMode="gray">
            <a:xfrm>
              <a:off x="-2765425" y="2443163"/>
              <a:ext cx="158750" cy="220663"/>
            </a:xfrm>
            <a:custGeom>
              <a:avLst/>
              <a:gdLst/>
              <a:ahLst/>
              <a:cxnLst>
                <a:cxn ang="0">
                  <a:pos x="36" y="99"/>
                </a:cxn>
                <a:cxn ang="0">
                  <a:pos x="5" y="49"/>
                </a:cxn>
                <a:cxn ang="0">
                  <a:pos x="50" y="0"/>
                </a:cxn>
                <a:cxn ang="0">
                  <a:pos x="71" y="7"/>
                </a:cxn>
                <a:cxn ang="0">
                  <a:pos x="66" y="15"/>
                </a:cxn>
                <a:cxn ang="0">
                  <a:pos x="52" y="11"/>
                </a:cxn>
                <a:cxn ang="0">
                  <a:pos x="21" y="49"/>
                </a:cxn>
                <a:cxn ang="0">
                  <a:pos x="40" y="87"/>
                </a:cxn>
                <a:cxn ang="0">
                  <a:pos x="56" y="83"/>
                </a:cxn>
                <a:cxn ang="0">
                  <a:pos x="59" y="92"/>
                </a:cxn>
                <a:cxn ang="0">
                  <a:pos x="36" y="99"/>
                </a:cxn>
              </a:cxnLst>
              <a:rect l="0" t="0" r="r" b="b"/>
              <a:pathLst>
                <a:path w="71" h="99">
                  <a:moveTo>
                    <a:pt x="36" y="99"/>
                  </a:moveTo>
                  <a:cubicBezTo>
                    <a:pt x="14" y="99"/>
                    <a:pt x="0" y="80"/>
                    <a:pt x="5" y="49"/>
                  </a:cubicBezTo>
                  <a:cubicBezTo>
                    <a:pt x="9" y="18"/>
                    <a:pt x="28" y="0"/>
                    <a:pt x="50" y="0"/>
                  </a:cubicBezTo>
                  <a:cubicBezTo>
                    <a:pt x="62" y="0"/>
                    <a:pt x="68" y="4"/>
                    <a:pt x="71" y="7"/>
                  </a:cubicBezTo>
                  <a:cubicBezTo>
                    <a:pt x="66" y="15"/>
                    <a:pt x="66" y="15"/>
                    <a:pt x="66" y="15"/>
                  </a:cubicBezTo>
                  <a:cubicBezTo>
                    <a:pt x="63" y="13"/>
                    <a:pt x="59" y="11"/>
                    <a:pt x="52" y="11"/>
                  </a:cubicBezTo>
                  <a:cubicBezTo>
                    <a:pt x="33" y="11"/>
                    <a:pt x="24" y="27"/>
                    <a:pt x="21" y="49"/>
                  </a:cubicBezTo>
                  <a:cubicBezTo>
                    <a:pt x="18" y="72"/>
                    <a:pt x="24" y="87"/>
                    <a:pt x="40" y="87"/>
                  </a:cubicBezTo>
                  <a:cubicBezTo>
                    <a:pt x="47" y="87"/>
                    <a:pt x="52" y="85"/>
                    <a:pt x="56" y="83"/>
                  </a:cubicBezTo>
                  <a:cubicBezTo>
                    <a:pt x="59" y="92"/>
                    <a:pt x="59" y="92"/>
                    <a:pt x="59" y="92"/>
                  </a:cubicBezTo>
                  <a:cubicBezTo>
                    <a:pt x="55" y="96"/>
                    <a:pt x="47" y="99"/>
                    <a:pt x="36" y="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4" name="Freeform 23"/>
            <p:cNvSpPr>
              <a:spLocks noEditPoints="1"/>
            </p:cNvSpPr>
            <p:nvPr/>
          </p:nvSpPr>
          <p:spPr bwMode="gray">
            <a:xfrm>
              <a:off x="-2601913" y="2443163"/>
              <a:ext cx="192088" cy="220663"/>
            </a:xfrm>
            <a:custGeom>
              <a:avLst/>
              <a:gdLst/>
              <a:ahLst/>
              <a:cxnLst>
                <a:cxn ang="0">
                  <a:pos x="36" y="99"/>
                </a:cxn>
                <a:cxn ang="0">
                  <a:pos x="4" y="49"/>
                </a:cxn>
                <a:cxn ang="0">
                  <a:pos x="50" y="0"/>
                </a:cxn>
                <a:cxn ang="0">
                  <a:pos x="82" y="49"/>
                </a:cxn>
                <a:cxn ang="0">
                  <a:pos x="36" y="99"/>
                </a:cxn>
                <a:cxn ang="0">
                  <a:pos x="49" y="10"/>
                </a:cxn>
                <a:cxn ang="0">
                  <a:pos x="20" y="49"/>
                </a:cxn>
                <a:cxn ang="0">
                  <a:pos x="37" y="88"/>
                </a:cxn>
                <a:cxn ang="0">
                  <a:pos x="65" y="49"/>
                </a:cxn>
                <a:cxn ang="0">
                  <a:pos x="49" y="10"/>
                </a:cxn>
              </a:cxnLst>
              <a:rect l="0" t="0" r="r" b="b"/>
              <a:pathLst>
                <a:path w="86" h="99">
                  <a:moveTo>
                    <a:pt x="36" y="99"/>
                  </a:moveTo>
                  <a:cubicBezTo>
                    <a:pt x="9" y="99"/>
                    <a:pt x="0" y="77"/>
                    <a:pt x="4" y="49"/>
                  </a:cubicBezTo>
                  <a:cubicBezTo>
                    <a:pt x="8" y="21"/>
                    <a:pt x="23" y="0"/>
                    <a:pt x="50" y="0"/>
                  </a:cubicBezTo>
                  <a:cubicBezTo>
                    <a:pt x="77" y="0"/>
                    <a:pt x="86" y="21"/>
                    <a:pt x="82" y="49"/>
                  </a:cubicBezTo>
                  <a:cubicBezTo>
                    <a:pt x="78" y="77"/>
                    <a:pt x="63" y="99"/>
                    <a:pt x="36" y="99"/>
                  </a:cubicBezTo>
                  <a:moveTo>
                    <a:pt x="49" y="10"/>
                  </a:moveTo>
                  <a:cubicBezTo>
                    <a:pt x="29" y="10"/>
                    <a:pt x="23" y="30"/>
                    <a:pt x="20" y="49"/>
                  </a:cubicBezTo>
                  <a:cubicBezTo>
                    <a:pt x="17" y="69"/>
                    <a:pt x="19" y="88"/>
                    <a:pt x="37" y="88"/>
                  </a:cubicBezTo>
                  <a:cubicBezTo>
                    <a:pt x="57" y="88"/>
                    <a:pt x="63" y="68"/>
                    <a:pt x="65" y="49"/>
                  </a:cubicBezTo>
                  <a:cubicBezTo>
                    <a:pt x="68" y="30"/>
                    <a:pt x="67" y="10"/>
                    <a:pt x="49"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5" name="Freeform 24"/>
            <p:cNvSpPr>
              <a:spLocks/>
            </p:cNvSpPr>
            <p:nvPr/>
          </p:nvSpPr>
          <p:spPr bwMode="gray">
            <a:xfrm>
              <a:off x="-2386013" y="2443163"/>
              <a:ext cx="188913" cy="215900"/>
            </a:xfrm>
            <a:custGeom>
              <a:avLst/>
              <a:gdLst/>
              <a:ahLst/>
              <a:cxnLst>
                <a:cxn ang="0">
                  <a:pos x="56" y="97"/>
                </a:cxn>
                <a:cxn ang="0">
                  <a:pos x="66" y="29"/>
                </a:cxn>
                <a:cxn ang="0">
                  <a:pos x="48" y="10"/>
                </a:cxn>
                <a:cxn ang="0">
                  <a:pos x="28" y="13"/>
                </a:cxn>
                <a:cxn ang="0">
                  <a:pos x="17" y="97"/>
                </a:cxn>
                <a:cxn ang="0">
                  <a:pos x="0" y="97"/>
                </a:cxn>
                <a:cxn ang="0">
                  <a:pos x="13" y="7"/>
                </a:cxn>
                <a:cxn ang="0">
                  <a:pos x="51" y="0"/>
                </a:cxn>
                <a:cxn ang="0">
                  <a:pos x="82" y="28"/>
                </a:cxn>
                <a:cxn ang="0">
                  <a:pos x="73" y="97"/>
                </a:cxn>
                <a:cxn ang="0">
                  <a:pos x="56" y="97"/>
                </a:cxn>
              </a:cxnLst>
              <a:rect l="0" t="0" r="r" b="b"/>
              <a:pathLst>
                <a:path w="84" h="97">
                  <a:moveTo>
                    <a:pt x="56" y="97"/>
                  </a:moveTo>
                  <a:cubicBezTo>
                    <a:pt x="66" y="29"/>
                    <a:pt x="66" y="29"/>
                    <a:pt x="66" y="29"/>
                  </a:cubicBezTo>
                  <a:cubicBezTo>
                    <a:pt x="67" y="20"/>
                    <a:pt x="65" y="10"/>
                    <a:pt x="48" y="10"/>
                  </a:cubicBezTo>
                  <a:cubicBezTo>
                    <a:pt x="39" y="10"/>
                    <a:pt x="34" y="11"/>
                    <a:pt x="28" y="13"/>
                  </a:cubicBezTo>
                  <a:cubicBezTo>
                    <a:pt x="17" y="97"/>
                    <a:pt x="17" y="97"/>
                    <a:pt x="17" y="97"/>
                  </a:cubicBezTo>
                  <a:cubicBezTo>
                    <a:pt x="0" y="97"/>
                    <a:pt x="0" y="97"/>
                    <a:pt x="0" y="97"/>
                  </a:cubicBezTo>
                  <a:cubicBezTo>
                    <a:pt x="13" y="7"/>
                    <a:pt x="13" y="7"/>
                    <a:pt x="13" y="7"/>
                  </a:cubicBezTo>
                  <a:cubicBezTo>
                    <a:pt x="23" y="3"/>
                    <a:pt x="35" y="0"/>
                    <a:pt x="51" y="0"/>
                  </a:cubicBezTo>
                  <a:cubicBezTo>
                    <a:pt x="78" y="0"/>
                    <a:pt x="84" y="15"/>
                    <a:pt x="82" y="28"/>
                  </a:cubicBezTo>
                  <a:cubicBezTo>
                    <a:pt x="73" y="97"/>
                    <a:pt x="73" y="97"/>
                    <a:pt x="73" y="97"/>
                  </a:cubicBezTo>
                  <a:lnTo>
                    <a:pt x="56" y="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25"/>
            <p:cNvSpPr>
              <a:spLocks/>
            </p:cNvSpPr>
            <p:nvPr/>
          </p:nvSpPr>
          <p:spPr bwMode="gray">
            <a:xfrm>
              <a:off x="-2174875" y="2443163"/>
              <a:ext cx="149225" cy="219075"/>
            </a:xfrm>
            <a:custGeom>
              <a:avLst/>
              <a:gdLst/>
              <a:ahLst/>
              <a:cxnLst>
                <a:cxn ang="0">
                  <a:pos x="24" y="98"/>
                </a:cxn>
                <a:cxn ang="0">
                  <a:pos x="0" y="92"/>
                </a:cxn>
                <a:cxn ang="0">
                  <a:pos x="5" y="82"/>
                </a:cxn>
                <a:cxn ang="0">
                  <a:pos x="24" y="87"/>
                </a:cxn>
                <a:cxn ang="0">
                  <a:pos x="45" y="71"/>
                </a:cxn>
                <a:cxn ang="0">
                  <a:pos x="31" y="53"/>
                </a:cxn>
                <a:cxn ang="0">
                  <a:pos x="11" y="26"/>
                </a:cxn>
                <a:cxn ang="0">
                  <a:pos x="45" y="0"/>
                </a:cxn>
                <a:cxn ang="0">
                  <a:pos x="67" y="7"/>
                </a:cxn>
                <a:cxn ang="0">
                  <a:pos x="62" y="16"/>
                </a:cxn>
                <a:cxn ang="0">
                  <a:pos x="46" y="10"/>
                </a:cxn>
                <a:cxn ang="0">
                  <a:pos x="27" y="25"/>
                </a:cxn>
                <a:cxn ang="0">
                  <a:pos x="41" y="43"/>
                </a:cxn>
                <a:cxn ang="0">
                  <a:pos x="62" y="70"/>
                </a:cxn>
                <a:cxn ang="0">
                  <a:pos x="24" y="98"/>
                </a:cxn>
              </a:cxnLst>
              <a:rect l="0" t="0" r="r" b="b"/>
              <a:pathLst>
                <a:path w="67" h="98">
                  <a:moveTo>
                    <a:pt x="24" y="98"/>
                  </a:moveTo>
                  <a:cubicBezTo>
                    <a:pt x="13" y="98"/>
                    <a:pt x="4" y="96"/>
                    <a:pt x="0" y="92"/>
                  </a:cubicBezTo>
                  <a:cubicBezTo>
                    <a:pt x="5" y="82"/>
                    <a:pt x="5" y="82"/>
                    <a:pt x="5" y="82"/>
                  </a:cubicBezTo>
                  <a:cubicBezTo>
                    <a:pt x="9" y="84"/>
                    <a:pt x="15" y="87"/>
                    <a:pt x="24" y="87"/>
                  </a:cubicBezTo>
                  <a:cubicBezTo>
                    <a:pt x="35" y="87"/>
                    <a:pt x="44" y="80"/>
                    <a:pt x="45" y="71"/>
                  </a:cubicBezTo>
                  <a:cubicBezTo>
                    <a:pt x="46" y="61"/>
                    <a:pt x="41" y="56"/>
                    <a:pt x="31" y="53"/>
                  </a:cubicBezTo>
                  <a:cubicBezTo>
                    <a:pt x="13" y="46"/>
                    <a:pt x="10" y="36"/>
                    <a:pt x="11" y="26"/>
                  </a:cubicBezTo>
                  <a:cubicBezTo>
                    <a:pt x="13" y="12"/>
                    <a:pt x="27" y="0"/>
                    <a:pt x="45" y="0"/>
                  </a:cubicBezTo>
                  <a:cubicBezTo>
                    <a:pt x="55" y="0"/>
                    <a:pt x="63" y="3"/>
                    <a:pt x="67" y="7"/>
                  </a:cubicBezTo>
                  <a:cubicBezTo>
                    <a:pt x="62" y="16"/>
                    <a:pt x="62" y="16"/>
                    <a:pt x="62" y="16"/>
                  </a:cubicBezTo>
                  <a:cubicBezTo>
                    <a:pt x="59" y="14"/>
                    <a:pt x="53" y="10"/>
                    <a:pt x="46" y="10"/>
                  </a:cubicBezTo>
                  <a:cubicBezTo>
                    <a:pt x="35" y="10"/>
                    <a:pt x="28" y="17"/>
                    <a:pt x="27" y="25"/>
                  </a:cubicBezTo>
                  <a:cubicBezTo>
                    <a:pt x="26" y="35"/>
                    <a:pt x="32" y="39"/>
                    <a:pt x="41" y="43"/>
                  </a:cubicBezTo>
                  <a:cubicBezTo>
                    <a:pt x="60" y="50"/>
                    <a:pt x="63" y="59"/>
                    <a:pt x="62" y="70"/>
                  </a:cubicBezTo>
                  <a:cubicBezTo>
                    <a:pt x="60" y="85"/>
                    <a:pt x="45" y="98"/>
                    <a:pt x="24" y="9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26"/>
            <p:cNvSpPr>
              <a:spLocks/>
            </p:cNvSpPr>
            <p:nvPr/>
          </p:nvSpPr>
          <p:spPr bwMode="gray">
            <a:xfrm>
              <a:off x="-1985963" y="2387600"/>
              <a:ext cx="103188" cy="274638"/>
            </a:xfrm>
            <a:custGeom>
              <a:avLst/>
              <a:gdLst/>
              <a:ahLst/>
              <a:cxnLst>
                <a:cxn ang="0">
                  <a:pos x="24" y="123"/>
                </a:cxn>
                <a:cxn ang="0">
                  <a:pos x="2" y="99"/>
                </a:cxn>
                <a:cxn ang="0">
                  <a:pos x="11" y="37"/>
                </a:cxn>
                <a:cxn ang="0">
                  <a:pos x="0" y="37"/>
                </a:cxn>
                <a:cxn ang="0">
                  <a:pos x="1" y="27"/>
                </a:cxn>
                <a:cxn ang="0">
                  <a:pos x="13" y="27"/>
                </a:cxn>
                <a:cxn ang="0">
                  <a:pos x="16" y="5"/>
                </a:cxn>
                <a:cxn ang="0">
                  <a:pos x="33" y="0"/>
                </a:cxn>
                <a:cxn ang="0">
                  <a:pos x="29" y="27"/>
                </a:cxn>
                <a:cxn ang="0">
                  <a:pos x="46" y="27"/>
                </a:cxn>
                <a:cxn ang="0">
                  <a:pos x="45" y="37"/>
                </a:cxn>
                <a:cxn ang="0">
                  <a:pos x="27" y="37"/>
                </a:cxn>
                <a:cxn ang="0">
                  <a:pos x="19" y="98"/>
                </a:cxn>
                <a:cxn ang="0">
                  <a:pos x="30" y="112"/>
                </a:cxn>
                <a:cxn ang="0">
                  <a:pos x="34" y="111"/>
                </a:cxn>
                <a:cxn ang="0">
                  <a:pos x="33" y="121"/>
                </a:cxn>
                <a:cxn ang="0">
                  <a:pos x="24" y="123"/>
                </a:cxn>
              </a:cxnLst>
              <a:rect l="0" t="0" r="r" b="b"/>
              <a:pathLst>
                <a:path w="46" h="123">
                  <a:moveTo>
                    <a:pt x="24" y="123"/>
                  </a:moveTo>
                  <a:cubicBezTo>
                    <a:pt x="6" y="123"/>
                    <a:pt x="1" y="110"/>
                    <a:pt x="2" y="99"/>
                  </a:cubicBezTo>
                  <a:cubicBezTo>
                    <a:pt x="11" y="37"/>
                    <a:pt x="11" y="37"/>
                    <a:pt x="11" y="37"/>
                  </a:cubicBezTo>
                  <a:cubicBezTo>
                    <a:pt x="0" y="37"/>
                    <a:pt x="0" y="37"/>
                    <a:pt x="0" y="37"/>
                  </a:cubicBezTo>
                  <a:cubicBezTo>
                    <a:pt x="1" y="27"/>
                    <a:pt x="1" y="27"/>
                    <a:pt x="1" y="27"/>
                  </a:cubicBezTo>
                  <a:cubicBezTo>
                    <a:pt x="13" y="27"/>
                    <a:pt x="13" y="27"/>
                    <a:pt x="13" y="27"/>
                  </a:cubicBezTo>
                  <a:cubicBezTo>
                    <a:pt x="16" y="5"/>
                    <a:pt x="16" y="5"/>
                    <a:pt x="16" y="5"/>
                  </a:cubicBezTo>
                  <a:cubicBezTo>
                    <a:pt x="33" y="0"/>
                    <a:pt x="33" y="0"/>
                    <a:pt x="33" y="0"/>
                  </a:cubicBezTo>
                  <a:cubicBezTo>
                    <a:pt x="29" y="27"/>
                    <a:pt x="29" y="27"/>
                    <a:pt x="29" y="27"/>
                  </a:cubicBezTo>
                  <a:cubicBezTo>
                    <a:pt x="46" y="27"/>
                    <a:pt x="46" y="27"/>
                    <a:pt x="46" y="27"/>
                  </a:cubicBezTo>
                  <a:cubicBezTo>
                    <a:pt x="45" y="37"/>
                    <a:pt x="45" y="37"/>
                    <a:pt x="45" y="37"/>
                  </a:cubicBezTo>
                  <a:cubicBezTo>
                    <a:pt x="27" y="37"/>
                    <a:pt x="27" y="37"/>
                    <a:pt x="27" y="37"/>
                  </a:cubicBezTo>
                  <a:cubicBezTo>
                    <a:pt x="19" y="98"/>
                    <a:pt x="19" y="98"/>
                    <a:pt x="19" y="98"/>
                  </a:cubicBezTo>
                  <a:cubicBezTo>
                    <a:pt x="18" y="106"/>
                    <a:pt x="20" y="112"/>
                    <a:pt x="30" y="112"/>
                  </a:cubicBezTo>
                  <a:cubicBezTo>
                    <a:pt x="34" y="111"/>
                    <a:pt x="34" y="111"/>
                    <a:pt x="34" y="111"/>
                  </a:cubicBezTo>
                  <a:cubicBezTo>
                    <a:pt x="33" y="121"/>
                    <a:pt x="33" y="121"/>
                    <a:pt x="33" y="121"/>
                  </a:cubicBezTo>
                  <a:cubicBezTo>
                    <a:pt x="31" y="122"/>
                    <a:pt x="28" y="123"/>
                    <a:pt x="24" y="1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27"/>
            <p:cNvSpPr>
              <a:spLocks/>
            </p:cNvSpPr>
            <p:nvPr/>
          </p:nvSpPr>
          <p:spPr bwMode="gray">
            <a:xfrm>
              <a:off x="-1866900" y="2443163"/>
              <a:ext cx="125413" cy="215900"/>
            </a:xfrm>
            <a:custGeom>
              <a:avLst/>
              <a:gdLst/>
              <a:ahLst/>
              <a:cxnLst>
                <a:cxn ang="0">
                  <a:pos x="51" y="12"/>
                </a:cxn>
                <a:cxn ang="0">
                  <a:pos x="28" y="14"/>
                </a:cxn>
                <a:cxn ang="0">
                  <a:pos x="16" y="97"/>
                </a:cxn>
                <a:cxn ang="0">
                  <a:pos x="0" y="97"/>
                </a:cxn>
                <a:cxn ang="0">
                  <a:pos x="13" y="7"/>
                </a:cxn>
                <a:cxn ang="0">
                  <a:pos x="56" y="0"/>
                </a:cxn>
                <a:cxn ang="0">
                  <a:pos x="51" y="12"/>
                </a:cxn>
              </a:cxnLst>
              <a:rect l="0" t="0" r="r" b="b"/>
              <a:pathLst>
                <a:path w="56" h="97">
                  <a:moveTo>
                    <a:pt x="51" y="12"/>
                  </a:moveTo>
                  <a:cubicBezTo>
                    <a:pt x="43" y="10"/>
                    <a:pt x="34" y="10"/>
                    <a:pt x="28" y="14"/>
                  </a:cubicBezTo>
                  <a:cubicBezTo>
                    <a:pt x="16" y="97"/>
                    <a:pt x="16" y="97"/>
                    <a:pt x="16" y="97"/>
                  </a:cubicBezTo>
                  <a:cubicBezTo>
                    <a:pt x="0" y="97"/>
                    <a:pt x="0" y="97"/>
                    <a:pt x="0" y="97"/>
                  </a:cubicBezTo>
                  <a:cubicBezTo>
                    <a:pt x="13" y="7"/>
                    <a:pt x="13" y="7"/>
                    <a:pt x="13" y="7"/>
                  </a:cubicBezTo>
                  <a:cubicBezTo>
                    <a:pt x="23" y="2"/>
                    <a:pt x="33" y="0"/>
                    <a:pt x="56" y="0"/>
                  </a:cubicBezTo>
                  <a:lnTo>
                    <a:pt x="51"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28"/>
            <p:cNvSpPr>
              <a:spLocks/>
            </p:cNvSpPr>
            <p:nvPr/>
          </p:nvSpPr>
          <p:spPr bwMode="gray">
            <a:xfrm>
              <a:off x="-1730375" y="2447925"/>
              <a:ext cx="182563" cy="215900"/>
            </a:xfrm>
            <a:custGeom>
              <a:avLst/>
              <a:gdLst/>
              <a:ahLst/>
              <a:cxnLst>
                <a:cxn ang="0">
                  <a:pos x="34" y="97"/>
                </a:cxn>
                <a:cxn ang="0">
                  <a:pos x="3" y="66"/>
                </a:cxn>
                <a:cxn ang="0">
                  <a:pos x="12" y="0"/>
                </a:cxn>
                <a:cxn ang="0">
                  <a:pos x="28" y="0"/>
                </a:cxn>
                <a:cxn ang="0">
                  <a:pos x="19" y="66"/>
                </a:cxn>
                <a:cxn ang="0">
                  <a:pos x="36" y="86"/>
                </a:cxn>
                <a:cxn ang="0">
                  <a:pos x="55" y="82"/>
                </a:cxn>
                <a:cxn ang="0">
                  <a:pos x="66" y="0"/>
                </a:cxn>
                <a:cxn ang="0">
                  <a:pos x="82" y="0"/>
                </a:cxn>
                <a:cxn ang="0">
                  <a:pos x="70" y="89"/>
                </a:cxn>
                <a:cxn ang="0">
                  <a:pos x="34" y="97"/>
                </a:cxn>
              </a:cxnLst>
              <a:rect l="0" t="0" r="r" b="b"/>
              <a:pathLst>
                <a:path w="82" h="97">
                  <a:moveTo>
                    <a:pt x="34" y="97"/>
                  </a:moveTo>
                  <a:cubicBezTo>
                    <a:pt x="9" y="97"/>
                    <a:pt x="0" y="85"/>
                    <a:pt x="3" y="66"/>
                  </a:cubicBezTo>
                  <a:cubicBezTo>
                    <a:pt x="12" y="0"/>
                    <a:pt x="12" y="0"/>
                    <a:pt x="12" y="0"/>
                  </a:cubicBezTo>
                  <a:cubicBezTo>
                    <a:pt x="28" y="0"/>
                    <a:pt x="28" y="0"/>
                    <a:pt x="28" y="0"/>
                  </a:cubicBezTo>
                  <a:cubicBezTo>
                    <a:pt x="19" y="66"/>
                    <a:pt x="19" y="66"/>
                    <a:pt x="19" y="66"/>
                  </a:cubicBezTo>
                  <a:cubicBezTo>
                    <a:pt x="17" y="77"/>
                    <a:pt x="22" y="86"/>
                    <a:pt x="36" y="86"/>
                  </a:cubicBezTo>
                  <a:cubicBezTo>
                    <a:pt x="44" y="86"/>
                    <a:pt x="49" y="85"/>
                    <a:pt x="55" y="82"/>
                  </a:cubicBezTo>
                  <a:cubicBezTo>
                    <a:pt x="66" y="0"/>
                    <a:pt x="66" y="0"/>
                    <a:pt x="66" y="0"/>
                  </a:cubicBezTo>
                  <a:cubicBezTo>
                    <a:pt x="82" y="0"/>
                    <a:pt x="82" y="0"/>
                    <a:pt x="82" y="0"/>
                  </a:cubicBezTo>
                  <a:cubicBezTo>
                    <a:pt x="70" y="89"/>
                    <a:pt x="70" y="89"/>
                    <a:pt x="70" y="89"/>
                  </a:cubicBezTo>
                  <a:cubicBezTo>
                    <a:pt x="62" y="93"/>
                    <a:pt x="50" y="97"/>
                    <a:pt x="34" y="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29"/>
            <p:cNvSpPr>
              <a:spLocks/>
            </p:cNvSpPr>
            <p:nvPr/>
          </p:nvSpPr>
          <p:spPr bwMode="gray">
            <a:xfrm>
              <a:off x="-1520825" y="2443163"/>
              <a:ext cx="157163" cy="220663"/>
            </a:xfrm>
            <a:custGeom>
              <a:avLst/>
              <a:gdLst/>
              <a:ahLst/>
              <a:cxnLst>
                <a:cxn ang="0">
                  <a:pos x="35" y="99"/>
                </a:cxn>
                <a:cxn ang="0">
                  <a:pos x="4" y="49"/>
                </a:cxn>
                <a:cxn ang="0">
                  <a:pos x="49" y="0"/>
                </a:cxn>
                <a:cxn ang="0">
                  <a:pos x="70" y="7"/>
                </a:cxn>
                <a:cxn ang="0">
                  <a:pos x="65" y="15"/>
                </a:cxn>
                <a:cxn ang="0">
                  <a:pos x="51" y="11"/>
                </a:cxn>
                <a:cxn ang="0">
                  <a:pos x="21" y="49"/>
                </a:cxn>
                <a:cxn ang="0">
                  <a:pos x="40" y="87"/>
                </a:cxn>
                <a:cxn ang="0">
                  <a:pos x="56" y="83"/>
                </a:cxn>
                <a:cxn ang="0">
                  <a:pos x="58" y="92"/>
                </a:cxn>
                <a:cxn ang="0">
                  <a:pos x="35" y="99"/>
                </a:cxn>
              </a:cxnLst>
              <a:rect l="0" t="0" r="r" b="b"/>
              <a:pathLst>
                <a:path w="70" h="99">
                  <a:moveTo>
                    <a:pt x="35" y="99"/>
                  </a:moveTo>
                  <a:cubicBezTo>
                    <a:pt x="13" y="99"/>
                    <a:pt x="0" y="80"/>
                    <a:pt x="4" y="49"/>
                  </a:cubicBezTo>
                  <a:cubicBezTo>
                    <a:pt x="8" y="18"/>
                    <a:pt x="27" y="0"/>
                    <a:pt x="49" y="0"/>
                  </a:cubicBezTo>
                  <a:cubicBezTo>
                    <a:pt x="61" y="0"/>
                    <a:pt x="67" y="4"/>
                    <a:pt x="70" y="7"/>
                  </a:cubicBezTo>
                  <a:cubicBezTo>
                    <a:pt x="65" y="15"/>
                    <a:pt x="65" y="15"/>
                    <a:pt x="65" y="15"/>
                  </a:cubicBezTo>
                  <a:cubicBezTo>
                    <a:pt x="62" y="13"/>
                    <a:pt x="58" y="11"/>
                    <a:pt x="51" y="11"/>
                  </a:cubicBezTo>
                  <a:cubicBezTo>
                    <a:pt x="33" y="11"/>
                    <a:pt x="24" y="27"/>
                    <a:pt x="21" y="49"/>
                  </a:cubicBezTo>
                  <a:cubicBezTo>
                    <a:pt x="17" y="72"/>
                    <a:pt x="24" y="87"/>
                    <a:pt x="40" y="87"/>
                  </a:cubicBezTo>
                  <a:cubicBezTo>
                    <a:pt x="47" y="87"/>
                    <a:pt x="52" y="85"/>
                    <a:pt x="56" y="83"/>
                  </a:cubicBezTo>
                  <a:cubicBezTo>
                    <a:pt x="58" y="92"/>
                    <a:pt x="58" y="92"/>
                    <a:pt x="58" y="92"/>
                  </a:cubicBezTo>
                  <a:cubicBezTo>
                    <a:pt x="54" y="96"/>
                    <a:pt x="46" y="99"/>
                    <a:pt x="35" y="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30"/>
            <p:cNvSpPr>
              <a:spLocks/>
            </p:cNvSpPr>
            <p:nvPr/>
          </p:nvSpPr>
          <p:spPr bwMode="gray">
            <a:xfrm>
              <a:off x="-1335088" y="2387600"/>
              <a:ext cx="104775" cy="274638"/>
            </a:xfrm>
            <a:custGeom>
              <a:avLst/>
              <a:gdLst/>
              <a:ahLst/>
              <a:cxnLst>
                <a:cxn ang="0">
                  <a:pos x="24" y="123"/>
                </a:cxn>
                <a:cxn ang="0">
                  <a:pos x="3" y="99"/>
                </a:cxn>
                <a:cxn ang="0">
                  <a:pos x="12" y="37"/>
                </a:cxn>
                <a:cxn ang="0">
                  <a:pos x="0" y="37"/>
                </a:cxn>
                <a:cxn ang="0">
                  <a:pos x="2" y="27"/>
                </a:cxn>
                <a:cxn ang="0">
                  <a:pos x="13" y="27"/>
                </a:cxn>
                <a:cxn ang="0">
                  <a:pos x="16" y="5"/>
                </a:cxn>
                <a:cxn ang="0">
                  <a:pos x="33" y="0"/>
                </a:cxn>
                <a:cxn ang="0">
                  <a:pos x="29" y="27"/>
                </a:cxn>
                <a:cxn ang="0">
                  <a:pos x="47" y="27"/>
                </a:cxn>
                <a:cxn ang="0">
                  <a:pos x="45" y="37"/>
                </a:cxn>
                <a:cxn ang="0">
                  <a:pos x="28" y="37"/>
                </a:cxn>
                <a:cxn ang="0">
                  <a:pos x="19" y="98"/>
                </a:cxn>
                <a:cxn ang="0">
                  <a:pos x="30" y="112"/>
                </a:cxn>
                <a:cxn ang="0">
                  <a:pos x="35" y="111"/>
                </a:cxn>
                <a:cxn ang="0">
                  <a:pos x="33" y="121"/>
                </a:cxn>
                <a:cxn ang="0">
                  <a:pos x="24" y="123"/>
                </a:cxn>
              </a:cxnLst>
              <a:rect l="0" t="0" r="r" b="b"/>
              <a:pathLst>
                <a:path w="47" h="123">
                  <a:moveTo>
                    <a:pt x="24" y="123"/>
                  </a:moveTo>
                  <a:cubicBezTo>
                    <a:pt x="6" y="123"/>
                    <a:pt x="1" y="110"/>
                    <a:pt x="3" y="99"/>
                  </a:cubicBezTo>
                  <a:cubicBezTo>
                    <a:pt x="12" y="37"/>
                    <a:pt x="12" y="37"/>
                    <a:pt x="12" y="37"/>
                  </a:cubicBezTo>
                  <a:cubicBezTo>
                    <a:pt x="0" y="37"/>
                    <a:pt x="0" y="37"/>
                    <a:pt x="0" y="37"/>
                  </a:cubicBezTo>
                  <a:cubicBezTo>
                    <a:pt x="2" y="27"/>
                    <a:pt x="2" y="27"/>
                    <a:pt x="2" y="27"/>
                  </a:cubicBezTo>
                  <a:cubicBezTo>
                    <a:pt x="13" y="27"/>
                    <a:pt x="13" y="27"/>
                    <a:pt x="13" y="27"/>
                  </a:cubicBezTo>
                  <a:cubicBezTo>
                    <a:pt x="16" y="5"/>
                    <a:pt x="16" y="5"/>
                    <a:pt x="16" y="5"/>
                  </a:cubicBezTo>
                  <a:cubicBezTo>
                    <a:pt x="33" y="0"/>
                    <a:pt x="33" y="0"/>
                    <a:pt x="33" y="0"/>
                  </a:cubicBezTo>
                  <a:cubicBezTo>
                    <a:pt x="29" y="27"/>
                    <a:pt x="29" y="27"/>
                    <a:pt x="29" y="27"/>
                  </a:cubicBezTo>
                  <a:cubicBezTo>
                    <a:pt x="47" y="27"/>
                    <a:pt x="47" y="27"/>
                    <a:pt x="47" y="27"/>
                  </a:cubicBezTo>
                  <a:cubicBezTo>
                    <a:pt x="45" y="37"/>
                    <a:pt x="45" y="37"/>
                    <a:pt x="45" y="37"/>
                  </a:cubicBezTo>
                  <a:cubicBezTo>
                    <a:pt x="28" y="37"/>
                    <a:pt x="28" y="37"/>
                    <a:pt x="28" y="37"/>
                  </a:cubicBezTo>
                  <a:cubicBezTo>
                    <a:pt x="19" y="98"/>
                    <a:pt x="19" y="98"/>
                    <a:pt x="19" y="98"/>
                  </a:cubicBezTo>
                  <a:cubicBezTo>
                    <a:pt x="18" y="106"/>
                    <a:pt x="21" y="112"/>
                    <a:pt x="30" y="112"/>
                  </a:cubicBezTo>
                  <a:cubicBezTo>
                    <a:pt x="35" y="111"/>
                    <a:pt x="35" y="111"/>
                    <a:pt x="35" y="111"/>
                  </a:cubicBezTo>
                  <a:cubicBezTo>
                    <a:pt x="33" y="121"/>
                    <a:pt x="33" y="121"/>
                    <a:pt x="33" y="121"/>
                  </a:cubicBezTo>
                  <a:cubicBezTo>
                    <a:pt x="31" y="122"/>
                    <a:pt x="28" y="123"/>
                    <a:pt x="24" y="1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31"/>
            <p:cNvSpPr>
              <a:spLocks noEditPoints="1"/>
            </p:cNvSpPr>
            <p:nvPr/>
          </p:nvSpPr>
          <p:spPr bwMode="gray">
            <a:xfrm>
              <a:off x="-1212850" y="2366963"/>
              <a:ext cx="79375" cy="292100"/>
            </a:xfrm>
            <a:custGeom>
              <a:avLst/>
              <a:gdLst/>
              <a:ahLst/>
              <a:cxnLst>
                <a:cxn ang="0">
                  <a:pos x="24" y="18"/>
                </a:cxn>
                <a:cxn ang="0">
                  <a:pos x="15" y="9"/>
                </a:cxn>
                <a:cxn ang="0">
                  <a:pos x="26" y="0"/>
                </a:cxn>
                <a:cxn ang="0">
                  <a:pos x="34" y="9"/>
                </a:cxn>
                <a:cxn ang="0">
                  <a:pos x="24" y="18"/>
                </a:cxn>
                <a:cxn ang="0">
                  <a:pos x="0" y="131"/>
                </a:cxn>
                <a:cxn ang="0">
                  <a:pos x="13" y="36"/>
                </a:cxn>
                <a:cxn ang="0">
                  <a:pos x="29" y="36"/>
                </a:cxn>
                <a:cxn ang="0">
                  <a:pos x="16" y="131"/>
                </a:cxn>
                <a:cxn ang="0">
                  <a:pos x="0" y="131"/>
                </a:cxn>
              </a:cxnLst>
              <a:rect l="0" t="0" r="r" b="b"/>
              <a:pathLst>
                <a:path w="35" h="131">
                  <a:moveTo>
                    <a:pt x="24" y="18"/>
                  </a:moveTo>
                  <a:cubicBezTo>
                    <a:pt x="18" y="18"/>
                    <a:pt x="15" y="14"/>
                    <a:pt x="15" y="9"/>
                  </a:cubicBezTo>
                  <a:cubicBezTo>
                    <a:pt x="16" y="4"/>
                    <a:pt x="21" y="0"/>
                    <a:pt x="26" y="0"/>
                  </a:cubicBezTo>
                  <a:cubicBezTo>
                    <a:pt x="31" y="0"/>
                    <a:pt x="35" y="4"/>
                    <a:pt x="34" y="9"/>
                  </a:cubicBezTo>
                  <a:cubicBezTo>
                    <a:pt x="34" y="14"/>
                    <a:pt x="29" y="18"/>
                    <a:pt x="24" y="18"/>
                  </a:cubicBezTo>
                  <a:moveTo>
                    <a:pt x="0" y="131"/>
                  </a:moveTo>
                  <a:cubicBezTo>
                    <a:pt x="13" y="36"/>
                    <a:pt x="13" y="36"/>
                    <a:pt x="13" y="36"/>
                  </a:cubicBezTo>
                  <a:cubicBezTo>
                    <a:pt x="29" y="36"/>
                    <a:pt x="29" y="36"/>
                    <a:pt x="29" y="36"/>
                  </a:cubicBezTo>
                  <a:cubicBezTo>
                    <a:pt x="16" y="131"/>
                    <a:pt x="16" y="131"/>
                    <a:pt x="16" y="131"/>
                  </a:cubicBezTo>
                  <a:lnTo>
                    <a:pt x="0" y="1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32"/>
            <p:cNvSpPr>
              <a:spLocks noEditPoints="1"/>
            </p:cNvSpPr>
            <p:nvPr/>
          </p:nvSpPr>
          <p:spPr bwMode="gray">
            <a:xfrm>
              <a:off x="-1119188" y="2443163"/>
              <a:ext cx="193675" cy="220663"/>
            </a:xfrm>
            <a:custGeom>
              <a:avLst/>
              <a:gdLst/>
              <a:ahLst/>
              <a:cxnLst>
                <a:cxn ang="0">
                  <a:pos x="36" y="99"/>
                </a:cxn>
                <a:cxn ang="0">
                  <a:pos x="4" y="49"/>
                </a:cxn>
                <a:cxn ang="0">
                  <a:pos x="50" y="0"/>
                </a:cxn>
                <a:cxn ang="0">
                  <a:pos x="82" y="49"/>
                </a:cxn>
                <a:cxn ang="0">
                  <a:pos x="36" y="99"/>
                </a:cxn>
                <a:cxn ang="0">
                  <a:pos x="48" y="10"/>
                </a:cxn>
                <a:cxn ang="0">
                  <a:pos x="20" y="49"/>
                </a:cxn>
                <a:cxn ang="0">
                  <a:pos x="38" y="88"/>
                </a:cxn>
                <a:cxn ang="0">
                  <a:pos x="65" y="49"/>
                </a:cxn>
                <a:cxn ang="0">
                  <a:pos x="48" y="10"/>
                </a:cxn>
              </a:cxnLst>
              <a:rect l="0" t="0" r="r" b="b"/>
              <a:pathLst>
                <a:path w="86" h="99">
                  <a:moveTo>
                    <a:pt x="36" y="99"/>
                  </a:moveTo>
                  <a:cubicBezTo>
                    <a:pt x="9" y="99"/>
                    <a:pt x="0" y="77"/>
                    <a:pt x="4" y="49"/>
                  </a:cubicBezTo>
                  <a:cubicBezTo>
                    <a:pt x="8" y="21"/>
                    <a:pt x="23" y="0"/>
                    <a:pt x="50" y="0"/>
                  </a:cubicBezTo>
                  <a:cubicBezTo>
                    <a:pt x="77" y="0"/>
                    <a:pt x="86" y="21"/>
                    <a:pt x="82" y="49"/>
                  </a:cubicBezTo>
                  <a:cubicBezTo>
                    <a:pt x="78" y="77"/>
                    <a:pt x="63" y="99"/>
                    <a:pt x="36" y="99"/>
                  </a:cubicBezTo>
                  <a:moveTo>
                    <a:pt x="48" y="10"/>
                  </a:moveTo>
                  <a:cubicBezTo>
                    <a:pt x="29" y="10"/>
                    <a:pt x="23" y="30"/>
                    <a:pt x="20" y="49"/>
                  </a:cubicBezTo>
                  <a:cubicBezTo>
                    <a:pt x="17" y="69"/>
                    <a:pt x="19" y="88"/>
                    <a:pt x="38" y="88"/>
                  </a:cubicBezTo>
                  <a:cubicBezTo>
                    <a:pt x="56" y="88"/>
                    <a:pt x="63" y="68"/>
                    <a:pt x="65" y="49"/>
                  </a:cubicBezTo>
                  <a:cubicBezTo>
                    <a:pt x="68" y="30"/>
                    <a:pt x="67" y="10"/>
                    <a:pt x="48"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33"/>
            <p:cNvSpPr>
              <a:spLocks/>
            </p:cNvSpPr>
            <p:nvPr/>
          </p:nvSpPr>
          <p:spPr bwMode="gray">
            <a:xfrm>
              <a:off x="-901700" y="2443163"/>
              <a:ext cx="187325" cy="215900"/>
            </a:xfrm>
            <a:custGeom>
              <a:avLst/>
              <a:gdLst/>
              <a:ahLst/>
              <a:cxnLst>
                <a:cxn ang="0">
                  <a:pos x="56" y="97"/>
                </a:cxn>
                <a:cxn ang="0">
                  <a:pos x="66" y="29"/>
                </a:cxn>
                <a:cxn ang="0">
                  <a:pos x="48" y="10"/>
                </a:cxn>
                <a:cxn ang="0">
                  <a:pos x="28" y="13"/>
                </a:cxn>
                <a:cxn ang="0">
                  <a:pos x="17" y="97"/>
                </a:cxn>
                <a:cxn ang="0">
                  <a:pos x="0" y="97"/>
                </a:cxn>
                <a:cxn ang="0">
                  <a:pos x="13" y="7"/>
                </a:cxn>
                <a:cxn ang="0">
                  <a:pos x="50" y="0"/>
                </a:cxn>
                <a:cxn ang="0">
                  <a:pos x="82" y="28"/>
                </a:cxn>
                <a:cxn ang="0">
                  <a:pos x="73" y="97"/>
                </a:cxn>
                <a:cxn ang="0">
                  <a:pos x="56" y="97"/>
                </a:cxn>
              </a:cxnLst>
              <a:rect l="0" t="0" r="r" b="b"/>
              <a:pathLst>
                <a:path w="84" h="97">
                  <a:moveTo>
                    <a:pt x="56" y="97"/>
                  </a:moveTo>
                  <a:cubicBezTo>
                    <a:pt x="66" y="29"/>
                    <a:pt x="66" y="29"/>
                    <a:pt x="66" y="29"/>
                  </a:cubicBezTo>
                  <a:cubicBezTo>
                    <a:pt x="67" y="20"/>
                    <a:pt x="65" y="10"/>
                    <a:pt x="48" y="10"/>
                  </a:cubicBezTo>
                  <a:cubicBezTo>
                    <a:pt x="38" y="10"/>
                    <a:pt x="34" y="11"/>
                    <a:pt x="28" y="13"/>
                  </a:cubicBezTo>
                  <a:cubicBezTo>
                    <a:pt x="17" y="97"/>
                    <a:pt x="17" y="97"/>
                    <a:pt x="17" y="97"/>
                  </a:cubicBezTo>
                  <a:cubicBezTo>
                    <a:pt x="0" y="97"/>
                    <a:pt x="0" y="97"/>
                    <a:pt x="0" y="97"/>
                  </a:cubicBezTo>
                  <a:cubicBezTo>
                    <a:pt x="13" y="7"/>
                    <a:pt x="13" y="7"/>
                    <a:pt x="13" y="7"/>
                  </a:cubicBezTo>
                  <a:cubicBezTo>
                    <a:pt x="22" y="3"/>
                    <a:pt x="34" y="0"/>
                    <a:pt x="50" y="0"/>
                  </a:cubicBezTo>
                  <a:cubicBezTo>
                    <a:pt x="78" y="0"/>
                    <a:pt x="84" y="15"/>
                    <a:pt x="82" y="28"/>
                  </a:cubicBezTo>
                  <a:cubicBezTo>
                    <a:pt x="73" y="97"/>
                    <a:pt x="73" y="97"/>
                    <a:pt x="73" y="97"/>
                  </a:cubicBezTo>
                  <a:lnTo>
                    <a:pt x="56" y="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pic>
        <p:nvPicPr>
          <p:cNvPr id="62" name="Image 6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56490" y="2214554"/>
            <a:ext cx="1858716" cy="64294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5D7AA5A0-B784-42C7-A610-733F71E5C2A0}" type="slidenum">
              <a:rPr lang="fr-FR" smtClean="0"/>
              <a:pPr/>
              <a:t>10</a:t>
            </a:fld>
            <a:endParaRPr lang="fr-FR"/>
          </a:p>
        </p:txBody>
      </p:sp>
      <p:pic>
        <p:nvPicPr>
          <p:cNvPr id="6" name="Imag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sp>
        <p:nvSpPr>
          <p:cNvPr id="8" name="Titre 1"/>
          <p:cNvSpPr txBox="1">
            <a:spLocks/>
          </p:cNvSpPr>
          <p:nvPr/>
        </p:nvSpPr>
        <p:spPr>
          <a:xfrm>
            <a:off x="628650" y="-5885"/>
            <a:ext cx="7886700" cy="9941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j-lt"/>
                <a:ea typeface="+mj-ea"/>
                <a:cs typeface="+mj-cs"/>
              </a:rPr>
              <a:t>Résultats – chaîne de mesure</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9" name="Image 8"/>
          <p:cNvPicPr/>
          <p:nvPr/>
        </p:nvPicPr>
        <p:blipFill>
          <a:blip r:embed="rId3"/>
          <a:srcRect/>
          <a:stretch>
            <a:fillRect/>
          </a:stretch>
        </p:blipFill>
        <p:spPr bwMode="auto">
          <a:xfrm>
            <a:off x="0" y="1285860"/>
            <a:ext cx="6286512" cy="5541710"/>
          </a:xfrm>
          <a:prstGeom prst="rect">
            <a:avLst/>
          </a:prstGeom>
          <a:noFill/>
          <a:ln w="9525">
            <a:noFill/>
            <a:miter lim="800000"/>
            <a:headEnd/>
            <a:tailEnd/>
          </a:ln>
        </p:spPr>
      </p:pic>
      <p:sp>
        <p:nvSpPr>
          <p:cNvPr id="10" name="ZoneTexte 9"/>
          <p:cNvSpPr txBox="1"/>
          <p:nvPr/>
        </p:nvSpPr>
        <p:spPr>
          <a:xfrm>
            <a:off x="6286544" y="2753867"/>
            <a:ext cx="3286116" cy="2246769"/>
          </a:xfrm>
          <a:prstGeom prst="rect">
            <a:avLst/>
          </a:prstGeom>
          <a:noFill/>
        </p:spPr>
        <p:txBody>
          <a:bodyPr wrap="square" rtlCol="0">
            <a:spAutoFit/>
          </a:bodyPr>
          <a:lstStyle/>
          <a:p>
            <a:pPr>
              <a:buFont typeface="Wingdings" pitchFamily="2" charset="2"/>
              <a:buChar char="Ø"/>
              <a:tabLst>
                <a:tab pos="266700" algn="l"/>
                <a:tab pos="355600" algn="l"/>
              </a:tabLst>
            </a:pPr>
            <a:r>
              <a:rPr lang="fr-FR" sz="2800" dirty="0" smtClean="0"/>
              <a:t>Réponse 	hydraulique </a:t>
            </a:r>
          </a:p>
          <a:p>
            <a:pPr marL="457200" indent="-457200">
              <a:buFont typeface="+mj-lt"/>
              <a:buAutoNum type="arabicPeriod"/>
            </a:pPr>
            <a:r>
              <a:rPr lang="fr-FR" sz="2800" dirty="0" smtClean="0">
                <a:solidFill>
                  <a:srgbClr val="FF0000"/>
                </a:solidFill>
              </a:rPr>
              <a:t>Montée</a:t>
            </a:r>
          </a:p>
          <a:p>
            <a:pPr marL="457200" indent="-457200">
              <a:buFont typeface="+mj-lt"/>
              <a:buAutoNum type="arabicPeriod"/>
            </a:pPr>
            <a:r>
              <a:rPr lang="fr-FR" sz="2800" dirty="0" smtClean="0">
                <a:solidFill>
                  <a:srgbClr val="00B050"/>
                </a:solidFill>
              </a:rPr>
              <a:t>Palier</a:t>
            </a:r>
          </a:p>
          <a:p>
            <a:pPr marL="457200" indent="-457200">
              <a:buFont typeface="+mj-lt"/>
              <a:buAutoNum type="arabicPeriod"/>
            </a:pPr>
            <a:r>
              <a:rPr lang="fr-FR" sz="2800" dirty="0" smtClean="0">
                <a:solidFill>
                  <a:schemeClr val="accent6">
                    <a:lumMod val="75000"/>
                  </a:schemeClr>
                </a:solidFill>
              </a:rPr>
              <a:t>Drainage libre</a:t>
            </a:r>
            <a:endParaRPr lang="fr-FR" sz="2800" dirty="0">
              <a:solidFill>
                <a:schemeClr val="accent6">
                  <a:lumMod val="75000"/>
                </a:schemeClr>
              </a:solidFill>
            </a:endParaRPr>
          </a:p>
        </p:txBody>
      </p:sp>
      <p:sp>
        <p:nvSpPr>
          <p:cNvPr id="11" name="ZoneTexte 10"/>
          <p:cNvSpPr txBox="1"/>
          <p:nvPr/>
        </p:nvSpPr>
        <p:spPr>
          <a:xfrm>
            <a:off x="6286512" y="1357298"/>
            <a:ext cx="2857488" cy="954107"/>
          </a:xfrm>
          <a:prstGeom prst="rect">
            <a:avLst/>
          </a:prstGeom>
          <a:noFill/>
        </p:spPr>
        <p:txBody>
          <a:bodyPr wrap="square" rtlCol="0">
            <a:spAutoFit/>
          </a:bodyPr>
          <a:lstStyle/>
          <a:p>
            <a:pPr marL="266700" indent="-266700">
              <a:buFont typeface="Wingdings" pitchFamily="2" charset="2"/>
              <a:buChar char="Ø"/>
            </a:pPr>
            <a:r>
              <a:rPr lang="fr-FR" sz="2800" dirty="0" smtClean="0"/>
              <a:t>Débit constant</a:t>
            </a:r>
          </a:p>
          <a:p>
            <a:r>
              <a:rPr lang="fr-FR" sz="2800" dirty="0" smtClean="0"/>
              <a:t>(alimentation)</a:t>
            </a:r>
            <a:endParaRPr lang="fr-FR" sz="2800" dirty="0"/>
          </a:p>
        </p:txBody>
      </p:sp>
      <p:sp>
        <p:nvSpPr>
          <p:cNvPr id="12" name="ZoneTexte 11"/>
          <p:cNvSpPr txBox="1"/>
          <p:nvPr/>
        </p:nvSpPr>
        <p:spPr>
          <a:xfrm>
            <a:off x="6286512" y="5332413"/>
            <a:ext cx="2857488" cy="954107"/>
          </a:xfrm>
          <a:prstGeom prst="rect">
            <a:avLst/>
          </a:prstGeom>
          <a:noFill/>
        </p:spPr>
        <p:txBody>
          <a:bodyPr wrap="square" rtlCol="0">
            <a:spAutoFit/>
          </a:bodyPr>
          <a:lstStyle/>
          <a:p>
            <a:pPr>
              <a:buFont typeface="Wingdings" pitchFamily="2" charset="2"/>
              <a:buChar char="Ø"/>
              <a:tabLst>
                <a:tab pos="266700" algn="l"/>
              </a:tabLst>
            </a:pPr>
            <a:r>
              <a:rPr lang="fr-FR" sz="2800" dirty="0" smtClean="0"/>
              <a:t>Prélèvement 	optimisé</a:t>
            </a:r>
            <a:endParaRPr lang="fr-FR" sz="2800" dirty="0"/>
          </a:p>
        </p:txBody>
      </p:sp>
      <p:sp>
        <p:nvSpPr>
          <p:cNvPr id="4100" name="AutoShape 4" descr="Résultat de recherche d'images pour &quot;symbole coche&quot;">
            <a:hlinkClick r:id="rId4"/>
          </p:cNvPr>
          <p:cNvSpPr>
            <a:spLocks noChangeAspect="1" noChangeArrowheads="1"/>
          </p:cNvSpPr>
          <p:nvPr/>
        </p:nvSpPr>
        <p:spPr bwMode="auto">
          <a:xfrm>
            <a:off x="2452688" y="-1608138"/>
            <a:ext cx="3533775" cy="33623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102" name="AutoShape 6" descr="Résultat de recherche d'images pour &quot;symbole coche&quot;">
            <a:hlinkClick r:id="rId4"/>
          </p:cNvPr>
          <p:cNvSpPr>
            <a:spLocks noChangeAspect="1" noChangeArrowheads="1"/>
          </p:cNvSpPr>
          <p:nvPr/>
        </p:nvSpPr>
        <p:spPr bwMode="auto">
          <a:xfrm>
            <a:off x="2452688" y="-1608138"/>
            <a:ext cx="3533775" cy="33623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104" name="Picture 8" descr="image clipart symbole coche"/>
          <p:cNvPicPr>
            <a:picLocks noChangeAspect="1" noChangeArrowheads="1"/>
          </p:cNvPicPr>
          <p:nvPr/>
        </p:nvPicPr>
        <p:blipFill>
          <a:blip r:embed="rId5" cstate="print"/>
          <a:srcRect/>
          <a:stretch>
            <a:fillRect/>
          </a:stretch>
        </p:blipFill>
        <p:spPr bwMode="auto">
          <a:xfrm>
            <a:off x="8501090" y="1785926"/>
            <a:ext cx="500066" cy="475354"/>
          </a:xfrm>
          <a:prstGeom prst="rect">
            <a:avLst/>
          </a:prstGeom>
          <a:noFill/>
        </p:spPr>
      </p:pic>
      <p:cxnSp>
        <p:nvCxnSpPr>
          <p:cNvPr id="26" name="Connecteur droit avec flèche 25"/>
          <p:cNvCxnSpPr/>
          <p:nvPr/>
        </p:nvCxnSpPr>
        <p:spPr>
          <a:xfrm rot="5400000" flipH="1" flipV="1">
            <a:off x="71406" y="5072074"/>
            <a:ext cx="1643074"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V="1">
            <a:off x="1071538" y="4000504"/>
            <a:ext cx="714380" cy="28575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16200000" flipH="1">
            <a:off x="1142976" y="4714884"/>
            <a:ext cx="1571636" cy="285752"/>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2143108" y="5643578"/>
            <a:ext cx="3786214" cy="214314"/>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Flèche vers le bas 37"/>
          <p:cNvSpPr/>
          <p:nvPr/>
        </p:nvSpPr>
        <p:spPr>
          <a:xfrm>
            <a:off x="1500166" y="1000108"/>
            <a:ext cx="214314" cy="3571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èche vers le bas 38"/>
          <p:cNvSpPr/>
          <p:nvPr/>
        </p:nvSpPr>
        <p:spPr>
          <a:xfrm>
            <a:off x="642910" y="1000108"/>
            <a:ext cx="214314" cy="3571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785786" y="642918"/>
            <a:ext cx="928694" cy="461665"/>
          </a:xfrm>
          <a:prstGeom prst="rect">
            <a:avLst/>
          </a:prstGeom>
          <a:noFill/>
        </p:spPr>
        <p:txBody>
          <a:bodyPr wrap="square" rtlCol="0">
            <a:spAutoFit/>
          </a:bodyPr>
          <a:lstStyle/>
          <a:p>
            <a:r>
              <a:rPr lang="fr-FR" sz="2400" b="1" dirty="0" smtClean="0">
                <a:solidFill>
                  <a:srgbClr val="FF0000"/>
                </a:solidFill>
              </a:rPr>
              <a:t>Alim.</a:t>
            </a:r>
            <a:endParaRPr lang="fr-FR" sz="2400" b="1" dirty="0">
              <a:solidFill>
                <a:srgbClr val="FF0000"/>
              </a:solidFill>
            </a:endParaRPr>
          </a:p>
        </p:txBody>
      </p:sp>
      <p:cxnSp>
        <p:nvCxnSpPr>
          <p:cNvPr id="41" name="Connecteur droit 40"/>
          <p:cNvCxnSpPr/>
          <p:nvPr/>
        </p:nvCxnSpPr>
        <p:spPr>
          <a:xfrm>
            <a:off x="785785" y="1141396"/>
            <a:ext cx="785821"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2143108" y="5072074"/>
            <a:ext cx="214314" cy="461665"/>
          </a:xfrm>
          <a:prstGeom prst="rect">
            <a:avLst/>
          </a:prstGeom>
          <a:noFill/>
          <a:ln>
            <a:noFill/>
          </a:ln>
        </p:spPr>
        <p:txBody>
          <a:bodyPr wrap="square" rtlCol="0">
            <a:spAutoFit/>
          </a:bodyPr>
          <a:lstStyle/>
          <a:p>
            <a:r>
              <a:rPr lang="fr-FR" sz="2400" b="1" dirty="0" smtClean="0">
                <a:solidFill>
                  <a:schemeClr val="accent6">
                    <a:lumMod val="75000"/>
                  </a:schemeClr>
                </a:solidFill>
              </a:rPr>
              <a:t>3</a:t>
            </a:r>
            <a:endParaRPr lang="fr-FR" sz="2400" b="1" dirty="0">
              <a:solidFill>
                <a:schemeClr val="accent6">
                  <a:lumMod val="75000"/>
                </a:schemeClr>
              </a:solidFill>
            </a:endParaRPr>
          </a:p>
        </p:txBody>
      </p:sp>
      <p:sp>
        <p:nvSpPr>
          <p:cNvPr id="45" name="ZoneTexte 44"/>
          <p:cNvSpPr txBox="1"/>
          <p:nvPr/>
        </p:nvSpPr>
        <p:spPr>
          <a:xfrm>
            <a:off x="1071538" y="3643314"/>
            <a:ext cx="214314" cy="461665"/>
          </a:xfrm>
          <a:prstGeom prst="rect">
            <a:avLst/>
          </a:prstGeom>
          <a:noFill/>
        </p:spPr>
        <p:txBody>
          <a:bodyPr wrap="square" rtlCol="0">
            <a:spAutoFit/>
          </a:bodyPr>
          <a:lstStyle/>
          <a:p>
            <a:r>
              <a:rPr lang="fr-FR" sz="2400" b="1" dirty="0" smtClean="0">
                <a:solidFill>
                  <a:srgbClr val="00B050"/>
                </a:solidFill>
              </a:rPr>
              <a:t>2</a:t>
            </a:r>
            <a:endParaRPr lang="fr-FR" sz="2400" b="1" dirty="0">
              <a:solidFill>
                <a:srgbClr val="00B050"/>
              </a:solidFill>
            </a:endParaRPr>
          </a:p>
        </p:txBody>
      </p:sp>
      <p:sp>
        <p:nvSpPr>
          <p:cNvPr id="46" name="ZoneTexte 45"/>
          <p:cNvSpPr txBox="1"/>
          <p:nvPr/>
        </p:nvSpPr>
        <p:spPr>
          <a:xfrm>
            <a:off x="857224" y="5357826"/>
            <a:ext cx="214314" cy="461665"/>
          </a:xfrm>
          <a:prstGeom prst="rect">
            <a:avLst/>
          </a:prstGeom>
          <a:noFill/>
        </p:spPr>
        <p:txBody>
          <a:bodyPr wrap="square" rtlCol="0">
            <a:spAutoFit/>
          </a:bodyPr>
          <a:lstStyle/>
          <a:p>
            <a:r>
              <a:rPr lang="fr-FR" sz="2400" b="1" dirty="0" smtClean="0">
                <a:solidFill>
                  <a:srgbClr val="FF0000"/>
                </a:solidFill>
              </a:rPr>
              <a:t>1</a:t>
            </a:r>
            <a:endParaRPr lang="fr-FR" sz="2400" b="1" dirty="0">
              <a:solidFill>
                <a:srgbClr val="FF0000"/>
              </a:solidFill>
            </a:endParaRPr>
          </a:p>
        </p:txBody>
      </p:sp>
      <p:cxnSp>
        <p:nvCxnSpPr>
          <p:cNvPr id="47" name="Connecteur droit avec flèche 46"/>
          <p:cNvCxnSpPr/>
          <p:nvPr/>
        </p:nvCxnSpPr>
        <p:spPr>
          <a:xfrm rot="5400000" flipH="1" flipV="1">
            <a:off x="642910" y="3286124"/>
            <a:ext cx="500066"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928662" y="3000372"/>
            <a:ext cx="785818" cy="7143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rot="16200000" flipH="1">
            <a:off x="1643042" y="3286124"/>
            <a:ext cx="357190" cy="7143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1928794" y="3429000"/>
            <a:ext cx="4071966" cy="7143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857224" y="3253087"/>
            <a:ext cx="214314" cy="461665"/>
          </a:xfrm>
          <a:prstGeom prst="rect">
            <a:avLst/>
          </a:prstGeom>
          <a:noFill/>
        </p:spPr>
        <p:txBody>
          <a:bodyPr wrap="square" rtlCol="0">
            <a:spAutoFit/>
          </a:bodyPr>
          <a:lstStyle/>
          <a:p>
            <a:r>
              <a:rPr lang="fr-FR" sz="2400" b="1" dirty="0" smtClean="0">
                <a:solidFill>
                  <a:srgbClr val="FF0000"/>
                </a:solidFill>
              </a:rPr>
              <a:t>1</a:t>
            </a:r>
            <a:endParaRPr lang="fr-FR" sz="2400" b="1" dirty="0">
              <a:solidFill>
                <a:srgbClr val="FF0000"/>
              </a:solidFill>
            </a:endParaRPr>
          </a:p>
        </p:txBody>
      </p:sp>
      <p:sp>
        <p:nvSpPr>
          <p:cNvPr id="59" name="ZoneTexte 58"/>
          <p:cNvSpPr txBox="1"/>
          <p:nvPr/>
        </p:nvSpPr>
        <p:spPr>
          <a:xfrm>
            <a:off x="1071538" y="2643182"/>
            <a:ext cx="214314" cy="461665"/>
          </a:xfrm>
          <a:prstGeom prst="rect">
            <a:avLst/>
          </a:prstGeom>
          <a:noFill/>
        </p:spPr>
        <p:txBody>
          <a:bodyPr wrap="square" rtlCol="0">
            <a:spAutoFit/>
          </a:bodyPr>
          <a:lstStyle/>
          <a:p>
            <a:r>
              <a:rPr lang="fr-FR" sz="2400" b="1" dirty="0" smtClean="0">
                <a:solidFill>
                  <a:srgbClr val="00B050"/>
                </a:solidFill>
              </a:rPr>
              <a:t>2</a:t>
            </a:r>
            <a:endParaRPr lang="fr-FR" sz="2400" b="1" dirty="0">
              <a:solidFill>
                <a:srgbClr val="00B050"/>
              </a:solidFill>
            </a:endParaRPr>
          </a:p>
        </p:txBody>
      </p:sp>
      <p:sp>
        <p:nvSpPr>
          <p:cNvPr id="60" name="ZoneTexte 59"/>
          <p:cNvSpPr txBox="1"/>
          <p:nvPr/>
        </p:nvSpPr>
        <p:spPr>
          <a:xfrm>
            <a:off x="2295508" y="3071810"/>
            <a:ext cx="214314" cy="461665"/>
          </a:xfrm>
          <a:prstGeom prst="rect">
            <a:avLst/>
          </a:prstGeom>
          <a:noFill/>
        </p:spPr>
        <p:txBody>
          <a:bodyPr wrap="square" rtlCol="0">
            <a:spAutoFit/>
          </a:bodyPr>
          <a:lstStyle/>
          <a:p>
            <a:r>
              <a:rPr lang="fr-FR" sz="2400" b="1" dirty="0" smtClean="0">
                <a:solidFill>
                  <a:schemeClr val="accent6">
                    <a:lumMod val="75000"/>
                  </a:schemeClr>
                </a:solidFill>
              </a:rPr>
              <a:t>3</a:t>
            </a:r>
            <a:endParaRPr lang="fr-FR" sz="2400" b="1" dirty="0">
              <a:solidFill>
                <a:schemeClr val="accent6">
                  <a:lumMod val="75000"/>
                </a:schemeClr>
              </a:solidFill>
            </a:endParaRPr>
          </a:p>
        </p:txBody>
      </p:sp>
      <p:sp>
        <p:nvSpPr>
          <p:cNvPr id="61" name="ZoneTexte 60"/>
          <p:cNvSpPr txBox="1"/>
          <p:nvPr/>
        </p:nvSpPr>
        <p:spPr>
          <a:xfrm>
            <a:off x="2071670" y="1571612"/>
            <a:ext cx="1428760" cy="830997"/>
          </a:xfrm>
          <a:prstGeom prst="rect">
            <a:avLst/>
          </a:prstGeom>
          <a:noFill/>
        </p:spPr>
        <p:txBody>
          <a:bodyPr wrap="square" rtlCol="0">
            <a:spAutoFit/>
          </a:bodyPr>
          <a:lstStyle/>
          <a:p>
            <a:r>
              <a:rPr lang="fr-FR" sz="2400" b="1" i="1" dirty="0" smtClean="0"/>
              <a:t>Noue standard</a:t>
            </a:r>
            <a:endParaRPr lang="fr-FR" sz="2400" b="1" i="1" dirty="0"/>
          </a:p>
        </p:txBody>
      </p:sp>
      <p:sp>
        <p:nvSpPr>
          <p:cNvPr id="62" name="ZoneTexte 61"/>
          <p:cNvSpPr txBox="1"/>
          <p:nvPr/>
        </p:nvSpPr>
        <p:spPr>
          <a:xfrm>
            <a:off x="2071670" y="4000504"/>
            <a:ext cx="1428760" cy="830997"/>
          </a:xfrm>
          <a:prstGeom prst="rect">
            <a:avLst/>
          </a:prstGeom>
          <a:noFill/>
        </p:spPr>
        <p:txBody>
          <a:bodyPr wrap="square" rtlCol="0">
            <a:spAutoFit/>
          </a:bodyPr>
          <a:lstStyle/>
          <a:p>
            <a:r>
              <a:rPr lang="fr-FR" sz="2400" b="1" i="1" dirty="0" smtClean="0"/>
              <a:t>Noue de filtration</a:t>
            </a:r>
            <a:endParaRPr lang="fr-FR" sz="2400" b="1" i="1" dirty="0"/>
          </a:p>
        </p:txBody>
      </p:sp>
      <p:sp>
        <p:nvSpPr>
          <p:cNvPr id="63" name="ZoneTexte 62"/>
          <p:cNvSpPr txBox="1"/>
          <p:nvPr/>
        </p:nvSpPr>
        <p:spPr>
          <a:xfrm>
            <a:off x="1643074" y="762640"/>
            <a:ext cx="7643834" cy="523220"/>
          </a:xfrm>
          <a:prstGeom prst="rect">
            <a:avLst/>
          </a:prstGeom>
          <a:noFill/>
        </p:spPr>
        <p:txBody>
          <a:bodyPr wrap="square" rtlCol="0">
            <a:spAutoFit/>
          </a:bodyPr>
          <a:lstStyle/>
          <a:p>
            <a:r>
              <a:rPr lang="fr-FR" sz="2800" b="1" dirty="0" smtClean="0"/>
              <a:t>Réponses hydrauliques et collecte d’évènements ?</a:t>
            </a:r>
            <a:endParaRPr lang="fr-FR" sz="2800" b="1" dirty="0"/>
          </a:p>
        </p:txBody>
      </p:sp>
      <p:pic>
        <p:nvPicPr>
          <p:cNvPr id="37" name="Picture 8" descr="image clipart symbole coche"/>
          <p:cNvPicPr>
            <a:picLocks noChangeAspect="1" noChangeArrowheads="1"/>
          </p:cNvPicPr>
          <p:nvPr/>
        </p:nvPicPr>
        <p:blipFill>
          <a:blip r:embed="rId5" cstate="print"/>
          <a:srcRect/>
          <a:stretch>
            <a:fillRect/>
          </a:stretch>
        </p:blipFill>
        <p:spPr bwMode="auto">
          <a:xfrm>
            <a:off x="8358214" y="2857496"/>
            <a:ext cx="500066" cy="475354"/>
          </a:xfrm>
          <a:prstGeom prst="rect">
            <a:avLst/>
          </a:prstGeom>
          <a:noFill/>
        </p:spPr>
      </p:pic>
      <p:pic>
        <p:nvPicPr>
          <p:cNvPr id="42" name="Picture 8" descr="image clipart symbole coche"/>
          <p:cNvPicPr>
            <a:picLocks noChangeAspect="1" noChangeArrowheads="1"/>
          </p:cNvPicPr>
          <p:nvPr/>
        </p:nvPicPr>
        <p:blipFill>
          <a:blip r:embed="rId5" cstate="print"/>
          <a:srcRect/>
          <a:stretch>
            <a:fillRect/>
          </a:stretch>
        </p:blipFill>
        <p:spPr bwMode="auto">
          <a:xfrm>
            <a:off x="8358214" y="5715016"/>
            <a:ext cx="500066" cy="475354"/>
          </a:xfrm>
          <a:prstGeom prst="rect">
            <a:avLst/>
          </a:prstGeom>
          <a:noFill/>
        </p:spPr>
      </p:pic>
      <p:sp>
        <p:nvSpPr>
          <p:cNvPr id="48" name="ZoneTexte 47"/>
          <p:cNvSpPr txBox="1"/>
          <p:nvPr/>
        </p:nvSpPr>
        <p:spPr>
          <a:xfrm>
            <a:off x="71406" y="6467797"/>
            <a:ext cx="2428892" cy="461665"/>
          </a:xfrm>
          <a:prstGeom prst="rect">
            <a:avLst/>
          </a:prstGeom>
          <a:noFill/>
        </p:spPr>
        <p:txBody>
          <a:bodyPr wrap="square" rtlCol="0">
            <a:spAutoFit/>
          </a:bodyPr>
          <a:lstStyle/>
          <a:p>
            <a:r>
              <a:rPr lang="fr-FR" sz="2400" b="1" dirty="0" smtClean="0"/>
              <a:t>05/04/2018</a:t>
            </a:r>
            <a:endParaRPr lang="fr-FR"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71470" y="1071546"/>
          <a:ext cx="5952148" cy="3929090"/>
        </p:xfrm>
        <a:graphic>
          <a:graphicData uri="http://schemas.openxmlformats.org/presentationml/2006/ole">
            <p:oleObj spid="_x0000_s5122" name="Prism 5" r:id="rId3" imgW="7697880" imgH="5082480" progId="Prism5.Document">
              <p:embed/>
            </p:oleObj>
          </a:graphicData>
        </a:graphic>
      </p:graphicFrame>
      <p:sp>
        <p:nvSpPr>
          <p:cNvPr id="4" name="Espace réservé du numéro de diapositive 3"/>
          <p:cNvSpPr>
            <a:spLocks noGrp="1"/>
          </p:cNvSpPr>
          <p:nvPr>
            <p:ph type="sldNum" sz="quarter" idx="12"/>
          </p:nvPr>
        </p:nvSpPr>
        <p:spPr/>
        <p:txBody>
          <a:bodyPr/>
          <a:lstStyle/>
          <a:p>
            <a:fld id="{5D7AA5A0-B784-42C7-A610-733F71E5C2A0}" type="slidenum">
              <a:rPr lang="fr-FR" smtClean="0"/>
              <a:pPr/>
              <a:t>11</a:t>
            </a:fld>
            <a:endParaRPr lang="fr-FR"/>
          </a:p>
        </p:txBody>
      </p:sp>
      <p:sp>
        <p:nvSpPr>
          <p:cNvPr id="5" name="Titre 1"/>
          <p:cNvSpPr txBox="1">
            <a:spLocks/>
          </p:cNvSpPr>
          <p:nvPr/>
        </p:nvSpPr>
        <p:spPr>
          <a:xfrm>
            <a:off x="628650" y="77374"/>
            <a:ext cx="7886700" cy="9941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j-lt"/>
                <a:ea typeface="+mj-ea"/>
                <a:cs typeface="+mj-cs"/>
              </a:rPr>
              <a:t>Reproductibilité du fonctionnement hydraulique </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graphicFrame>
        <p:nvGraphicFramePr>
          <p:cNvPr id="5123" name="Object 3"/>
          <p:cNvGraphicFramePr>
            <a:graphicFrameLocks noChangeAspect="1"/>
          </p:cNvGraphicFramePr>
          <p:nvPr/>
        </p:nvGraphicFramePr>
        <p:xfrm>
          <a:off x="-126093" y="4711195"/>
          <a:ext cx="5983977" cy="2146829"/>
        </p:xfrm>
        <a:graphic>
          <a:graphicData uri="http://schemas.openxmlformats.org/presentationml/2006/ole">
            <p:oleObj spid="_x0000_s5123" name="Prism 5" r:id="rId5" imgW="7697880" imgH="2761560" progId="Prism5.Document">
              <p:embed/>
            </p:oleObj>
          </a:graphicData>
        </a:graphic>
      </p:graphicFrame>
      <p:sp>
        <p:nvSpPr>
          <p:cNvPr id="9" name="ZoneTexte 8"/>
          <p:cNvSpPr txBox="1"/>
          <p:nvPr/>
        </p:nvSpPr>
        <p:spPr>
          <a:xfrm>
            <a:off x="5715008" y="2214554"/>
            <a:ext cx="3286116" cy="4216539"/>
          </a:xfrm>
          <a:prstGeom prst="rect">
            <a:avLst/>
          </a:prstGeom>
          <a:noFill/>
        </p:spPr>
        <p:txBody>
          <a:bodyPr wrap="square" rtlCol="0">
            <a:spAutoFit/>
          </a:bodyPr>
          <a:lstStyle/>
          <a:p>
            <a:pPr>
              <a:buFont typeface="Wingdings" pitchFamily="2" charset="2"/>
              <a:buChar char="Ø"/>
            </a:pPr>
            <a:r>
              <a:rPr lang="fr-FR" sz="2400" dirty="0" smtClean="0"/>
              <a:t>Reproductibilité</a:t>
            </a:r>
          </a:p>
          <a:p>
            <a:pPr>
              <a:tabLst>
                <a:tab pos="266700" algn="l"/>
              </a:tabLst>
            </a:pPr>
            <a:r>
              <a:rPr lang="fr-FR" sz="2400" b="1" dirty="0" smtClean="0"/>
              <a:t>	S/E</a:t>
            </a:r>
            <a:r>
              <a:rPr lang="fr-FR" sz="2400" dirty="0" smtClean="0"/>
              <a:t>                   </a:t>
            </a:r>
            <a:r>
              <a:rPr lang="fr-FR" sz="2800" b="1" dirty="0" smtClean="0"/>
              <a:t>I</a:t>
            </a:r>
            <a:endParaRPr lang="fr-FR" sz="2400" b="1" baseline="-25000" dirty="0" smtClean="0"/>
          </a:p>
          <a:p>
            <a:pPr>
              <a:tabLst>
                <a:tab pos="266700" algn="l"/>
              </a:tabLst>
            </a:pPr>
            <a:r>
              <a:rPr lang="fr-FR" sz="2400" dirty="0" smtClean="0"/>
              <a:t>	Cause : Cp &gt; 0</a:t>
            </a:r>
          </a:p>
          <a:p>
            <a:pPr>
              <a:tabLst>
                <a:tab pos="266700" algn="l"/>
              </a:tabLst>
            </a:pPr>
            <a:r>
              <a:rPr lang="fr-FR" sz="2400" dirty="0" smtClean="0">
                <a:solidFill>
                  <a:prstClr val="black"/>
                </a:solidFill>
              </a:rPr>
              <a:t>	-&gt; couverture  pilote ?</a:t>
            </a:r>
            <a:endParaRPr lang="fr-FR" sz="2400" dirty="0" smtClean="0"/>
          </a:p>
          <a:p>
            <a:pPr>
              <a:buFont typeface="Arial" pitchFamily="34" charset="0"/>
              <a:buChar char="•"/>
            </a:pPr>
            <a:endParaRPr lang="fr-FR" sz="2400" dirty="0" smtClean="0"/>
          </a:p>
          <a:p>
            <a:pPr>
              <a:buFont typeface="Wingdings" pitchFamily="2" charset="2"/>
              <a:buChar char="Ø"/>
            </a:pPr>
            <a:r>
              <a:rPr lang="fr-FR" sz="2400" dirty="0" smtClean="0"/>
              <a:t>Incertitudes IC95%</a:t>
            </a:r>
          </a:p>
          <a:p>
            <a:pPr>
              <a:tabLst>
                <a:tab pos="266700" algn="l"/>
              </a:tabLst>
            </a:pPr>
            <a:r>
              <a:rPr lang="fr-FR" sz="2400" dirty="0" smtClean="0"/>
              <a:t>	Jusqu’à 30% de S/E</a:t>
            </a:r>
          </a:p>
          <a:p>
            <a:pPr>
              <a:tabLst>
                <a:tab pos="266700" algn="l"/>
              </a:tabLst>
            </a:pPr>
            <a:endParaRPr lang="fr-FR" sz="2400" dirty="0" smtClean="0"/>
          </a:p>
          <a:p>
            <a:pPr>
              <a:buFont typeface="Wingdings" pitchFamily="2" charset="2"/>
              <a:buChar char="Ø"/>
              <a:tabLst>
                <a:tab pos="266700" algn="l"/>
              </a:tabLst>
            </a:pPr>
            <a:r>
              <a:rPr lang="fr-FR" sz="2400" dirty="0" smtClean="0"/>
              <a:t>Etat de saturation </a:t>
            </a:r>
          </a:p>
          <a:p>
            <a:pPr>
              <a:tabLst>
                <a:tab pos="266700" algn="l"/>
              </a:tabLst>
            </a:pPr>
            <a:r>
              <a:rPr lang="fr-FR" sz="2400" dirty="0" smtClean="0"/>
              <a:t>	forts IC95%</a:t>
            </a:r>
          </a:p>
          <a:p>
            <a:pPr>
              <a:tabLst>
                <a:tab pos="266700" algn="l"/>
              </a:tabLst>
            </a:pPr>
            <a:r>
              <a:rPr lang="fr-FR" sz="2400" dirty="0" smtClean="0"/>
              <a:t>	-&gt; capteur ?</a:t>
            </a:r>
            <a:endParaRPr lang="fr-FR" sz="2400" dirty="0"/>
          </a:p>
        </p:txBody>
      </p:sp>
      <p:sp>
        <p:nvSpPr>
          <p:cNvPr id="10" name="ZoneTexte 9"/>
          <p:cNvSpPr txBox="1"/>
          <p:nvPr/>
        </p:nvSpPr>
        <p:spPr>
          <a:xfrm>
            <a:off x="5715008" y="1214422"/>
            <a:ext cx="3571900" cy="830997"/>
          </a:xfrm>
          <a:prstGeom prst="rect">
            <a:avLst/>
          </a:prstGeom>
          <a:noFill/>
        </p:spPr>
        <p:txBody>
          <a:bodyPr wrap="square" rtlCol="0">
            <a:spAutoFit/>
          </a:bodyPr>
          <a:lstStyle/>
          <a:p>
            <a:pPr>
              <a:buFont typeface="Wingdings" pitchFamily="2" charset="2"/>
              <a:buChar char="Ø"/>
            </a:pPr>
            <a:r>
              <a:rPr lang="fr-FR" sz="2400" dirty="0" smtClean="0"/>
              <a:t>Statistiques descriptives</a:t>
            </a:r>
          </a:p>
          <a:p>
            <a:pPr>
              <a:tabLst>
                <a:tab pos="266700" algn="l"/>
              </a:tabLst>
            </a:pPr>
            <a:r>
              <a:rPr lang="fr-FR" sz="2400" dirty="0" smtClean="0"/>
              <a:t>	cv &lt; 5%    </a:t>
            </a:r>
            <a:r>
              <a:rPr lang="fr-FR" sz="2400" i="1" dirty="0" err="1" smtClean="0"/>
              <a:t>p</a:t>
            </a:r>
            <a:r>
              <a:rPr lang="fr-FR" sz="2400" i="1" baseline="-25000" dirty="0" err="1" smtClean="0"/>
              <a:t>SW</a:t>
            </a:r>
            <a:r>
              <a:rPr lang="fr-FR" sz="2400" i="1" dirty="0" smtClean="0"/>
              <a:t> &gt; 0,05</a:t>
            </a:r>
            <a:endParaRPr lang="fr-FR" sz="2400" i="1" baseline="-25000" dirty="0" smtClean="0"/>
          </a:p>
        </p:txBody>
      </p:sp>
      <p:pic>
        <p:nvPicPr>
          <p:cNvPr id="16" name="Picture 8" descr="image clipart symbole coche"/>
          <p:cNvPicPr>
            <a:picLocks noChangeAspect="1" noChangeArrowheads="1"/>
          </p:cNvPicPr>
          <p:nvPr/>
        </p:nvPicPr>
        <p:blipFill>
          <a:blip r:embed="rId6" cstate="print"/>
          <a:srcRect/>
          <a:stretch>
            <a:fillRect/>
          </a:stretch>
        </p:blipFill>
        <p:spPr bwMode="auto">
          <a:xfrm>
            <a:off x="6636274" y="2643182"/>
            <a:ext cx="436056" cy="414507"/>
          </a:xfrm>
          <a:prstGeom prst="rect">
            <a:avLst/>
          </a:prstGeom>
          <a:noFill/>
        </p:spPr>
      </p:pic>
      <p:pic>
        <p:nvPicPr>
          <p:cNvPr id="17" name="Picture 2" descr="fermer-croix-supprimer-erreurs-sortie-icone-4368-128">
            <a:hlinkClick r:id="rId7"/>
          </p:cNvPr>
          <p:cNvPicPr>
            <a:picLocks noChangeAspect="1" noChangeArrowheads="1"/>
          </p:cNvPicPr>
          <p:nvPr/>
        </p:nvPicPr>
        <p:blipFill>
          <a:blip r:embed="rId8"/>
          <a:srcRect/>
          <a:stretch>
            <a:fillRect/>
          </a:stretch>
        </p:blipFill>
        <p:spPr bwMode="auto">
          <a:xfrm>
            <a:off x="8001024" y="2571744"/>
            <a:ext cx="500066" cy="500067"/>
          </a:xfrm>
          <a:prstGeom prst="rect">
            <a:avLst/>
          </a:prstGeom>
          <a:noFill/>
        </p:spPr>
      </p:pic>
      <p:pic>
        <p:nvPicPr>
          <p:cNvPr id="14" name="Picture 5"/>
          <p:cNvPicPr>
            <a:picLocks noChangeAspect="1" noChangeArrowheads="1"/>
          </p:cNvPicPr>
          <p:nvPr/>
        </p:nvPicPr>
        <p:blipFill>
          <a:blip r:embed="rId9" cstate="print"/>
          <a:srcRect l="62623" t="23398" r="24205" b="37083"/>
          <a:stretch>
            <a:fillRect/>
          </a:stretch>
        </p:blipFill>
        <p:spPr bwMode="auto">
          <a:xfrm>
            <a:off x="8358214" y="5286365"/>
            <a:ext cx="571504" cy="12858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5D7AA5A0-B784-42C7-A610-733F71E5C2A0}" type="slidenum">
              <a:rPr lang="fr-FR" smtClean="0"/>
              <a:pPr/>
              <a:t>12</a:t>
            </a:fld>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graphicFrame>
        <p:nvGraphicFramePr>
          <p:cNvPr id="6146" name="Object 2"/>
          <p:cNvGraphicFramePr>
            <a:graphicFrameLocks noChangeAspect="1"/>
          </p:cNvGraphicFramePr>
          <p:nvPr/>
        </p:nvGraphicFramePr>
        <p:xfrm>
          <a:off x="38100" y="1008063"/>
          <a:ext cx="5937250" cy="3911600"/>
        </p:xfrm>
        <a:graphic>
          <a:graphicData uri="http://schemas.openxmlformats.org/presentationml/2006/ole">
            <p:oleObj spid="_x0000_s6146" name="Prism 5" r:id="rId4" imgW="7679520" imgH="5061240" progId="Prism5.Document">
              <p:embed/>
            </p:oleObj>
          </a:graphicData>
        </a:graphic>
      </p:graphicFrame>
      <p:graphicFrame>
        <p:nvGraphicFramePr>
          <p:cNvPr id="6147" name="Object 3"/>
          <p:cNvGraphicFramePr>
            <a:graphicFrameLocks noChangeAspect="1"/>
          </p:cNvGraphicFramePr>
          <p:nvPr/>
        </p:nvGraphicFramePr>
        <p:xfrm>
          <a:off x="74622" y="4640287"/>
          <a:ext cx="5926138" cy="2217737"/>
        </p:xfrm>
        <a:graphic>
          <a:graphicData uri="http://schemas.openxmlformats.org/presentationml/2006/ole">
            <p:oleObj spid="_x0000_s6147" name="Prism 5" r:id="rId5" imgW="7624440" imgH="2854440" progId="Prism5.Document">
              <p:embed/>
            </p:oleObj>
          </a:graphicData>
        </a:graphic>
      </p:graphicFrame>
      <p:sp>
        <p:nvSpPr>
          <p:cNvPr id="18" name="Titre 1"/>
          <p:cNvSpPr txBox="1">
            <a:spLocks/>
          </p:cNvSpPr>
          <p:nvPr/>
        </p:nvSpPr>
        <p:spPr>
          <a:xfrm>
            <a:off x="628650" y="77374"/>
            <a:ext cx="7886700" cy="9941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j-lt"/>
                <a:ea typeface="+mj-ea"/>
                <a:cs typeface="+mj-cs"/>
              </a:rPr>
              <a:t>Reproductibilité du fonctionnement hydraulique </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ZoneTexte 18"/>
          <p:cNvSpPr txBox="1"/>
          <p:nvPr/>
        </p:nvSpPr>
        <p:spPr>
          <a:xfrm>
            <a:off x="5715008" y="2428868"/>
            <a:ext cx="3428992" cy="2539157"/>
          </a:xfrm>
          <a:prstGeom prst="rect">
            <a:avLst/>
          </a:prstGeom>
          <a:noFill/>
        </p:spPr>
        <p:txBody>
          <a:bodyPr wrap="square" rtlCol="0">
            <a:spAutoFit/>
          </a:bodyPr>
          <a:lstStyle/>
          <a:p>
            <a:pPr>
              <a:buFont typeface="Wingdings" pitchFamily="2" charset="2"/>
              <a:buChar char="Ø"/>
            </a:pPr>
            <a:r>
              <a:rPr lang="fr-FR" sz="2400" dirty="0" smtClean="0"/>
              <a:t>Reproductibilité</a:t>
            </a:r>
          </a:p>
          <a:p>
            <a:pPr>
              <a:tabLst>
                <a:tab pos="266700" algn="l"/>
              </a:tabLst>
            </a:pPr>
            <a:r>
              <a:rPr lang="fr-FR" sz="2800" b="1" dirty="0" smtClean="0"/>
              <a:t>	S/E         I</a:t>
            </a:r>
          </a:p>
          <a:p>
            <a:pPr>
              <a:tabLst>
                <a:tab pos="266700" algn="l"/>
              </a:tabLst>
            </a:pPr>
            <a:r>
              <a:rPr lang="fr-FR" sz="2000" dirty="0" smtClean="0"/>
              <a:t>	</a:t>
            </a:r>
            <a:r>
              <a:rPr lang="fr-FR" sz="2400" dirty="0" smtClean="0"/>
              <a:t>Cause : Ap</a:t>
            </a:r>
            <a:r>
              <a:rPr lang="fr-FR" sz="2400" baseline="-25000" dirty="0" smtClean="0"/>
              <a:t>24</a:t>
            </a:r>
            <a:r>
              <a:rPr lang="fr-FR" sz="2400" dirty="0" smtClean="0"/>
              <a:t> &gt;&gt; 0</a:t>
            </a:r>
            <a:endParaRPr lang="fr-FR" sz="2000" dirty="0" smtClean="0"/>
          </a:p>
          <a:p>
            <a:endParaRPr lang="fr-FR" sz="1100" dirty="0" smtClean="0"/>
          </a:p>
          <a:p>
            <a:pPr>
              <a:buFont typeface="Wingdings" pitchFamily="2" charset="2"/>
              <a:buChar char="Ø"/>
            </a:pPr>
            <a:r>
              <a:rPr lang="fr-FR" sz="2400" dirty="0" smtClean="0"/>
              <a:t>Incertitudes IC95%</a:t>
            </a:r>
          </a:p>
          <a:p>
            <a:pPr>
              <a:tabLst>
                <a:tab pos="266700" algn="l"/>
              </a:tabLst>
            </a:pPr>
            <a:r>
              <a:rPr lang="fr-FR" sz="2400" dirty="0" smtClean="0">
                <a:sym typeface="Symbol"/>
              </a:rPr>
              <a:t>	 10%</a:t>
            </a:r>
            <a:r>
              <a:rPr lang="fr-FR" sz="2400" dirty="0" smtClean="0"/>
              <a:t> (S/E)</a:t>
            </a:r>
          </a:p>
          <a:p>
            <a:pPr>
              <a:buFont typeface="Wingdings" pitchFamily="2" charset="2"/>
              <a:buChar char="Ø"/>
            </a:pPr>
            <a:endParaRPr lang="fr-FR" sz="2400" dirty="0"/>
          </a:p>
        </p:txBody>
      </p:sp>
      <p:pic>
        <p:nvPicPr>
          <p:cNvPr id="22" name="Picture 8" descr="image clipart symbole coche"/>
          <p:cNvPicPr>
            <a:picLocks noChangeAspect="1" noChangeArrowheads="1"/>
          </p:cNvPicPr>
          <p:nvPr/>
        </p:nvPicPr>
        <p:blipFill>
          <a:blip r:embed="rId6" cstate="print"/>
          <a:srcRect/>
          <a:stretch>
            <a:fillRect/>
          </a:stretch>
        </p:blipFill>
        <p:spPr bwMode="auto">
          <a:xfrm>
            <a:off x="7429520" y="2928934"/>
            <a:ext cx="285752" cy="271631"/>
          </a:xfrm>
          <a:prstGeom prst="rect">
            <a:avLst/>
          </a:prstGeom>
          <a:noFill/>
        </p:spPr>
      </p:pic>
      <p:pic>
        <p:nvPicPr>
          <p:cNvPr id="23" name="Picture 2" descr="fermer-croix-supprimer-erreurs-sortie-icone-4368-128">
            <a:hlinkClick r:id="rId7"/>
          </p:cNvPr>
          <p:cNvPicPr>
            <a:picLocks noChangeAspect="1" noChangeArrowheads="1"/>
          </p:cNvPicPr>
          <p:nvPr/>
        </p:nvPicPr>
        <p:blipFill>
          <a:blip r:embed="rId8"/>
          <a:srcRect/>
          <a:stretch>
            <a:fillRect/>
          </a:stretch>
        </p:blipFill>
        <p:spPr bwMode="auto">
          <a:xfrm>
            <a:off x="6643702" y="2857496"/>
            <a:ext cx="357190" cy="357191"/>
          </a:xfrm>
          <a:prstGeom prst="rect">
            <a:avLst/>
          </a:prstGeom>
          <a:noFill/>
        </p:spPr>
      </p:pic>
      <p:sp>
        <p:nvSpPr>
          <p:cNvPr id="24" name="ZoneTexte 23"/>
          <p:cNvSpPr txBox="1"/>
          <p:nvPr/>
        </p:nvSpPr>
        <p:spPr>
          <a:xfrm>
            <a:off x="5715040" y="4786322"/>
            <a:ext cx="3857620" cy="2923877"/>
          </a:xfrm>
          <a:prstGeom prst="rect">
            <a:avLst/>
          </a:prstGeom>
          <a:noFill/>
        </p:spPr>
        <p:txBody>
          <a:bodyPr wrap="square" rtlCol="0">
            <a:spAutoFit/>
          </a:bodyPr>
          <a:lstStyle/>
          <a:p>
            <a:pPr>
              <a:buFont typeface="Wingdings" pitchFamily="2" charset="2"/>
              <a:buChar char="Ø"/>
              <a:tabLst>
                <a:tab pos="266700" algn="l"/>
              </a:tabLst>
            </a:pPr>
            <a:r>
              <a:rPr lang="fr-FR" sz="2400" dirty="0" smtClean="0"/>
              <a:t>Etat de saturation </a:t>
            </a:r>
          </a:p>
          <a:p>
            <a:pPr>
              <a:tabLst>
                <a:tab pos="266700" algn="l"/>
              </a:tabLst>
            </a:pPr>
            <a:r>
              <a:rPr lang="fr-FR" sz="2400" dirty="0" smtClean="0"/>
              <a:t>	Différences contrastées!</a:t>
            </a:r>
          </a:p>
          <a:p>
            <a:pPr>
              <a:tabLst>
                <a:tab pos="266700" algn="l"/>
              </a:tabLst>
            </a:pPr>
            <a:r>
              <a:rPr lang="fr-FR" sz="2400" dirty="0" smtClean="0"/>
              <a:t>	modification de la noue</a:t>
            </a:r>
          </a:p>
          <a:p>
            <a:pPr>
              <a:tabLst>
                <a:tab pos="266700" algn="l"/>
              </a:tabLst>
            </a:pPr>
            <a:endParaRPr lang="fr-FR" sz="1000" dirty="0" smtClean="0"/>
          </a:p>
          <a:p>
            <a:pPr>
              <a:tabLst>
                <a:tab pos="266700" algn="l"/>
              </a:tabLst>
            </a:pPr>
            <a:r>
              <a:rPr lang="fr-FR" sz="2400" dirty="0" smtClean="0"/>
              <a:t>	Se 28/03 plus élevés </a:t>
            </a:r>
          </a:p>
          <a:p>
            <a:pPr>
              <a:tabLst>
                <a:tab pos="266700" algn="l"/>
              </a:tabLst>
            </a:pPr>
            <a:r>
              <a:rPr lang="fr-FR" sz="2400" dirty="0" smtClean="0"/>
              <a:t>	(Ap</a:t>
            </a:r>
            <a:r>
              <a:rPr lang="fr-FR" sz="2400" baseline="-25000" dirty="0" smtClean="0"/>
              <a:t>24</a:t>
            </a:r>
            <a:r>
              <a:rPr lang="fr-FR" sz="2400" dirty="0" smtClean="0"/>
              <a:t> &gt;&gt; 0 )</a:t>
            </a:r>
          </a:p>
          <a:p>
            <a:pPr>
              <a:tabLst>
                <a:tab pos="266700" algn="l"/>
              </a:tabLst>
            </a:pPr>
            <a:endParaRPr lang="fr-FR" sz="2400" dirty="0" smtClean="0"/>
          </a:p>
          <a:p>
            <a:pPr>
              <a:tabLst>
                <a:tab pos="266700" algn="l"/>
              </a:tabLst>
            </a:pPr>
            <a:r>
              <a:rPr lang="fr-FR" sz="2400" dirty="0" smtClean="0"/>
              <a:t>	</a:t>
            </a:r>
            <a:endParaRPr lang="fr-FR" sz="2400" dirty="0"/>
          </a:p>
        </p:txBody>
      </p:sp>
      <p:sp>
        <p:nvSpPr>
          <p:cNvPr id="15" name="ZoneTexte 14"/>
          <p:cNvSpPr txBox="1"/>
          <p:nvPr/>
        </p:nvSpPr>
        <p:spPr>
          <a:xfrm>
            <a:off x="5715008" y="1214422"/>
            <a:ext cx="3571900" cy="830997"/>
          </a:xfrm>
          <a:prstGeom prst="rect">
            <a:avLst/>
          </a:prstGeom>
          <a:noFill/>
        </p:spPr>
        <p:txBody>
          <a:bodyPr wrap="square" rtlCol="0">
            <a:spAutoFit/>
          </a:bodyPr>
          <a:lstStyle/>
          <a:p>
            <a:pPr>
              <a:buFont typeface="Wingdings" pitchFamily="2" charset="2"/>
              <a:buChar char="Ø"/>
            </a:pPr>
            <a:r>
              <a:rPr lang="fr-FR" sz="2400" dirty="0" smtClean="0"/>
              <a:t>Statistiques descriptives</a:t>
            </a:r>
          </a:p>
          <a:p>
            <a:pPr>
              <a:tabLst>
                <a:tab pos="266700" algn="l"/>
              </a:tabLst>
            </a:pPr>
            <a:r>
              <a:rPr lang="fr-FR" sz="2400" dirty="0" smtClean="0"/>
              <a:t>	cv &lt; 5%    </a:t>
            </a:r>
            <a:r>
              <a:rPr lang="fr-FR" sz="2400" i="1" dirty="0" err="1" smtClean="0"/>
              <a:t>p</a:t>
            </a:r>
            <a:r>
              <a:rPr lang="fr-FR" sz="2400" i="1" baseline="-25000" dirty="0" err="1" smtClean="0"/>
              <a:t>SW</a:t>
            </a:r>
            <a:r>
              <a:rPr lang="fr-FR" sz="2400" i="1" dirty="0" smtClean="0"/>
              <a:t> &gt; 0,05</a:t>
            </a:r>
            <a:endParaRPr lang="fr-FR" sz="2400" i="1" baseline="-25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14546" y="3286124"/>
            <a:ext cx="428628" cy="42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5D7AA5A0-B784-42C7-A610-733F71E5C2A0}" type="slidenum">
              <a:rPr lang="fr-FR" smtClean="0"/>
              <a:pPr/>
              <a:t>13</a:t>
            </a:fld>
            <a:endParaRPr lang="fr-FR"/>
          </a:p>
        </p:txBody>
      </p:sp>
      <p:graphicFrame>
        <p:nvGraphicFramePr>
          <p:cNvPr id="7169" name="Object 1"/>
          <p:cNvGraphicFramePr>
            <a:graphicFrameLocks noChangeAspect="1"/>
          </p:cNvGraphicFramePr>
          <p:nvPr/>
        </p:nvGraphicFramePr>
        <p:xfrm>
          <a:off x="3038743" y="2214555"/>
          <a:ext cx="6105258" cy="4357718"/>
        </p:xfrm>
        <a:graphic>
          <a:graphicData uri="http://schemas.openxmlformats.org/presentationml/2006/ole">
            <p:oleObj spid="_x0000_s7169" name="Prism 5" r:id="rId3" imgW="7618320" imgH="5454360" progId="Prism5.Document">
              <p:embed/>
            </p:oleObj>
          </a:graphicData>
        </a:graphic>
      </p:graphicFrame>
      <p:sp>
        <p:nvSpPr>
          <p:cNvPr id="717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sp>
        <p:nvSpPr>
          <p:cNvPr id="22" name="Titre 1"/>
          <p:cNvSpPr txBox="1">
            <a:spLocks/>
          </p:cNvSpPr>
          <p:nvPr/>
        </p:nvSpPr>
        <p:spPr>
          <a:xfrm>
            <a:off x="628650" y="77374"/>
            <a:ext cx="7886700" cy="9941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j-lt"/>
                <a:ea typeface="+mj-ea"/>
                <a:cs typeface="+mj-cs"/>
              </a:rPr>
              <a:t>Reproductibilité des performances épuratoires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Espace réservé du contenu 11"/>
          <p:cNvSpPr>
            <a:spLocks noGrp="1"/>
          </p:cNvSpPr>
          <p:nvPr>
            <p:ph idx="1"/>
          </p:nvPr>
        </p:nvSpPr>
        <p:spPr>
          <a:xfrm>
            <a:off x="0" y="1214422"/>
            <a:ext cx="9144000" cy="4911741"/>
          </a:xfrm>
        </p:spPr>
        <p:txBody>
          <a:bodyPr>
            <a:normAutofit/>
          </a:bodyPr>
          <a:lstStyle/>
          <a:p>
            <a:r>
              <a:rPr lang="fr-FR" sz="2800" dirty="0" smtClean="0"/>
              <a:t>Abattements en concentration et en masse</a:t>
            </a:r>
          </a:p>
          <a:p>
            <a:r>
              <a:rPr lang="fr-FR" sz="2800" dirty="0" smtClean="0"/>
              <a:t>Exemple : cas du Zinc </a:t>
            </a:r>
            <a:endParaRPr lang="fr-FR" sz="2800" dirty="0"/>
          </a:p>
        </p:txBody>
      </p:sp>
      <p:sp>
        <p:nvSpPr>
          <p:cNvPr id="23" name="ZoneTexte 22"/>
          <p:cNvSpPr txBox="1"/>
          <p:nvPr/>
        </p:nvSpPr>
        <p:spPr>
          <a:xfrm>
            <a:off x="-32" y="2715182"/>
            <a:ext cx="3357586" cy="3785652"/>
          </a:xfrm>
          <a:prstGeom prst="rect">
            <a:avLst/>
          </a:prstGeom>
          <a:noFill/>
        </p:spPr>
        <p:txBody>
          <a:bodyPr wrap="square" rtlCol="0">
            <a:spAutoFit/>
          </a:bodyPr>
          <a:lstStyle/>
          <a:p>
            <a:endParaRPr lang="fr-FR" sz="2400" dirty="0" smtClean="0"/>
          </a:p>
          <a:p>
            <a:r>
              <a:rPr lang="fr-FR" sz="2400" dirty="0" smtClean="0"/>
              <a:t>Critères de reproductibilité </a:t>
            </a:r>
          </a:p>
          <a:p>
            <a:endParaRPr lang="fr-FR" sz="2400" dirty="0" smtClean="0"/>
          </a:p>
          <a:p>
            <a:r>
              <a:rPr lang="fr-FR" sz="2400" dirty="0" smtClean="0"/>
              <a:t>Effet de l’efficacité de prélèvement ? </a:t>
            </a:r>
          </a:p>
          <a:p>
            <a:endParaRPr lang="fr-FR" sz="2400" dirty="0" smtClean="0"/>
          </a:p>
          <a:p>
            <a:r>
              <a:rPr lang="fr-FR" sz="2400" dirty="0" smtClean="0"/>
              <a:t>Rôle du niveau de contamination des eaux injectées ?</a:t>
            </a:r>
          </a:p>
        </p:txBody>
      </p:sp>
      <p:pic>
        <p:nvPicPr>
          <p:cNvPr id="24" name="Picture 8" descr="image clipart symbole coche"/>
          <p:cNvPicPr>
            <a:picLocks noChangeAspect="1" noChangeArrowheads="1"/>
          </p:cNvPicPr>
          <p:nvPr/>
        </p:nvPicPr>
        <p:blipFill>
          <a:blip r:embed="rId5" cstate="print"/>
          <a:srcRect/>
          <a:stretch>
            <a:fillRect/>
          </a:stretch>
        </p:blipFill>
        <p:spPr bwMode="auto">
          <a:xfrm>
            <a:off x="2271128" y="3357562"/>
            <a:ext cx="300607" cy="285752"/>
          </a:xfrm>
          <a:prstGeom prst="rect">
            <a:avLst/>
          </a:prstGeom>
          <a:noFill/>
        </p:spPr>
      </p:pic>
      <p:sp>
        <p:nvSpPr>
          <p:cNvPr id="14" name="ZoneTexte 13"/>
          <p:cNvSpPr txBox="1"/>
          <p:nvPr/>
        </p:nvSpPr>
        <p:spPr>
          <a:xfrm>
            <a:off x="1928794" y="4548854"/>
            <a:ext cx="1143008" cy="523220"/>
          </a:xfrm>
          <a:prstGeom prst="rect">
            <a:avLst/>
          </a:prstGeom>
          <a:noFill/>
        </p:spPr>
        <p:txBody>
          <a:bodyPr wrap="square" rtlCol="0">
            <a:spAutoFit/>
          </a:bodyPr>
          <a:lstStyle/>
          <a:p>
            <a:r>
              <a:rPr lang="fr-FR" sz="2800" b="1" dirty="0" smtClean="0">
                <a:solidFill>
                  <a:schemeClr val="tx2">
                    <a:lumMod val="60000"/>
                    <a:lumOff val="40000"/>
                  </a:schemeClr>
                </a:solidFill>
              </a:rPr>
              <a:t>Faible</a:t>
            </a:r>
            <a:endParaRPr lang="fr-FR" sz="2800" b="1" dirty="0">
              <a:solidFill>
                <a:schemeClr val="tx2">
                  <a:lumMod val="60000"/>
                  <a:lumOff val="40000"/>
                </a:schemeClr>
              </a:solidFill>
            </a:endParaRPr>
          </a:p>
        </p:txBody>
      </p:sp>
      <p:sp>
        <p:nvSpPr>
          <p:cNvPr id="15" name="ZoneTexte 14"/>
          <p:cNvSpPr txBox="1"/>
          <p:nvPr/>
        </p:nvSpPr>
        <p:spPr>
          <a:xfrm>
            <a:off x="1928794" y="6049052"/>
            <a:ext cx="1143008" cy="523220"/>
          </a:xfrm>
          <a:prstGeom prst="rect">
            <a:avLst/>
          </a:prstGeom>
          <a:noFill/>
        </p:spPr>
        <p:txBody>
          <a:bodyPr wrap="square" rtlCol="0">
            <a:spAutoFit/>
          </a:bodyPr>
          <a:lstStyle/>
          <a:p>
            <a:r>
              <a:rPr lang="fr-FR" sz="2800" b="1" dirty="0" smtClean="0">
                <a:solidFill>
                  <a:schemeClr val="accent2"/>
                </a:solidFill>
              </a:rPr>
              <a:t>Fort</a:t>
            </a:r>
            <a:endParaRPr lang="fr-FR" sz="2800" b="1" dirty="0">
              <a:solidFill>
                <a:schemeClr val="accent2"/>
              </a:solidFill>
            </a:endParaRPr>
          </a:p>
        </p:txBody>
      </p:sp>
      <p:sp>
        <p:nvSpPr>
          <p:cNvPr id="16" name="ZoneTexte 15"/>
          <p:cNvSpPr txBox="1"/>
          <p:nvPr/>
        </p:nvSpPr>
        <p:spPr>
          <a:xfrm>
            <a:off x="71406" y="6396359"/>
            <a:ext cx="2000264" cy="461665"/>
          </a:xfrm>
          <a:prstGeom prst="rect">
            <a:avLst/>
          </a:prstGeom>
          <a:noFill/>
        </p:spPr>
        <p:txBody>
          <a:bodyPr wrap="square" rtlCol="0">
            <a:spAutoFit/>
          </a:bodyPr>
          <a:lstStyle/>
          <a:p>
            <a:r>
              <a:rPr lang="fr-FR" sz="2400" dirty="0" smtClean="0"/>
              <a:t>Zn ~ 390 µg/L</a:t>
            </a:r>
            <a:endParaRPr lang="fr-FR"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D7AA5A0-B784-42C7-A610-733F71E5C2A0}" type="slidenum">
              <a:rPr lang="fr-FR" smtClean="0"/>
              <a:pPr/>
              <a:t>14</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sp>
        <p:nvSpPr>
          <p:cNvPr id="6" name="Titre 1"/>
          <p:cNvSpPr txBox="1">
            <a:spLocks/>
          </p:cNvSpPr>
          <p:nvPr/>
        </p:nvSpPr>
        <p:spPr>
          <a:xfrm>
            <a:off x="628650" y="77374"/>
            <a:ext cx="7886700" cy="9941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j-lt"/>
                <a:ea typeface="+mj-ea"/>
                <a:cs typeface="+mj-cs"/>
              </a:rPr>
              <a:t>Conclusion – ce qu’il faut retenir </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9" name="Connecteur droit 8"/>
          <p:cNvCxnSpPr/>
          <p:nvPr/>
        </p:nvCxnSpPr>
        <p:spPr>
          <a:xfrm rot="16200000" flipH="1">
            <a:off x="1678773" y="3857617"/>
            <a:ext cx="5786454"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4786314" y="1071546"/>
            <a:ext cx="4357686" cy="954107"/>
          </a:xfrm>
          <a:prstGeom prst="rect">
            <a:avLst/>
          </a:prstGeom>
          <a:noFill/>
        </p:spPr>
        <p:txBody>
          <a:bodyPr wrap="square" rtlCol="0">
            <a:spAutoFit/>
          </a:bodyPr>
          <a:lstStyle/>
          <a:p>
            <a:r>
              <a:rPr lang="fr-FR" sz="2800" b="1" dirty="0" smtClean="0">
                <a:solidFill>
                  <a:schemeClr val="accent5">
                    <a:lumMod val="75000"/>
                  </a:schemeClr>
                </a:solidFill>
              </a:rPr>
              <a:t>Reproductibilité des réponses </a:t>
            </a:r>
            <a:endParaRPr lang="fr-FR" sz="2800" b="1" dirty="0">
              <a:solidFill>
                <a:schemeClr val="accent5">
                  <a:lumMod val="75000"/>
                </a:schemeClr>
              </a:solidFill>
            </a:endParaRPr>
          </a:p>
        </p:txBody>
      </p:sp>
      <p:sp>
        <p:nvSpPr>
          <p:cNvPr id="11" name="ZoneTexte 10"/>
          <p:cNvSpPr txBox="1"/>
          <p:nvPr/>
        </p:nvSpPr>
        <p:spPr>
          <a:xfrm>
            <a:off x="-71438" y="1071546"/>
            <a:ext cx="4786314" cy="954107"/>
          </a:xfrm>
          <a:prstGeom prst="rect">
            <a:avLst/>
          </a:prstGeom>
          <a:noFill/>
        </p:spPr>
        <p:txBody>
          <a:bodyPr wrap="square" rtlCol="0">
            <a:spAutoFit/>
          </a:bodyPr>
          <a:lstStyle/>
          <a:p>
            <a:r>
              <a:rPr lang="fr-FR" sz="2800" b="1" dirty="0" smtClean="0">
                <a:solidFill>
                  <a:schemeClr val="tx2">
                    <a:lumMod val="60000"/>
                    <a:lumOff val="40000"/>
                  </a:schemeClr>
                </a:solidFill>
              </a:rPr>
              <a:t>Chaîne de mesure/collecte du pilote </a:t>
            </a:r>
            <a:endParaRPr lang="fr-FR" sz="2800" b="1" dirty="0">
              <a:solidFill>
                <a:schemeClr val="tx2">
                  <a:lumMod val="60000"/>
                  <a:lumOff val="40000"/>
                </a:schemeClr>
              </a:solidFill>
            </a:endParaRPr>
          </a:p>
        </p:txBody>
      </p:sp>
      <p:sp>
        <p:nvSpPr>
          <p:cNvPr id="12" name="ZoneTexte 11"/>
          <p:cNvSpPr txBox="1"/>
          <p:nvPr/>
        </p:nvSpPr>
        <p:spPr>
          <a:xfrm>
            <a:off x="-32" y="2000240"/>
            <a:ext cx="4572032" cy="5262979"/>
          </a:xfrm>
          <a:prstGeom prst="rect">
            <a:avLst/>
          </a:prstGeom>
          <a:noFill/>
        </p:spPr>
        <p:txBody>
          <a:bodyPr wrap="square" rtlCol="0">
            <a:spAutoFit/>
          </a:bodyPr>
          <a:lstStyle/>
          <a:p>
            <a:pPr>
              <a:buFont typeface="Arial" pitchFamily="34" charset="0"/>
              <a:buChar char="•"/>
              <a:tabLst>
                <a:tab pos="88900" algn="l"/>
              </a:tabLst>
            </a:pPr>
            <a:r>
              <a:rPr lang="fr-FR" sz="2400" dirty="0" smtClean="0"/>
              <a:t>Restitution de la réponse 	hydraulique  </a:t>
            </a:r>
            <a:r>
              <a:rPr lang="fr-FR" sz="2400" dirty="0" smtClean="0">
                <a:sym typeface="Wingdings" pitchFamily="2" charset="2"/>
              </a:rPr>
              <a:t> </a:t>
            </a:r>
            <a:r>
              <a:rPr lang="fr-FR" sz="2400" dirty="0" smtClean="0"/>
              <a:t>intégralité !</a:t>
            </a:r>
          </a:p>
          <a:p>
            <a:pPr>
              <a:buFont typeface="Arial" pitchFamily="34" charset="0"/>
              <a:buChar char="•"/>
            </a:pPr>
            <a:endParaRPr lang="fr-FR" sz="2400" dirty="0" smtClean="0"/>
          </a:p>
          <a:p>
            <a:pPr>
              <a:buFont typeface="Arial" pitchFamily="34" charset="0"/>
              <a:buChar char="•"/>
              <a:tabLst>
                <a:tab pos="88900" algn="l"/>
              </a:tabLst>
            </a:pPr>
            <a:r>
              <a:rPr lang="fr-FR" sz="2400" dirty="0" smtClean="0"/>
              <a:t>Optimisation de la 	programmation des préleveurs</a:t>
            </a:r>
          </a:p>
          <a:p>
            <a:pPr>
              <a:tabLst>
                <a:tab pos="88900" algn="l"/>
              </a:tabLst>
            </a:pPr>
            <a:r>
              <a:rPr lang="fr-FR" sz="2400" dirty="0" smtClean="0">
                <a:sym typeface="Wingdings" pitchFamily="2" charset="2"/>
              </a:rPr>
              <a:t>	qualité échantillon composite</a:t>
            </a:r>
            <a:endParaRPr lang="fr-FR" sz="2400" dirty="0" smtClean="0"/>
          </a:p>
          <a:p>
            <a:pPr>
              <a:buFont typeface="Arial" pitchFamily="34" charset="0"/>
              <a:buChar char="•"/>
              <a:tabLst>
                <a:tab pos="88900" algn="l"/>
              </a:tabLst>
            </a:pPr>
            <a:endParaRPr lang="fr-FR" sz="2400" dirty="0" smtClean="0"/>
          </a:p>
          <a:p>
            <a:pPr>
              <a:buFont typeface="Arial" pitchFamily="34" charset="0"/>
              <a:buChar char="•"/>
              <a:tabLst>
                <a:tab pos="88900" algn="l"/>
              </a:tabLst>
            </a:pPr>
            <a:r>
              <a:rPr lang="fr-FR" sz="2400" dirty="0" smtClean="0"/>
              <a:t>Incertitudes indicateurs  :</a:t>
            </a:r>
          </a:p>
          <a:p>
            <a:pPr marL="901700">
              <a:buFont typeface="Wingdings" pitchFamily="2" charset="2"/>
              <a:buChar char="Ø"/>
              <a:tabLst>
                <a:tab pos="901700" algn="l"/>
              </a:tabLst>
            </a:pPr>
            <a:r>
              <a:rPr lang="fr-FR" sz="2400" dirty="0" smtClean="0"/>
              <a:t>mesures indirectes</a:t>
            </a:r>
          </a:p>
          <a:p>
            <a:pPr marL="901700">
              <a:buFont typeface="Wingdings" pitchFamily="2" charset="2"/>
              <a:buChar char="Ø"/>
              <a:tabLst>
                <a:tab pos="901700" algn="l"/>
              </a:tabLst>
            </a:pPr>
            <a:r>
              <a:rPr lang="fr-FR" sz="2400" dirty="0" smtClean="0"/>
              <a:t>Capteurs</a:t>
            </a:r>
          </a:p>
          <a:p>
            <a:pPr>
              <a:tabLst>
                <a:tab pos="88900" algn="l"/>
                <a:tab pos="901700" algn="l"/>
              </a:tabLst>
            </a:pPr>
            <a:r>
              <a:rPr lang="fr-FR" sz="2400" dirty="0" smtClean="0"/>
              <a:t>          	</a:t>
            </a:r>
          </a:p>
          <a:p>
            <a:pPr>
              <a:tabLst>
                <a:tab pos="88900" algn="l"/>
                <a:tab pos="901700" algn="l"/>
              </a:tabLst>
            </a:pPr>
            <a:r>
              <a:rPr lang="fr-FR" sz="2400" dirty="0" smtClean="0"/>
              <a:t>		niveau de contamination</a:t>
            </a:r>
          </a:p>
          <a:p>
            <a:pPr>
              <a:buFont typeface="Arial" pitchFamily="34" charset="0"/>
              <a:buChar char="•"/>
              <a:tabLst>
                <a:tab pos="88900" algn="l"/>
              </a:tabLst>
            </a:pPr>
            <a:endParaRPr lang="fr-FR" sz="2400" dirty="0" smtClean="0"/>
          </a:p>
          <a:p>
            <a:pPr>
              <a:buFont typeface="Arial" pitchFamily="34" charset="0"/>
              <a:buChar char="•"/>
              <a:tabLst>
                <a:tab pos="88900" algn="l"/>
              </a:tabLst>
            </a:pPr>
            <a:endParaRPr lang="fr-FR" sz="2400" dirty="0"/>
          </a:p>
        </p:txBody>
      </p:sp>
      <p:sp>
        <p:nvSpPr>
          <p:cNvPr id="13" name="ZoneTexte 12"/>
          <p:cNvSpPr txBox="1"/>
          <p:nvPr/>
        </p:nvSpPr>
        <p:spPr>
          <a:xfrm>
            <a:off x="4572000" y="2000240"/>
            <a:ext cx="4357686" cy="4893647"/>
          </a:xfrm>
          <a:prstGeom prst="rect">
            <a:avLst/>
          </a:prstGeom>
          <a:noFill/>
        </p:spPr>
        <p:txBody>
          <a:bodyPr wrap="square" rtlCol="0">
            <a:spAutoFit/>
          </a:bodyPr>
          <a:lstStyle/>
          <a:p>
            <a:pPr>
              <a:buFont typeface="Arial" pitchFamily="34" charset="0"/>
              <a:buChar char="•"/>
              <a:tabLst>
                <a:tab pos="88900" algn="l"/>
              </a:tabLst>
            </a:pPr>
            <a:r>
              <a:rPr lang="fr-FR" sz="2400" dirty="0" smtClean="0"/>
              <a:t>Dans l’ensemble OK</a:t>
            </a:r>
          </a:p>
          <a:p>
            <a:pPr>
              <a:tabLst>
                <a:tab pos="88900" algn="l"/>
              </a:tabLst>
            </a:pPr>
            <a:r>
              <a:rPr lang="fr-FR" sz="2400" dirty="0" smtClean="0">
                <a:sym typeface="Wingdings" pitchFamily="2" charset="2"/>
              </a:rPr>
              <a:t>	 méthodes d’essai</a:t>
            </a:r>
          </a:p>
          <a:p>
            <a:pPr>
              <a:tabLst>
                <a:tab pos="88900" algn="l"/>
              </a:tabLst>
            </a:pPr>
            <a:r>
              <a:rPr lang="fr-FR" sz="2400" dirty="0" smtClean="0">
                <a:sym typeface="Wingdings" pitchFamily="2" charset="2"/>
              </a:rPr>
              <a:t>	 caractérisation performances  </a:t>
            </a:r>
            <a:endParaRPr lang="fr-FR" sz="2400" dirty="0" smtClean="0"/>
          </a:p>
          <a:p>
            <a:pPr>
              <a:buFont typeface="Arial" pitchFamily="34" charset="0"/>
              <a:buChar char="•"/>
              <a:tabLst>
                <a:tab pos="88900" algn="l"/>
              </a:tabLst>
            </a:pPr>
            <a:endParaRPr lang="fr-FR" sz="2400" dirty="0" smtClean="0"/>
          </a:p>
          <a:p>
            <a:pPr>
              <a:buFont typeface="Arial" pitchFamily="34" charset="0"/>
              <a:buChar char="•"/>
            </a:pPr>
            <a:endParaRPr lang="fr-FR" sz="2400" dirty="0" smtClean="0"/>
          </a:p>
          <a:p>
            <a:pPr>
              <a:buFont typeface="Arial" pitchFamily="34" charset="0"/>
              <a:buChar char="•"/>
              <a:tabLst>
                <a:tab pos="88900" algn="l"/>
              </a:tabLst>
            </a:pPr>
            <a:r>
              <a:rPr lang="fr-FR" sz="2400" dirty="0" smtClean="0"/>
              <a:t>Facteurs d’impact (hydro) :</a:t>
            </a:r>
          </a:p>
          <a:p>
            <a:pPr lvl="1">
              <a:buFont typeface="Wingdings" pitchFamily="2" charset="2"/>
              <a:buChar char="Ø"/>
              <a:tabLst>
                <a:tab pos="88900" algn="l"/>
              </a:tabLst>
            </a:pPr>
            <a:r>
              <a:rPr lang="fr-FR" sz="2400" dirty="0" smtClean="0"/>
              <a:t>Pluie avant ou après essai</a:t>
            </a:r>
          </a:p>
          <a:p>
            <a:pPr lvl="1">
              <a:buFont typeface="Wingdings" pitchFamily="2" charset="2"/>
              <a:buChar char="Ø"/>
              <a:tabLst>
                <a:tab pos="88900" algn="l"/>
              </a:tabLst>
            </a:pPr>
            <a:r>
              <a:rPr lang="fr-FR" sz="2400" dirty="0" smtClean="0"/>
              <a:t>Saturation effective</a:t>
            </a:r>
          </a:p>
          <a:p>
            <a:pPr lvl="1">
              <a:buFont typeface="Wingdings" pitchFamily="2" charset="2"/>
              <a:buChar char="Ø"/>
              <a:tabLst>
                <a:tab pos="88900" algn="l"/>
              </a:tabLst>
            </a:pPr>
            <a:r>
              <a:rPr lang="fr-FR" sz="2400" dirty="0" smtClean="0"/>
              <a:t>Volume poral humidifié</a:t>
            </a:r>
          </a:p>
          <a:p>
            <a:pPr>
              <a:buFont typeface="Arial" pitchFamily="34" charset="0"/>
              <a:buChar char="•"/>
            </a:pPr>
            <a:endParaRPr lang="fr-FR" sz="2400" dirty="0" smtClean="0"/>
          </a:p>
          <a:p>
            <a:pPr lvl="1">
              <a:buFont typeface="Arial" pitchFamily="34" charset="0"/>
              <a:buChar char="•"/>
              <a:tabLst>
                <a:tab pos="88900" algn="l"/>
              </a:tabLst>
            </a:pPr>
            <a:endParaRPr lang="fr-FR" sz="2400" dirty="0" smtClean="0"/>
          </a:p>
          <a:p>
            <a:pPr>
              <a:tabLst>
                <a:tab pos="88900" algn="l"/>
              </a:tabLst>
            </a:pPr>
            <a:r>
              <a:rPr lang="fr-FR" sz="2400" dirty="0" smtClean="0"/>
              <a:t>                  </a:t>
            </a:r>
          </a:p>
          <a:p>
            <a:pPr>
              <a:tabLst>
                <a:tab pos="88900" algn="l"/>
              </a:tabLst>
            </a:pPr>
            <a:endParaRPr lang="fr-FR" sz="2400" dirty="0"/>
          </a:p>
        </p:txBody>
      </p:sp>
      <p:sp>
        <p:nvSpPr>
          <p:cNvPr id="14" name="Organigramme : Extraire 13"/>
          <p:cNvSpPr/>
          <p:nvPr/>
        </p:nvSpPr>
        <p:spPr>
          <a:xfrm>
            <a:off x="214282" y="5881613"/>
            <a:ext cx="642942" cy="714380"/>
          </a:xfrm>
          <a:prstGeom prst="flowChartExtra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1"/>
                </a:solidFill>
              </a:rPr>
              <a:t>!</a:t>
            </a:r>
            <a:endParaRPr lang="fr-FR" sz="3200" b="1" dirty="0">
              <a:solidFill>
                <a:schemeClr val="tx1"/>
              </a:solidFill>
            </a:endParaRPr>
          </a:p>
        </p:txBody>
      </p:sp>
      <p:sp>
        <p:nvSpPr>
          <p:cNvPr id="15" name="Organigramme : Extraire 14"/>
          <p:cNvSpPr/>
          <p:nvPr/>
        </p:nvSpPr>
        <p:spPr>
          <a:xfrm>
            <a:off x="214282" y="5024357"/>
            <a:ext cx="642942" cy="714380"/>
          </a:xfrm>
          <a:prstGeom prst="flowChartExtra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1"/>
                </a:solidFill>
              </a:rPr>
              <a:t>!</a:t>
            </a:r>
            <a:endParaRPr lang="fr-FR" sz="3200" b="1" dirty="0">
              <a:solidFill>
                <a:schemeClr val="tx1"/>
              </a:solidFill>
            </a:endParaRPr>
          </a:p>
        </p:txBody>
      </p:sp>
      <p:pic>
        <p:nvPicPr>
          <p:cNvPr id="16" name="Picture 8" descr="image clipart symbole coche"/>
          <p:cNvPicPr>
            <a:picLocks noChangeAspect="1" noChangeArrowheads="1"/>
          </p:cNvPicPr>
          <p:nvPr/>
        </p:nvPicPr>
        <p:blipFill>
          <a:blip r:embed="rId3" cstate="print"/>
          <a:srcRect/>
          <a:stretch>
            <a:fillRect/>
          </a:stretch>
        </p:blipFill>
        <p:spPr bwMode="auto">
          <a:xfrm>
            <a:off x="4214810" y="3952787"/>
            <a:ext cx="225455" cy="214314"/>
          </a:xfrm>
          <a:prstGeom prst="rect">
            <a:avLst/>
          </a:prstGeom>
          <a:noFill/>
        </p:spPr>
      </p:pic>
      <p:pic>
        <p:nvPicPr>
          <p:cNvPr id="18" name="Picture 8" descr="image clipart symbole coche"/>
          <p:cNvPicPr>
            <a:picLocks noChangeAspect="1" noChangeArrowheads="1"/>
          </p:cNvPicPr>
          <p:nvPr/>
        </p:nvPicPr>
        <p:blipFill>
          <a:blip r:embed="rId3" cstate="print"/>
          <a:srcRect/>
          <a:stretch>
            <a:fillRect/>
          </a:stretch>
        </p:blipFill>
        <p:spPr bwMode="auto">
          <a:xfrm>
            <a:off x="7286644" y="2450232"/>
            <a:ext cx="349763" cy="332479"/>
          </a:xfrm>
          <a:prstGeom prst="rect">
            <a:avLst/>
          </a:prstGeom>
          <a:noFill/>
        </p:spPr>
      </p:pic>
      <p:pic>
        <p:nvPicPr>
          <p:cNvPr id="20" name="Picture 8" descr="image clipart symbole coche"/>
          <p:cNvPicPr>
            <a:picLocks noChangeAspect="1" noChangeArrowheads="1"/>
          </p:cNvPicPr>
          <p:nvPr/>
        </p:nvPicPr>
        <p:blipFill>
          <a:blip r:embed="rId3" cstate="print"/>
          <a:srcRect/>
          <a:stretch>
            <a:fillRect/>
          </a:stretch>
        </p:blipFill>
        <p:spPr bwMode="auto">
          <a:xfrm>
            <a:off x="8794237" y="2786058"/>
            <a:ext cx="349763" cy="33247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000108"/>
            <a:ext cx="9144000" cy="5572164"/>
          </a:xfrm>
        </p:spPr>
        <p:txBody>
          <a:bodyPr>
            <a:normAutofit/>
          </a:bodyPr>
          <a:lstStyle/>
          <a:p>
            <a:pPr marL="0" indent="0" algn="ctr">
              <a:buNone/>
            </a:pPr>
            <a:r>
              <a:rPr lang="fr-FR" sz="2800" b="1" dirty="0" smtClean="0"/>
              <a:t>Enrichir l’analyse de la reproductibilité des réponses</a:t>
            </a:r>
          </a:p>
          <a:p>
            <a:pPr marL="0" indent="0">
              <a:buNone/>
            </a:pPr>
            <a:endParaRPr lang="fr-FR" sz="2800" b="1" dirty="0" smtClean="0"/>
          </a:p>
          <a:p>
            <a:pPr lvl="1">
              <a:buFont typeface="Arial" pitchFamily="34" charset="0"/>
              <a:buChar char="•"/>
            </a:pPr>
            <a:r>
              <a:rPr lang="fr-FR" sz="2400" dirty="0" smtClean="0"/>
              <a:t>Conditions hydriques (sol) et pluvieuses (avant ou après l’essai) plus contrastées ?</a:t>
            </a:r>
          </a:p>
          <a:p>
            <a:pPr lvl="1">
              <a:buFont typeface="Arial" pitchFamily="34" charset="0"/>
              <a:buChar char="•"/>
            </a:pPr>
            <a:endParaRPr lang="fr-FR" sz="2400" dirty="0" smtClean="0"/>
          </a:p>
          <a:p>
            <a:pPr lvl="1">
              <a:buFont typeface="Arial" pitchFamily="34" charset="0"/>
              <a:buChar char="•"/>
            </a:pPr>
            <a:r>
              <a:rPr lang="fr-FR" sz="2400" dirty="0" smtClean="0"/>
              <a:t>Effets de variations de la charge polluante en entrée d’ouvrages ?</a:t>
            </a:r>
          </a:p>
          <a:p>
            <a:pPr lvl="1">
              <a:buFont typeface="Arial" pitchFamily="34" charset="0"/>
              <a:buChar char="•"/>
            </a:pPr>
            <a:endParaRPr lang="fr-FR" sz="2400" dirty="0" smtClean="0"/>
          </a:p>
          <a:p>
            <a:pPr lvl="1">
              <a:buFont typeface="Arial" pitchFamily="34" charset="0"/>
              <a:buChar char="•"/>
            </a:pPr>
            <a:r>
              <a:rPr lang="fr-FR" sz="2400" dirty="0" smtClean="0"/>
              <a:t>Polluants supplémentaires dans l’analyse</a:t>
            </a:r>
          </a:p>
          <a:p>
            <a:pPr lvl="1">
              <a:buNone/>
            </a:pPr>
            <a:endParaRPr lang="fr-FR" sz="2400" dirty="0" smtClean="0"/>
          </a:p>
          <a:p>
            <a:pPr lvl="2"/>
            <a:endParaRPr lang="fr-FR" sz="2000" dirty="0" smtClean="0"/>
          </a:p>
          <a:p>
            <a:endParaRPr lang="fr-FR" dirty="0"/>
          </a:p>
        </p:txBody>
      </p:sp>
      <p:sp>
        <p:nvSpPr>
          <p:cNvPr id="4" name="Espace réservé du numéro de diapositive 3"/>
          <p:cNvSpPr>
            <a:spLocks noGrp="1"/>
          </p:cNvSpPr>
          <p:nvPr>
            <p:ph type="sldNum" sz="quarter" idx="12"/>
          </p:nvPr>
        </p:nvSpPr>
        <p:spPr/>
        <p:txBody>
          <a:bodyPr/>
          <a:lstStyle/>
          <a:p>
            <a:fld id="{5D7AA5A0-B784-42C7-A610-733F71E5C2A0}" type="slidenum">
              <a:rPr lang="fr-FR" smtClean="0"/>
              <a:pPr/>
              <a:t>15</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557955">
            <a:off x="85516" y="299807"/>
            <a:ext cx="507681" cy="507681"/>
          </a:xfrm>
          <a:prstGeom prst="rect">
            <a:avLst/>
          </a:prstGeom>
        </p:spPr>
      </p:pic>
      <p:sp>
        <p:nvSpPr>
          <p:cNvPr id="6" name="Titre 1"/>
          <p:cNvSpPr txBox="1">
            <a:spLocks/>
          </p:cNvSpPr>
          <p:nvPr/>
        </p:nvSpPr>
        <p:spPr>
          <a:xfrm>
            <a:off x="628650" y="77374"/>
            <a:ext cx="7886700" cy="99417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solidFill>
                  <a:srgbClr val="0070C0"/>
                </a:solidFill>
                <a:latin typeface="+mj-lt"/>
                <a:ea typeface="+mj-ea"/>
                <a:cs typeface="+mj-cs"/>
              </a:rPr>
              <a:t>Perspectives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5885"/>
            <a:ext cx="8479813" cy="994172"/>
          </a:xfrm>
        </p:spPr>
        <p:txBody>
          <a:bodyPr>
            <a:normAutofit/>
          </a:bodyPr>
          <a:lstStyle/>
          <a:p>
            <a:r>
              <a:rPr lang="fr-FR" dirty="0" smtClean="0">
                <a:solidFill>
                  <a:srgbClr val="0070C0"/>
                </a:solidFill>
              </a:rPr>
              <a:t>Remerciements</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sp>
        <p:nvSpPr>
          <p:cNvPr id="17" name="Espace réservé du contenu 2"/>
          <p:cNvSpPr txBox="1">
            <a:spLocks/>
          </p:cNvSpPr>
          <p:nvPr/>
        </p:nvSpPr>
        <p:spPr>
          <a:xfrm>
            <a:off x="592138" y="830557"/>
            <a:ext cx="8123266" cy="5908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600"/>
              </a:spcBef>
              <a:buClr>
                <a:srgbClr val="FE8637"/>
              </a:buClr>
              <a:buSzPct val="70000"/>
              <a:buNone/>
              <a:defRPr/>
            </a:pPr>
            <a:endParaRPr lang="fr-FR" sz="2400" dirty="0" smtClean="0">
              <a:solidFill>
                <a:prstClr val="black"/>
              </a:solidFill>
              <a:latin typeface="Century Schoolbook"/>
            </a:endParaRPr>
          </a:p>
          <a:p>
            <a:pPr marL="0" lvl="0" indent="0">
              <a:lnSpc>
                <a:spcPct val="100000"/>
              </a:lnSpc>
              <a:spcBef>
                <a:spcPts val="600"/>
              </a:spcBef>
              <a:buClr>
                <a:srgbClr val="FE8637"/>
              </a:buClr>
              <a:buSzPct val="70000"/>
              <a:buNone/>
              <a:defRPr/>
            </a:pPr>
            <a:r>
              <a:rPr lang="fr-FR" dirty="0" smtClean="0">
                <a:solidFill>
                  <a:prstClr val="black"/>
                </a:solidFill>
                <a:latin typeface="Calibri" pitchFamily="34" charset="0"/>
                <a:cs typeface="Calibri" pitchFamily="34" charset="0"/>
              </a:rPr>
              <a:t>Equipes </a:t>
            </a:r>
            <a:r>
              <a:rPr lang="fr-FR" dirty="0">
                <a:solidFill>
                  <a:prstClr val="black"/>
                </a:solidFill>
                <a:latin typeface="Calibri" pitchFamily="34" charset="0"/>
                <a:cs typeface="Calibri" pitchFamily="34" charset="0"/>
              </a:rPr>
              <a:t>techniques du CSTB </a:t>
            </a:r>
            <a:r>
              <a:rPr lang="fr-FR" dirty="0" smtClean="0">
                <a:solidFill>
                  <a:prstClr val="black"/>
                </a:solidFill>
                <a:latin typeface="Calibri" pitchFamily="34" charset="0"/>
                <a:cs typeface="Calibri" pitchFamily="34" charset="0"/>
              </a:rPr>
              <a:t>(référent construction du banc d’essai : Frédéric </a:t>
            </a:r>
            <a:r>
              <a:rPr lang="fr-FR" dirty="0" err="1" smtClean="0">
                <a:solidFill>
                  <a:prstClr val="black"/>
                </a:solidFill>
                <a:latin typeface="Calibri" pitchFamily="34" charset="0"/>
                <a:cs typeface="Calibri" pitchFamily="34" charset="0"/>
              </a:rPr>
              <a:t>Padiou</a:t>
            </a:r>
            <a:r>
              <a:rPr lang="fr-FR" dirty="0" smtClean="0">
                <a:solidFill>
                  <a:prstClr val="black"/>
                </a:solidFill>
                <a:latin typeface="Calibri" pitchFamily="34" charset="0"/>
                <a:cs typeface="Calibri" pitchFamily="34" charset="0"/>
              </a:rPr>
              <a:t>) </a:t>
            </a:r>
          </a:p>
          <a:p>
            <a:pPr marL="0" lvl="0" indent="0">
              <a:lnSpc>
                <a:spcPct val="100000"/>
              </a:lnSpc>
              <a:spcBef>
                <a:spcPts val="600"/>
              </a:spcBef>
              <a:buClr>
                <a:srgbClr val="FE8637"/>
              </a:buClr>
              <a:buSzPct val="70000"/>
              <a:buNone/>
              <a:defRPr/>
            </a:pPr>
            <a:r>
              <a:rPr lang="fr-FR" dirty="0" smtClean="0">
                <a:solidFill>
                  <a:prstClr val="black"/>
                </a:solidFill>
                <a:latin typeface="Calibri" pitchFamily="34" charset="0"/>
                <a:cs typeface="Calibri" pitchFamily="34" charset="0"/>
              </a:rPr>
              <a:t>Equipes techniques du </a:t>
            </a:r>
            <a:r>
              <a:rPr lang="fr-FR" dirty="0">
                <a:solidFill>
                  <a:prstClr val="black"/>
                </a:solidFill>
                <a:latin typeface="Calibri" pitchFamily="34" charset="0"/>
                <a:cs typeface="Calibri" pitchFamily="34" charset="0"/>
              </a:rPr>
              <a:t>Laboratoire Eau </a:t>
            </a:r>
            <a:r>
              <a:rPr lang="fr-FR" dirty="0" smtClean="0">
                <a:solidFill>
                  <a:prstClr val="black"/>
                </a:solidFill>
                <a:latin typeface="Calibri" pitchFamily="34" charset="0"/>
                <a:cs typeface="Calibri" pitchFamily="34" charset="0"/>
              </a:rPr>
              <a:t>et Environnement </a:t>
            </a:r>
            <a:r>
              <a:rPr lang="fr-FR" dirty="0">
                <a:solidFill>
                  <a:prstClr val="black"/>
                </a:solidFill>
                <a:latin typeface="Calibri" pitchFamily="34" charset="0"/>
                <a:cs typeface="Calibri" pitchFamily="34" charset="0"/>
              </a:rPr>
              <a:t>(</a:t>
            </a:r>
            <a:r>
              <a:rPr lang="fr-FR" dirty="0" smtClean="0">
                <a:solidFill>
                  <a:prstClr val="black"/>
                </a:solidFill>
                <a:latin typeface="Calibri" pitchFamily="34" charset="0"/>
                <a:cs typeface="Calibri" pitchFamily="34" charset="0"/>
              </a:rPr>
              <a:t>IFSTTAR, référent analyses physico-chimiques : Dominique </a:t>
            </a:r>
            <a:r>
              <a:rPr lang="fr-FR" dirty="0" err="1" smtClean="0">
                <a:solidFill>
                  <a:prstClr val="black"/>
                </a:solidFill>
                <a:latin typeface="Calibri" pitchFamily="34" charset="0"/>
                <a:cs typeface="Calibri" pitchFamily="34" charset="0"/>
              </a:rPr>
              <a:t>Demare</a:t>
            </a:r>
            <a:r>
              <a:rPr lang="fr-FR" dirty="0" smtClean="0">
                <a:solidFill>
                  <a:prstClr val="black"/>
                </a:solidFill>
                <a:latin typeface="Calibri" pitchFamily="34" charset="0"/>
                <a:cs typeface="Calibri" pitchFamily="34" charset="0"/>
              </a:rPr>
              <a:t>)</a:t>
            </a:r>
          </a:p>
          <a:p>
            <a:pPr marL="0" lvl="0" indent="0">
              <a:lnSpc>
                <a:spcPct val="100000"/>
              </a:lnSpc>
              <a:spcBef>
                <a:spcPts val="600"/>
              </a:spcBef>
              <a:buClr>
                <a:srgbClr val="FE8637"/>
              </a:buClr>
              <a:buSzPct val="70000"/>
              <a:buNone/>
              <a:defRPr/>
            </a:pPr>
            <a:endParaRPr lang="fr-FR" sz="2400" dirty="0">
              <a:solidFill>
                <a:prstClr val="black"/>
              </a:solidFill>
              <a:latin typeface="Century Schoolbook"/>
            </a:endParaRPr>
          </a:p>
          <a:p>
            <a:pPr marL="0" lvl="0" indent="0">
              <a:lnSpc>
                <a:spcPct val="100000"/>
              </a:lnSpc>
              <a:spcBef>
                <a:spcPts val="600"/>
              </a:spcBef>
              <a:buClr>
                <a:srgbClr val="FE8637"/>
              </a:buClr>
              <a:buSzPct val="70000"/>
              <a:buNone/>
              <a:defRPr/>
            </a:pPr>
            <a:r>
              <a:rPr lang="fr-FR" b="1" dirty="0" smtClean="0">
                <a:solidFill>
                  <a:srgbClr val="777C84"/>
                </a:solidFill>
              </a:rPr>
              <a:t>Alexandre </a:t>
            </a:r>
            <a:r>
              <a:rPr lang="fr-FR" b="1" dirty="0">
                <a:solidFill>
                  <a:srgbClr val="777C84"/>
                </a:solidFill>
              </a:rPr>
              <a:t>FARDEL</a:t>
            </a:r>
          </a:p>
          <a:p>
            <a:pPr marL="0" lvl="0" indent="0">
              <a:lnSpc>
                <a:spcPct val="100000"/>
              </a:lnSpc>
              <a:spcBef>
                <a:spcPts val="600"/>
              </a:spcBef>
              <a:buClr>
                <a:srgbClr val="FE8637"/>
              </a:buClr>
              <a:buSzPct val="70000"/>
              <a:buNone/>
              <a:defRPr/>
            </a:pPr>
            <a:r>
              <a:rPr lang="fr-FR" sz="2400" b="1" dirty="0">
                <a:solidFill>
                  <a:prstClr val="black"/>
                </a:solidFill>
              </a:rPr>
              <a:t>Doctorant au Centre Scientifique et Technique du Bâtiment (CSTB) et au Laboratoire Eau et Environnement (LEE)</a:t>
            </a:r>
          </a:p>
          <a:p>
            <a:pPr marL="0" lvl="0" indent="0">
              <a:lnSpc>
                <a:spcPct val="100000"/>
              </a:lnSpc>
              <a:spcBef>
                <a:spcPts val="600"/>
              </a:spcBef>
              <a:buClr>
                <a:srgbClr val="FE8637"/>
              </a:buClr>
              <a:buSzPct val="70000"/>
              <a:buNone/>
              <a:defRPr/>
            </a:pPr>
            <a:r>
              <a:rPr lang="fr-FR" sz="2400" dirty="0">
                <a:solidFill>
                  <a:prstClr val="black"/>
                </a:solidFill>
              </a:rPr>
              <a:t>         </a:t>
            </a:r>
            <a:r>
              <a:rPr lang="fr-FR" sz="2400" dirty="0" smtClean="0">
                <a:solidFill>
                  <a:prstClr val="black"/>
                </a:solidFill>
                <a:hlinkClick r:id="rId3"/>
              </a:rPr>
              <a:t>alexandre.fardel@cstb.fr</a:t>
            </a:r>
            <a:r>
              <a:rPr lang="fr-FR" sz="2400" dirty="0" smtClean="0">
                <a:solidFill>
                  <a:prstClr val="black"/>
                </a:solidFill>
              </a:rPr>
              <a:t> ; </a:t>
            </a:r>
            <a:r>
              <a:rPr lang="fr-FR" sz="2400" dirty="0" smtClean="0">
                <a:solidFill>
                  <a:prstClr val="black"/>
                </a:solidFill>
                <a:hlinkClick r:id="rId4"/>
              </a:rPr>
              <a:t>alexandrefardel@yahoo.fr</a:t>
            </a:r>
            <a:endParaRPr lang="fr-FR" sz="2400" dirty="0" smtClean="0">
              <a:solidFill>
                <a:prstClr val="black"/>
              </a:solidFill>
            </a:endParaRPr>
          </a:p>
          <a:p>
            <a:pPr marL="0" lvl="0" indent="0">
              <a:lnSpc>
                <a:spcPct val="100000"/>
              </a:lnSpc>
              <a:spcBef>
                <a:spcPts val="600"/>
              </a:spcBef>
              <a:buClr>
                <a:srgbClr val="FE8637"/>
              </a:buClr>
              <a:buSzPct val="70000"/>
              <a:buNone/>
              <a:defRPr/>
            </a:pPr>
            <a:endParaRPr lang="fr-FR" sz="2400" dirty="0">
              <a:solidFill>
                <a:prstClr val="black"/>
              </a:solidFill>
            </a:endParaRPr>
          </a:p>
          <a:p>
            <a:pPr marL="0" lvl="0" indent="0">
              <a:lnSpc>
                <a:spcPct val="100000"/>
              </a:lnSpc>
              <a:spcBef>
                <a:spcPts val="600"/>
              </a:spcBef>
              <a:buClr>
                <a:srgbClr val="FE8637"/>
              </a:buClr>
              <a:buSzPct val="70000"/>
              <a:buNone/>
              <a:defRPr/>
            </a:pPr>
            <a:r>
              <a:rPr lang="fr-FR" sz="2400" dirty="0">
                <a:solidFill>
                  <a:prstClr val="black"/>
                </a:solidFill>
              </a:rPr>
              <a:t>        02.40.37.20.74</a:t>
            </a:r>
          </a:p>
          <a:p>
            <a:pPr>
              <a:buFont typeface="Courier New" panose="02070309020205020404" pitchFamily="49" charset="0"/>
              <a:buChar char="o"/>
            </a:pPr>
            <a:endParaRPr lang="fr-FR" dirty="0" smtClean="0"/>
          </a:p>
        </p:txBody>
      </p:sp>
      <p:pic>
        <p:nvPicPr>
          <p:cNvPr id="5" name="Picture 2" descr="C:\Users\Alexandre\AppData\Local\Microsoft\Windows\INetCache\IE\MJRBDROO\1503577975[1].png"/>
          <p:cNvPicPr>
            <a:picLocks noChangeAspect="1" noChangeArrowheads="1"/>
          </p:cNvPicPr>
          <p:nvPr/>
        </p:nvPicPr>
        <p:blipFill>
          <a:blip r:embed="rId5" cstate="print"/>
          <a:srcRect/>
          <a:stretch>
            <a:fillRect/>
          </a:stretch>
        </p:blipFill>
        <p:spPr bwMode="auto">
          <a:xfrm>
            <a:off x="567770" y="5300681"/>
            <a:ext cx="628649" cy="628649"/>
          </a:xfrm>
          <a:prstGeom prst="rect">
            <a:avLst/>
          </a:prstGeom>
          <a:noFill/>
        </p:spPr>
      </p:pic>
      <p:pic>
        <p:nvPicPr>
          <p:cNvPr id="6" name="Picture 3" descr="C:\Users\Alexandre\AppData\Local\Microsoft\Windows\INetCache\IE\VGMSK9DD\phone-651704_960_720[1].png"/>
          <p:cNvPicPr>
            <a:picLocks noChangeAspect="1" noChangeArrowheads="1"/>
          </p:cNvPicPr>
          <p:nvPr/>
        </p:nvPicPr>
        <p:blipFill>
          <a:blip r:embed="rId6" cstate="print"/>
          <a:srcRect/>
          <a:stretch>
            <a:fillRect/>
          </a:stretch>
        </p:blipFill>
        <p:spPr bwMode="auto">
          <a:xfrm>
            <a:off x="639208" y="6143644"/>
            <a:ext cx="500959" cy="642942"/>
          </a:xfrm>
          <a:prstGeom prst="rect">
            <a:avLst/>
          </a:prstGeom>
          <a:noFill/>
        </p:spPr>
      </p:pic>
      <p:sp>
        <p:nvSpPr>
          <p:cNvPr id="7" name="Espace réservé du numéro de diapositive 6"/>
          <p:cNvSpPr>
            <a:spLocks noGrp="1"/>
          </p:cNvSpPr>
          <p:nvPr>
            <p:ph type="sldNum" sz="quarter" idx="12"/>
          </p:nvPr>
        </p:nvSpPr>
        <p:spPr/>
        <p:txBody>
          <a:bodyPr/>
          <a:lstStyle/>
          <a:p>
            <a:fld id="{C7DA658B-32E3-49A8-B2E7-320D642ABD1F}" type="slidenum">
              <a:rPr lang="fr-FR" smtClean="0"/>
              <a:pPr/>
              <a:t>16</a:t>
            </a:fld>
            <a:endParaRPr lang="fr-FR"/>
          </a:p>
        </p:txBody>
      </p:sp>
    </p:spTree>
    <p:extLst>
      <p:ext uri="{BB962C8B-B14F-4D97-AF65-F5344CB8AC3E}">
        <p14:creationId xmlns:p14="http://schemas.microsoft.com/office/powerpoint/2010/main" xmlns="" val="1430927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Critère de reproductibilité r</a:t>
            </a:r>
            <a:endParaRPr lang="fr-FR" dirty="0"/>
          </a:p>
        </p:txBody>
      </p:sp>
      <p:sp>
        <p:nvSpPr>
          <p:cNvPr id="3" name="Espace réservé du contenu 2"/>
          <p:cNvSpPr>
            <a:spLocks noGrp="1"/>
          </p:cNvSpPr>
          <p:nvPr>
            <p:ph idx="1"/>
          </p:nvPr>
        </p:nvSpPr>
        <p:spPr/>
        <p:txBody>
          <a:bodyPr>
            <a:normAutofit/>
          </a:bodyPr>
          <a:lstStyle/>
          <a:p>
            <a:r>
              <a:rPr lang="fr-FR" sz="2800" dirty="0" smtClean="0"/>
              <a:t>X1 et X2 (essai 1 et essai 2) indépendantes</a:t>
            </a:r>
          </a:p>
          <a:p>
            <a:r>
              <a:rPr lang="fr-FR" sz="2800" dirty="0" smtClean="0"/>
              <a:t>X1 et X2 de même loi N(µ;</a:t>
            </a:r>
            <a:r>
              <a:rPr lang="fr-FR" sz="2800" dirty="0" smtClean="0">
                <a:sym typeface="Symbol"/>
              </a:rPr>
              <a:t>)</a:t>
            </a:r>
            <a:endParaRPr lang="fr-FR" sz="2800" dirty="0" smtClean="0"/>
          </a:p>
          <a:p>
            <a:r>
              <a:rPr lang="fr-FR" sz="2800" dirty="0" smtClean="0"/>
              <a:t>P(abs(X1-X2)) ≤ r) = 0,95</a:t>
            </a:r>
          </a:p>
          <a:p>
            <a:r>
              <a:rPr lang="fr-FR" sz="2800" dirty="0" smtClean="0"/>
              <a:t>U = (X1-X2)/(racine(2)*</a:t>
            </a:r>
            <a:r>
              <a:rPr lang="fr-FR" sz="2800" dirty="0" smtClean="0">
                <a:sym typeface="Symbol"/>
              </a:rPr>
              <a:t> ) suit une loi normale centrée réduite</a:t>
            </a:r>
          </a:p>
          <a:p>
            <a:r>
              <a:rPr lang="fr-FR" sz="2800" dirty="0" smtClean="0">
                <a:sym typeface="Symbol"/>
              </a:rPr>
              <a:t>P(-r/(racine(2)* )</a:t>
            </a:r>
            <a:r>
              <a:rPr lang="fr-FR" sz="2800" dirty="0" smtClean="0"/>
              <a:t> ≤ U ≤ r/(racine(2)*</a:t>
            </a:r>
            <a:r>
              <a:rPr lang="fr-FR" sz="2800" dirty="0" smtClean="0">
                <a:sym typeface="Symbol"/>
              </a:rPr>
              <a:t> )) = 0,95</a:t>
            </a:r>
          </a:p>
          <a:p>
            <a:r>
              <a:rPr lang="fr-FR" sz="2800" dirty="0" smtClean="0">
                <a:sym typeface="Symbol"/>
              </a:rPr>
              <a:t>(r/(racine(2)* )) = 0,975 et par inverse de  :</a:t>
            </a:r>
          </a:p>
          <a:p>
            <a:pPr lvl="1">
              <a:buNone/>
            </a:pPr>
            <a:r>
              <a:rPr lang="fr-FR" sz="2400" dirty="0" smtClean="0">
                <a:sym typeface="Symbol"/>
              </a:rPr>
              <a:t>r  2,83 * </a:t>
            </a:r>
            <a:endParaRPr lang="fr-FR" sz="2400" dirty="0"/>
          </a:p>
        </p:txBody>
      </p:sp>
      <p:sp>
        <p:nvSpPr>
          <p:cNvPr id="4" name="Espace réservé du numéro de diapositive 3"/>
          <p:cNvSpPr>
            <a:spLocks noGrp="1"/>
          </p:cNvSpPr>
          <p:nvPr>
            <p:ph type="sldNum" sz="quarter" idx="12"/>
          </p:nvPr>
        </p:nvSpPr>
        <p:spPr/>
        <p:txBody>
          <a:bodyPr/>
          <a:lstStyle/>
          <a:p>
            <a:fld id="{5D7AA5A0-B784-42C7-A610-733F71E5C2A0}" type="slidenum">
              <a:rPr lang="fr-FR" smtClean="0"/>
              <a:pPr/>
              <a:t>17</a:t>
            </a:fld>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85"/>
            <a:ext cx="7886700" cy="994172"/>
          </a:xfrm>
        </p:spPr>
        <p:txBody>
          <a:bodyPr>
            <a:normAutofit/>
          </a:bodyPr>
          <a:lstStyle/>
          <a:p>
            <a:r>
              <a:rPr lang="fr-FR" sz="4000" dirty="0" smtClean="0">
                <a:solidFill>
                  <a:srgbClr val="0070C0"/>
                </a:solidFill>
              </a:rPr>
              <a:t>Introduction</a:t>
            </a:r>
            <a:r>
              <a:rPr lang="fr-FR" sz="4000" dirty="0" smtClean="0"/>
              <a:t> </a:t>
            </a:r>
            <a:endParaRPr lang="fr-FR" sz="4000" dirty="0"/>
          </a:p>
        </p:txBody>
      </p:sp>
      <p:sp>
        <p:nvSpPr>
          <p:cNvPr id="3" name="Espace réservé du contenu 2"/>
          <p:cNvSpPr>
            <a:spLocks noGrp="1"/>
          </p:cNvSpPr>
          <p:nvPr>
            <p:ph idx="1"/>
          </p:nvPr>
        </p:nvSpPr>
        <p:spPr>
          <a:xfrm>
            <a:off x="0" y="714356"/>
            <a:ext cx="9144000" cy="6027791"/>
          </a:xfrm>
        </p:spPr>
        <p:txBody>
          <a:bodyPr>
            <a:normAutofit/>
          </a:bodyPr>
          <a:lstStyle/>
          <a:p>
            <a:r>
              <a:rPr lang="fr-FR" sz="2800" b="1" dirty="0" smtClean="0"/>
              <a:t>Accumulation + contamination des eaux pluviales en milieu urbain  </a:t>
            </a:r>
          </a:p>
          <a:p>
            <a:endParaRPr lang="fr-FR" sz="2400" dirty="0" smtClean="0"/>
          </a:p>
          <a:p>
            <a:endParaRPr lang="fr-FR" sz="2400" dirty="0" smtClean="0"/>
          </a:p>
          <a:p>
            <a:endParaRPr lang="fr-FR" sz="2400" dirty="0" smtClean="0"/>
          </a:p>
          <a:p>
            <a:endParaRPr lang="fr-FR" sz="2400" dirty="0" smtClean="0"/>
          </a:p>
          <a:p>
            <a:endParaRPr lang="fr-FR" sz="2400" dirty="0" smtClean="0"/>
          </a:p>
          <a:p>
            <a:endParaRPr lang="fr-FR" sz="600" dirty="0" smtClean="0"/>
          </a:p>
          <a:p>
            <a:endParaRPr lang="fr-FR" sz="600" dirty="0" smtClean="0"/>
          </a:p>
          <a:p>
            <a:r>
              <a:rPr lang="fr-FR" sz="2800" b="1" dirty="0" smtClean="0"/>
              <a:t>Quelles solutions ? </a:t>
            </a:r>
          </a:p>
        </p:txBody>
      </p:sp>
      <p:pic>
        <p:nvPicPr>
          <p:cNvPr id="4" name="Imag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pic>
        <p:nvPicPr>
          <p:cNvPr id="5" name="Espace réservé du contenu 3"/>
          <p:cNvPicPr>
            <a:picLocks noChangeAspect="1"/>
          </p:cNvPicPr>
          <p:nvPr/>
        </p:nvPicPr>
        <p:blipFill>
          <a:blip r:embed="rId4" cstate="print">
            <a:extLst>
              <a:ext uri="{28A0092B-C50C-407E-A947-70E740481C1C}">
                <a14:useLocalDpi xmlns:a14="http://schemas.microsoft.com/office/drawing/2010/main" xmlns="" val="0"/>
              </a:ext>
            </a:extLst>
          </a:blip>
          <a:srcRect t="6122" r="449" b="30606"/>
          <a:stretch>
            <a:fillRect/>
          </a:stretch>
        </p:blipFill>
        <p:spPr>
          <a:xfrm>
            <a:off x="2857488" y="1214422"/>
            <a:ext cx="6000792" cy="2786082"/>
          </a:xfrm>
          <a:prstGeom prst="rect">
            <a:avLst/>
          </a:prstGeom>
        </p:spPr>
      </p:pic>
      <p:cxnSp>
        <p:nvCxnSpPr>
          <p:cNvPr id="13" name="Connecteur droit 12"/>
          <p:cNvCxnSpPr/>
          <p:nvPr/>
        </p:nvCxnSpPr>
        <p:spPr>
          <a:xfrm>
            <a:off x="2928926" y="2622827"/>
            <a:ext cx="785818" cy="50006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3643306" y="3122893"/>
            <a:ext cx="1428760" cy="21431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5072066" y="3051455"/>
            <a:ext cx="2143140" cy="28575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7143768" y="2479951"/>
            <a:ext cx="1143008" cy="57150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rot="10800000" flipV="1">
            <a:off x="3000364" y="2408513"/>
            <a:ext cx="1571636" cy="21431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6000760" y="2194199"/>
            <a:ext cx="2286016" cy="2857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Espace réservé du numéro de diapositive 8"/>
          <p:cNvSpPr>
            <a:spLocks noGrp="1"/>
          </p:cNvSpPr>
          <p:nvPr>
            <p:ph type="sldNum" sz="quarter" idx="12"/>
          </p:nvPr>
        </p:nvSpPr>
        <p:spPr>
          <a:xfrm>
            <a:off x="7010432" y="6492899"/>
            <a:ext cx="2133600" cy="365125"/>
          </a:xfrm>
        </p:spPr>
        <p:txBody>
          <a:bodyPr/>
          <a:lstStyle/>
          <a:p>
            <a:fld id="{C7DA658B-32E3-49A8-B2E7-320D642ABD1F}" type="slidenum">
              <a:rPr lang="fr-FR" smtClean="0"/>
              <a:pPr/>
              <a:t>2</a:t>
            </a:fld>
            <a:endParaRPr lang="fr-FR" dirty="0"/>
          </a:p>
        </p:txBody>
      </p:sp>
      <p:cxnSp>
        <p:nvCxnSpPr>
          <p:cNvPr id="33" name="Connecteur droit 32"/>
          <p:cNvCxnSpPr/>
          <p:nvPr/>
        </p:nvCxnSpPr>
        <p:spPr>
          <a:xfrm flipV="1">
            <a:off x="5857884" y="2212059"/>
            <a:ext cx="142876" cy="5357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928926" y="1214422"/>
            <a:ext cx="3714776" cy="523220"/>
          </a:xfrm>
          <a:prstGeom prst="rect">
            <a:avLst/>
          </a:prstGeom>
          <a:solidFill>
            <a:schemeClr val="bg1">
              <a:alpha val="84000"/>
            </a:schemeClr>
          </a:solidFill>
        </p:spPr>
        <p:txBody>
          <a:bodyPr wrap="square" rtlCol="0">
            <a:spAutoFit/>
          </a:bodyPr>
          <a:lstStyle/>
          <a:p>
            <a:pPr algn="ctr"/>
            <a:r>
              <a:rPr lang="fr-FR" sz="2800" b="1" dirty="0">
                <a:ln w="1905"/>
                <a:solidFill>
                  <a:schemeClr val="accent1">
                    <a:lumMod val="75000"/>
                  </a:schemeClr>
                </a:solidFill>
                <a:effectLst>
                  <a:innerShdw blurRad="69850" dist="43180" dir="5400000">
                    <a:srgbClr val="000000">
                      <a:alpha val="65000"/>
                    </a:srgbClr>
                  </a:innerShdw>
                </a:effectLst>
              </a:rPr>
              <a:t>Nappe de ruissellement</a:t>
            </a:r>
          </a:p>
        </p:txBody>
      </p:sp>
      <p:cxnSp>
        <p:nvCxnSpPr>
          <p:cNvPr id="67" name="Connecteur droit 66"/>
          <p:cNvCxnSpPr/>
          <p:nvPr/>
        </p:nvCxnSpPr>
        <p:spPr>
          <a:xfrm rot="5400000">
            <a:off x="2546197" y="2168657"/>
            <a:ext cx="908336" cy="2"/>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rot="16200000" flipH="1">
            <a:off x="2653354" y="2061502"/>
            <a:ext cx="1408402" cy="714378"/>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rot="16200000" flipH="1">
            <a:off x="3617765" y="1954343"/>
            <a:ext cx="1622718" cy="1143008"/>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rot="16200000" flipH="1">
            <a:off x="5868064" y="1775750"/>
            <a:ext cx="1265526" cy="1143006"/>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6643702" y="1714488"/>
            <a:ext cx="1643074" cy="765463"/>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rot="16200000" flipH="1">
            <a:off x="5689470" y="1954342"/>
            <a:ext cx="479709" cy="4"/>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sp>
        <p:nvSpPr>
          <p:cNvPr id="84" name="ZoneTexte 83"/>
          <p:cNvSpPr txBox="1"/>
          <p:nvPr/>
        </p:nvSpPr>
        <p:spPr>
          <a:xfrm>
            <a:off x="2857488" y="3429000"/>
            <a:ext cx="2928958" cy="523220"/>
          </a:xfrm>
          <a:prstGeom prst="rect">
            <a:avLst/>
          </a:prstGeom>
          <a:solidFill>
            <a:schemeClr val="bg1">
              <a:alpha val="50000"/>
            </a:schemeClr>
          </a:solidFill>
        </p:spPr>
        <p:txBody>
          <a:bodyPr wrap="square" rtlCol="0">
            <a:spAutoFit/>
          </a:bodyPr>
          <a:lstStyle/>
          <a:p>
            <a:pPr algn="ctr"/>
            <a:r>
              <a:rPr lang="fr-FR" sz="2800" b="1" dirty="0" smtClean="0">
                <a:ln w="1905"/>
                <a:solidFill>
                  <a:srgbClr val="FFC000"/>
                </a:solidFill>
                <a:effectLst>
                  <a:innerShdw blurRad="69850" dist="43180" dir="5400000">
                    <a:srgbClr val="000000">
                      <a:alpha val="65000"/>
                    </a:srgbClr>
                  </a:innerShdw>
                </a:effectLst>
              </a:rPr>
              <a:t>eaux contaminées</a:t>
            </a:r>
            <a:endParaRPr lang="fr-FR" sz="2800" b="1" dirty="0">
              <a:ln w="1905"/>
              <a:solidFill>
                <a:srgbClr val="FFC000"/>
              </a:solidFill>
              <a:effectLst>
                <a:innerShdw blurRad="69850" dist="43180" dir="5400000">
                  <a:srgbClr val="000000">
                    <a:alpha val="65000"/>
                  </a:srgbClr>
                </a:innerShdw>
              </a:effectLst>
            </a:endParaRPr>
          </a:p>
        </p:txBody>
      </p:sp>
      <p:pic>
        <p:nvPicPr>
          <p:cNvPr id="92" name="Picture 2"/>
          <p:cNvPicPr>
            <a:picLocks noChangeAspect="1" noChangeArrowheads="1"/>
          </p:cNvPicPr>
          <p:nvPr/>
        </p:nvPicPr>
        <p:blipFill>
          <a:blip r:embed="rId5"/>
          <a:srcRect l="2649" t="25785" r="41705" b="18294"/>
          <a:stretch>
            <a:fillRect/>
          </a:stretch>
        </p:blipFill>
        <p:spPr bwMode="auto">
          <a:xfrm>
            <a:off x="3643306" y="4071942"/>
            <a:ext cx="5214974" cy="2428892"/>
          </a:xfrm>
          <a:prstGeom prst="rect">
            <a:avLst/>
          </a:prstGeom>
          <a:noFill/>
          <a:ln w="9525">
            <a:noFill/>
            <a:miter lim="800000"/>
            <a:headEnd/>
            <a:tailEnd/>
          </a:ln>
          <a:effectLst/>
        </p:spPr>
      </p:pic>
      <p:sp>
        <p:nvSpPr>
          <p:cNvPr id="93" name="ZoneTexte 92"/>
          <p:cNvSpPr txBox="1"/>
          <p:nvPr/>
        </p:nvSpPr>
        <p:spPr>
          <a:xfrm>
            <a:off x="3643306" y="6396359"/>
            <a:ext cx="5214974" cy="461665"/>
          </a:xfrm>
          <a:prstGeom prst="rect">
            <a:avLst/>
          </a:prstGeom>
          <a:solidFill>
            <a:schemeClr val="bg1"/>
          </a:solidFill>
          <a:ln w="19050">
            <a:solidFill>
              <a:schemeClr val="accent1">
                <a:shade val="50000"/>
              </a:schemeClr>
            </a:solidFill>
          </a:ln>
        </p:spPr>
        <p:txBody>
          <a:bodyPr wrap="square" rtlCol="0">
            <a:spAutoFit/>
          </a:bodyPr>
          <a:lstStyle/>
          <a:p>
            <a:r>
              <a:rPr lang="fr-FR" sz="2400" b="1" dirty="0" smtClean="0">
                <a:solidFill>
                  <a:srgbClr val="002060"/>
                </a:solidFill>
              </a:rPr>
              <a:t>Noue </a:t>
            </a:r>
            <a:r>
              <a:rPr lang="fr-FR" sz="2400" b="1" dirty="0" smtClean="0">
                <a:solidFill>
                  <a:srgbClr val="002060"/>
                </a:solidFill>
                <a:sym typeface="Wingdings" pitchFamily="2" charset="2"/>
              </a:rPr>
              <a:t></a:t>
            </a:r>
            <a:r>
              <a:rPr lang="fr-FR" sz="2400" b="1" dirty="0" smtClean="0">
                <a:solidFill>
                  <a:srgbClr val="002060"/>
                </a:solidFill>
              </a:rPr>
              <a:t> ouvrage de gestion plébiscité</a:t>
            </a:r>
          </a:p>
        </p:txBody>
      </p:sp>
      <p:sp>
        <p:nvSpPr>
          <p:cNvPr id="94" name="ZoneTexte 93"/>
          <p:cNvSpPr txBox="1"/>
          <p:nvPr/>
        </p:nvSpPr>
        <p:spPr>
          <a:xfrm>
            <a:off x="0" y="4598267"/>
            <a:ext cx="3571868" cy="1938992"/>
          </a:xfrm>
          <a:prstGeom prst="rect">
            <a:avLst/>
          </a:prstGeom>
          <a:noFill/>
        </p:spPr>
        <p:txBody>
          <a:bodyPr wrap="square" rtlCol="0">
            <a:spAutoFit/>
          </a:bodyPr>
          <a:lstStyle/>
          <a:p>
            <a:pPr>
              <a:buFont typeface="Wingdings" pitchFamily="2" charset="2"/>
              <a:buChar char="Ø"/>
              <a:tabLst>
                <a:tab pos="265113" algn="l"/>
              </a:tabLst>
            </a:pPr>
            <a:r>
              <a:rPr lang="fr-FR" sz="2400" dirty="0" smtClean="0"/>
              <a:t>Ouvrages de rétention 	et de gestion à la source</a:t>
            </a:r>
          </a:p>
          <a:p>
            <a:pPr>
              <a:buFont typeface="Wingdings" pitchFamily="2" charset="2"/>
              <a:buChar char="Ø"/>
            </a:pPr>
            <a:endParaRPr lang="fr-FR" sz="2400" dirty="0" smtClean="0"/>
          </a:p>
          <a:p>
            <a:pPr>
              <a:buFont typeface="Wingdings" pitchFamily="2" charset="2"/>
              <a:buChar char="Ø"/>
              <a:tabLst>
                <a:tab pos="265113" algn="l"/>
              </a:tabLst>
            </a:pPr>
            <a:r>
              <a:rPr lang="fr-FR" sz="2400" dirty="0" smtClean="0"/>
              <a:t>Ex : les noues (contrôle   	à la source)</a:t>
            </a:r>
            <a:endParaRPr lang="fr-FR" sz="2400" dirty="0"/>
          </a:p>
        </p:txBody>
      </p:sp>
    </p:spTree>
    <p:extLst>
      <p:ext uri="{BB962C8B-B14F-4D97-AF65-F5344CB8AC3E}">
        <p14:creationId xmlns:p14="http://schemas.microsoft.com/office/powerpoint/2010/main" xmlns="" val="681335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85"/>
            <a:ext cx="7886700" cy="994172"/>
          </a:xfrm>
        </p:spPr>
        <p:txBody>
          <a:bodyPr>
            <a:normAutofit/>
          </a:bodyPr>
          <a:lstStyle/>
          <a:p>
            <a:r>
              <a:rPr lang="fr-FR" sz="4000" dirty="0" smtClean="0">
                <a:solidFill>
                  <a:srgbClr val="0070C0"/>
                </a:solidFill>
              </a:rPr>
              <a:t>Contexte - les noues</a:t>
            </a:r>
            <a:endParaRPr lang="fr-FR" sz="4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sp>
        <p:nvSpPr>
          <p:cNvPr id="6" name="Espace réservé du numéro de diapositive 5"/>
          <p:cNvSpPr>
            <a:spLocks noGrp="1"/>
          </p:cNvSpPr>
          <p:nvPr>
            <p:ph type="sldNum" sz="quarter" idx="12"/>
          </p:nvPr>
        </p:nvSpPr>
        <p:spPr/>
        <p:txBody>
          <a:bodyPr/>
          <a:lstStyle/>
          <a:p>
            <a:fld id="{C7DA658B-32E3-49A8-B2E7-320D642ABD1F}" type="slidenum">
              <a:rPr lang="fr-FR" smtClean="0"/>
              <a:pPr/>
              <a:t>3</a:t>
            </a:fld>
            <a:endParaRPr lang="fr-FR"/>
          </a:p>
        </p:txBody>
      </p:sp>
      <p:pic>
        <p:nvPicPr>
          <p:cNvPr id="20482" name="Picture 2"/>
          <p:cNvPicPr>
            <a:picLocks noChangeAspect="1" noChangeArrowheads="1"/>
          </p:cNvPicPr>
          <p:nvPr/>
        </p:nvPicPr>
        <p:blipFill>
          <a:blip r:embed="rId4"/>
          <a:srcRect t="18386" r="2758"/>
          <a:stretch>
            <a:fillRect/>
          </a:stretch>
        </p:blipFill>
        <p:spPr bwMode="auto">
          <a:xfrm>
            <a:off x="2285984" y="1104582"/>
            <a:ext cx="3500462" cy="2187789"/>
          </a:xfrm>
          <a:prstGeom prst="rect">
            <a:avLst/>
          </a:prstGeom>
          <a:noFill/>
          <a:ln w="9525">
            <a:noFill/>
            <a:miter lim="800000"/>
            <a:headEnd/>
            <a:tailEnd/>
          </a:ln>
          <a:effectLst/>
        </p:spPr>
      </p:pic>
      <p:sp>
        <p:nvSpPr>
          <p:cNvPr id="31" name="ZoneTexte 30"/>
          <p:cNvSpPr txBox="1"/>
          <p:nvPr/>
        </p:nvSpPr>
        <p:spPr>
          <a:xfrm>
            <a:off x="2071702" y="714356"/>
            <a:ext cx="4000496" cy="461665"/>
          </a:xfrm>
          <a:prstGeom prst="rect">
            <a:avLst/>
          </a:prstGeom>
          <a:noFill/>
        </p:spPr>
        <p:txBody>
          <a:bodyPr wrap="square" rtlCol="0">
            <a:spAutoFit/>
          </a:bodyPr>
          <a:lstStyle/>
          <a:p>
            <a:r>
              <a:rPr lang="fr-FR" sz="2400" b="1" dirty="0" smtClean="0">
                <a:solidFill>
                  <a:srgbClr val="00B0F0"/>
                </a:solidFill>
              </a:rPr>
              <a:t>Aux capacités hydrauliques…</a:t>
            </a:r>
          </a:p>
        </p:txBody>
      </p:sp>
      <p:pic>
        <p:nvPicPr>
          <p:cNvPr id="20485" name="Picture 5"/>
          <p:cNvPicPr>
            <a:picLocks noChangeAspect="1" noChangeArrowheads="1"/>
          </p:cNvPicPr>
          <p:nvPr/>
        </p:nvPicPr>
        <p:blipFill>
          <a:blip r:embed="rId5" cstate="print"/>
          <a:srcRect l="14843" t="14112" r="14006" b="6661"/>
          <a:stretch>
            <a:fillRect/>
          </a:stretch>
        </p:blipFill>
        <p:spPr bwMode="auto">
          <a:xfrm>
            <a:off x="6072198" y="1104582"/>
            <a:ext cx="2928958" cy="2196719"/>
          </a:xfrm>
          <a:prstGeom prst="rect">
            <a:avLst/>
          </a:prstGeom>
          <a:noFill/>
          <a:ln w="9525">
            <a:noFill/>
            <a:miter lim="800000"/>
            <a:headEnd/>
            <a:tailEnd/>
          </a:ln>
          <a:effectLst/>
        </p:spPr>
      </p:pic>
      <p:sp>
        <p:nvSpPr>
          <p:cNvPr id="35" name="ZoneTexte 34"/>
          <p:cNvSpPr txBox="1"/>
          <p:nvPr/>
        </p:nvSpPr>
        <p:spPr>
          <a:xfrm>
            <a:off x="6000760" y="714356"/>
            <a:ext cx="3286148" cy="461665"/>
          </a:xfrm>
          <a:prstGeom prst="rect">
            <a:avLst/>
          </a:prstGeom>
          <a:noFill/>
        </p:spPr>
        <p:txBody>
          <a:bodyPr wrap="square" rtlCol="0">
            <a:spAutoFit/>
          </a:bodyPr>
          <a:lstStyle/>
          <a:p>
            <a:r>
              <a:rPr lang="fr-FR" sz="2400" b="1" dirty="0" smtClean="0">
                <a:solidFill>
                  <a:srgbClr val="FB9205"/>
                </a:solidFill>
              </a:rPr>
              <a:t>et épuratoires avérées</a:t>
            </a:r>
          </a:p>
        </p:txBody>
      </p:sp>
      <p:pic>
        <p:nvPicPr>
          <p:cNvPr id="36" name="Picture 2"/>
          <p:cNvPicPr>
            <a:picLocks noChangeAspect="1" noChangeArrowheads="1"/>
          </p:cNvPicPr>
          <p:nvPr/>
        </p:nvPicPr>
        <p:blipFill>
          <a:blip r:embed="rId6" cstate="print"/>
          <a:srcRect l="14564" t="12378" r="11495" b="20890"/>
          <a:stretch>
            <a:fillRect/>
          </a:stretch>
        </p:blipFill>
        <p:spPr bwMode="auto">
          <a:xfrm>
            <a:off x="4139919" y="3857628"/>
            <a:ext cx="4432609" cy="3000396"/>
          </a:xfrm>
          <a:prstGeom prst="rect">
            <a:avLst/>
          </a:prstGeom>
          <a:noFill/>
          <a:ln w="9525">
            <a:noFill/>
            <a:miter lim="800000"/>
            <a:headEnd/>
            <a:tailEnd/>
          </a:ln>
          <a:effectLst/>
        </p:spPr>
      </p:pic>
      <p:sp>
        <p:nvSpPr>
          <p:cNvPr id="37" name="Flèche vers le bas 36"/>
          <p:cNvSpPr/>
          <p:nvPr/>
        </p:nvSpPr>
        <p:spPr>
          <a:xfrm>
            <a:off x="6143636" y="3929066"/>
            <a:ext cx="642942" cy="1643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2400" b="1" dirty="0" smtClean="0"/>
              <a:t>Infiltration</a:t>
            </a:r>
            <a:endParaRPr lang="fr-FR" sz="2400" b="1" dirty="0"/>
          </a:p>
        </p:txBody>
      </p:sp>
      <p:sp>
        <p:nvSpPr>
          <p:cNvPr id="38" name="ZoneTexte 37"/>
          <p:cNvSpPr txBox="1"/>
          <p:nvPr/>
        </p:nvSpPr>
        <p:spPr>
          <a:xfrm>
            <a:off x="6929454" y="5000636"/>
            <a:ext cx="857256" cy="1323439"/>
          </a:xfrm>
          <a:prstGeom prst="rect">
            <a:avLst/>
          </a:prstGeom>
          <a:noFill/>
        </p:spPr>
        <p:txBody>
          <a:bodyPr wrap="square" rtlCol="0">
            <a:spAutoFit/>
          </a:bodyPr>
          <a:lstStyle/>
          <a:p>
            <a:r>
              <a:rPr lang="fr-FR" sz="8000" b="1" dirty="0" smtClean="0">
                <a:solidFill>
                  <a:srgbClr val="FF0000"/>
                </a:solidFill>
              </a:rPr>
              <a:t>?</a:t>
            </a:r>
            <a:endParaRPr lang="fr-FR" sz="8000" b="1" dirty="0">
              <a:solidFill>
                <a:srgbClr val="FF0000"/>
              </a:solidFill>
            </a:endParaRPr>
          </a:p>
        </p:txBody>
      </p:sp>
      <p:sp>
        <p:nvSpPr>
          <p:cNvPr id="40" name="ZoneTexte 39"/>
          <p:cNvSpPr txBox="1"/>
          <p:nvPr/>
        </p:nvSpPr>
        <p:spPr>
          <a:xfrm>
            <a:off x="0" y="1507798"/>
            <a:ext cx="2214546" cy="954107"/>
          </a:xfrm>
          <a:prstGeom prst="rect">
            <a:avLst/>
          </a:prstGeom>
          <a:noFill/>
        </p:spPr>
        <p:txBody>
          <a:bodyPr wrap="square" rtlCol="0">
            <a:spAutoFit/>
          </a:bodyPr>
          <a:lstStyle/>
          <a:p>
            <a:r>
              <a:rPr lang="fr-FR" sz="2800" b="1" dirty="0" smtClean="0"/>
              <a:t>Les noues, des ouvrages</a:t>
            </a:r>
            <a:endParaRPr lang="fr-FR" sz="2800" b="1" dirty="0"/>
          </a:p>
        </p:txBody>
      </p:sp>
      <p:sp>
        <p:nvSpPr>
          <p:cNvPr id="41" name="ZoneTexte 40"/>
          <p:cNvSpPr txBox="1"/>
          <p:nvPr/>
        </p:nvSpPr>
        <p:spPr>
          <a:xfrm>
            <a:off x="0" y="3820919"/>
            <a:ext cx="4286248" cy="3108543"/>
          </a:xfrm>
          <a:prstGeom prst="rect">
            <a:avLst/>
          </a:prstGeom>
          <a:noFill/>
        </p:spPr>
        <p:txBody>
          <a:bodyPr wrap="square" rtlCol="0">
            <a:spAutoFit/>
          </a:bodyPr>
          <a:lstStyle/>
          <a:p>
            <a:pPr>
              <a:buFont typeface="Wingdings" pitchFamily="2" charset="2"/>
              <a:buChar char="Ø"/>
            </a:pPr>
            <a:r>
              <a:rPr lang="fr-FR" sz="2800" b="1" dirty="0" smtClean="0"/>
              <a:t>Infiltration ?</a:t>
            </a:r>
          </a:p>
          <a:p>
            <a:pPr>
              <a:buFont typeface="Wingdings" pitchFamily="2" charset="2"/>
              <a:buChar char="Ø"/>
            </a:pPr>
            <a:endParaRPr lang="fr-FR" sz="2800" b="1" dirty="0" smtClean="0"/>
          </a:p>
          <a:p>
            <a:pPr>
              <a:buFont typeface="Wingdings" pitchFamily="2" charset="2"/>
              <a:buChar char="Ø"/>
            </a:pPr>
            <a:r>
              <a:rPr lang="fr-FR" sz="2800" b="1" dirty="0" smtClean="0"/>
              <a:t>Micropolluants ? </a:t>
            </a:r>
          </a:p>
          <a:p>
            <a:pPr>
              <a:buFont typeface="Wingdings" pitchFamily="2" charset="2"/>
              <a:buChar char="Ø"/>
            </a:pPr>
            <a:endParaRPr lang="fr-FR" sz="2800" b="1" dirty="0" smtClean="0"/>
          </a:p>
          <a:p>
            <a:pPr>
              <a:buFont typeface="Wingdings" pitchFamily="2" charset="2"/>
              <a:buChar char="Ø"/>
            </a:pPr>
            <a:r>
              <a:rPr lang="fr-FR" sz="2800" b="1" dirty="0" smtClean="0"/>
              <a:t>Conception ?</a:t>
            </a:r>
          </a:p>
          <a:p>
            <a:pPr>
              <a:buFont typeface="Wingdings" pitchFamily="2" charset="2"/>
              <a:buChar char="Ø"/>
            </a:pPr>
            <a:endParaRPr lang="fr-FR" sz="2800" b="1" dirty="0" smtClean="0"/>
          </a:p>
          <a:p>
            <a:pPr>
              <a:buFont typeface="Wingdings" pitchFamily="2" charset="2"/>
              <a:buChar char="Ø"/>
            </a:pPr>
            <a:r>
              <a:rPr lang="fr-FR" sz="2800" b="1" dirty="0" smtClean="0"/>
              <a:t>Maintenance ?</a:t>
            </a:r>
            <a:endParaRPr lang="fr-FR" sz="2800" b="1" dirty="0"/>
          </a:p>
        </p:txBody>
      </p:sp>
      <p:sp>
        <p:nvSpPr>
          <p:cNvPr id="42" name="ZoneTexte 41"/>
          <p:cNvSpPr txBox="1"/>
          <p:nvPr/>
        </p:nvSpPr>
        <p:spPr>
          <a:xfrm>
            <a:off x="0" y="3312000"/>
            <a:ext cx="9144000" cy="523220"/>
          </a:xfrm>
          <a:prstGeom prst="rect">
            <a:avLst/>
          </a:prstGeom>
          <a:solidFill>
            <a:schemeClr val="tx2">
              <a:lumMod val="20000"/>
              <a:lumOff val="80000"/>
            </a:schemeClr>
          </a:solidFill>
        </p:spPr>
        <p:txBody>
          <a:bodyPr wrap="square" rtlCol="0">
            <a:spAutoFit/>
          </a:bodyPr>
          <a:lstStyle/>
          <a:p>
            <a:pPr algn="ctr"/>
            <a:r>
              <a:rPr lang="fr-FR" sz="2800" b="1" dirty="0" smtClean="0">
                <a:solidFill>
                  <a:srgbClr val="FF0000"/>
                </a:solidFill>
              </a:rPr>
              <a:t>Mais…</a:t>
            </a:r>
            <a:endParaRPr lang="fr-FR" sz="2800" b="1" dirty="0">
              <a:solidFill>
                <a:srgbClr val="FF0000"/>
              </a:solidFill>
            </a:endParaRPr>
          </a:p>
        </p:txBody>
      </p:sp>
      <p:sp>
        <p:nvSpPr>
          <p:cNvPr id="43" name="ZoneTexte 42"/>
          <p:cNvSpPr txBox="1"/>
          <p:nvPr/>
        </p:nvSpPr>
        <p:spPr>
          <a:xfrm>
            <a:off x="5429256" y="6253483"/>
            <a:ext cx="1714512" cy="461665"/>
          </a:xfrm>
          <a:prstGeom prst="rect">
            <a:avLst/>
          </a:prstGeom>
          <a:solidFill>
            <a:schemeClr val="bg1">
              <a:alpha val="63000"/>
            </a:schemeClr>
          </a:solidFill>
        </p:spPr>
        <p:txBody>
          <a:bodyPr wrap="square" rtlCol="0">
            <a:spAutoFit/>
          </a:bodyPr>
          <a:lstStyle/>
          <a:p>
            <a:r>
              <a:rPr lang="fr-FR" sz="2400" b="1" dirty="0" smtClean="0">
                <a:solidFill>
                  <a:srgbClr val="FF0000"/>
                </a:solidFill>
              </a:rPr>
              <a:t>Conception</a:t>
            </a:r>
            <a:endParaRPr lang="fr-FR" sz="2400" b="1" dirty="0">
              <a:solidFill>
                <a:srgbClr val="FF0000"/>
              </a:solidFill>
            </a:endParaRPr>
          </a:p>
        </p:txBody>
      </p:sp>
      <p:grpSp>
        <p:nvGrpSpPr>
          <p:cNvPr id="82" name="Groupe 81"/>
          <p:cNvGrpSpPr/>
          <p:nvPr/>
        </p:nvGrpSpPr>
        <p:grpSpPr>
          <a:xfrm>
            <a:off x="4478003" y="4929198"/>
            <a:ext cx="1237005" cy="940124"/>
            <a:chOff x="1857356" y="4714884"/>
            <a:chExt cx="1785950" cy="1357322"/>
          </a:xfrm>
        </p:grpSpPr>
        <p:sp>
          <p:nvSpPr>
            <p:cNvPr id="44" name="Hexagone 43"/>
            <p:cNvSpPr/>
            <p:nvPr/>
          </p:nvSpPr>
          <p:spPr>
            <a:xfrm>
              <a:off x="2000232" y="5000636"/>
              <a:ext cx="714380" cy="571504"/>
            </a:xfrm>
            <a:prstGeom prst="hexagon">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45"/>
            <p:cNvCxnSpPr/>
            <p:nvPr/>
          </p:nvCxnSpPr>
          <p:spPr>
            <a:xfrm rot="16200000" flipH="1">
              <a:off x="1928794" y="4786322"/>
              <a:ext cx="214314" cy="2143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Hexagone 46"/>
            <p:cNvSpPr/>
            <p:nvPr/>
          </p:nvSpPr>
          <p:spPr>
            <a:xfrm rot="3013318">
              <a:off x="2586020" y="5243525"/>
              <a:ext cx="714380" cy="571504"/>
            </a:xfrm>
            <a:prstGeom prst="hexagon">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1857356" y="4714884"/>
              <a:ext cx="142876" cy="1428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p:cNvCxnSpPr>
              <a:endCxn id="44" idx="2"/>
            </p:cNvCxnSpPr>
            <p:nvPr/>
          </p:nvCxnSpPr>
          <p:spPr>
            <a:xfrm rot="5400000" flipH="1" flipV="1">
              <a:off x="1928794" y="5572140"/>
              <a:ext cx="214314" cy="2143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Ellipse 50"/>
            <p:cNvSpPr/>
            <p:nvPr/>
          </p:nvSpPr>
          <p:spPr>
            <a:xfrm>
              <a:off x="1857356" y="5715016"/>
              <a:ext cx="142876" cy="1428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53"/>
            <p:cNvCxnSpPr>
              <a:stCxn id="47" idx="5"/>
            </p:cNvCxnSpPr>
            <p:nvPr/>
          </p:nvCxnSpPr>
          <p:spPr>
            <a:xfrm flipV="1">
              <a:off x="3299940" y="5500702"/>
              <a:ext cx="200490" cy="1045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Ellipse 54"/>
            <p:cNvSpPr/>
            <p:nvPr/>
          </p:nvSpPr>
          <p:spPr>
            <a:xfrm>
              <a:off x="3500430" y="5429264"/>
              <a:ext cx="142876" cy="1428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p:cNvCxnSpPr/>
            <p:nvPr/>
          </p:nvCxnSpPr>
          <p:spPr>
            <a:xfrm rot="5400000">
              <a:off x="2786050" y="5929330"/>
              <a:ext cx="142876"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Ellipse 58"/>
            <p:cNvSpPr/>
            <p:nvPr/>
          </p:nvSpPr>
          <p:spPr>
            <a:xfrm>
              <a:off x="2786050" y="5929330"/>
              <a:ext cx="142876" cy="1428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droit 61"/>
            <p:cNvCxnSpPr/>
            <p:nvPr/>
          </p:nvCxnSpPr>
          <p:spPr>
            <a:xfrm rot="5400000">
              <a:off x="2035951" y="5179231"/>
              <a:ext cx="142876" cy="7143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4" name="Flèche en arc 83"/>
          <p:cNvSpPr/>
          <p:nvPr/>
        </p:nvSpPr>
        <p:spPr>
          <a:xfrm>
            <a:off x="5072066" y="4572008"/>
            <a:ext cx="857256" cy="1285884"/>
          </a:xfrm>
          <a:prstGeom prst="circular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5" name="ZoneTexte 84"/>
          <p:cNvSpPr txBox="1"/>
          <p:nvPr/>
        </p:nvSpPr>
        <p:spPr>
          <a:xfrm>
            <a:off x="4071934" y="5715016"/>
            <a:ext cx="2214578" cy="461665"/>
          </a:xfrm>
          <a:prstGeom prst="rect">
            <a:avLst/>
          </a:prstGeom>
          <a:noFill/>
        </p:spPr>
        <p:txBody>
          <a:bodyPr wrap="square" rtlCol="0">
            <a:spAutoFit/>
          </a:bodyPr>
          <a:lstStyle/>
          <a:p>
            <a:r>
              <a:rPr lang="fr-FR" sz="2400" b="1" dirty="0" smtClean="0">
                <a:solidFill>
                  <a:srgbClr val="FFC000"/>
                </a:solidFill>
              </a:rPr>
              <a:t>Micropolluants</a:t>
            </a:r>
            <a:endParaRPr lang="fr-FR" sz="2400" b="1" dirty="0">
              <a:solidFill>
                <a:srgbClr val="FFC000"/>
              </a:solidFill>
            </a:endParaRPr>
          </a:p>
        </p:txBody>
      </p:sp>
      <p:sp>
        <p:nvSpPr>
          <p:cNvPr id="87" name="ZoneTexte 86"/>
          <p:cNvSpPr txBox="1"/>
          <p:nvPr/>
        </p:nvSpPr>
        <p:spPr>
          <a:xfrm>
            <a:off x="7072330" y="2354041"/>
            <a:ext cx="1428760" cy="707886"/>
          </a:xfrm>
          <a:prstGeom prst="rect">
            <a:avLst/>
          </a:prstGeom>
          <a:noFill/>
        </p:spPr>
        <p:txBody>
          <a:bodyPr wrap="square" rtlCol="0">
            <a:spAutoFit/>
          </a:bodyPr>
          <a:lstStyle/>
          <a:p>
            <a:r>
              <a:rPr lang="fr-FR" sz="400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MES</a:t>
            </a:r>
            <a:endParaRPr lang="fr-FR" sz="400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1680360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5885"/>
            <a:ext cx="8479813" cy="994172"/>
          </a:xfrm>
        </p:spPr>
        <p:txBody>
          <a:bodyPr>
            <a:normAutofit/>
          </a:bodyPr>
          <a:lstStyle/>
          <a:p>
            <a:pPr lvl="0">
              <a:defRPr/>
            </a:pPr>
            <a:r>
              <a:rPr lang="fr-FR" sz="4000" dirty="0" smtClean="0">
                <a:solidFill>
                  <a:srgbClr val="0070C0"/>
                </a:solidFill>
              </a:rPr>
              <a:t>Méthodologie – système pilote</a:t>
            </a:r>
            <a:endParaRPr lang="fr-FR" sz="4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sp>
        <p:nvSpPr>
          <p:cNvPr id="17" name="Espace réservé du contenu 2"/>
          <p:cNvSpPr txBox="1">
            <a:spLocks/>
          </p:cNvSpPr>
          <p:nvPr/>
        </p:nvSpPr>
        <p:spPr>
          <a:xfrm>
            <a:off x="0" y="830208"/>
            <a:ext cx="9144000" cy="6313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smtClean="0"/>
              <a:t>Caractérisation du fonctionnement de 2 noues différentes</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sz="1200" dirty="0" smtClean="0"/>
          </a:p>
          <a:p>
            <a:r>
              <a:rPr lang="fr-FR" dirty="0" smtClean="0"/>
              <a:t>Reproductibilité des réponses ?</a:t>
            </a:r>
          </a:p>
        </p:txBody>
      </p:sp>
      <p:sp>
        <p:nvSpPr>
          <p:cNvPr id="5" name="Espace réservé du numéro de diapositive 4"/>
          <p:cNvSpPr>
            <a:spLocks noGrp="1"/>
          </p:cNvSpPr>
          <p:nvPr>
            <p:ph type="sldNum" sz="quarter" idx="12"/>
          </p:nvPr>
        </p:nvSpPr>
        <p:spPr/>
        <p:txBody>
          <a:bodyPr/>
          <a:lstStyle/>
          <a:p>
            <a:fld id="{C7DA658B-32E3-49A8-B2E7-320D642ABD1F}" type="slidenum">
              <a:rPr lang="fr-FR" smtClean="0"/>
              <a:pPr/>
              <a:t>4</a:t>
            </a:fld>
            <a:endParaRPr lang="fr-FR"/>
          </a:p>
        </p:txBody>
      </p:sp>
      <p:pic>
        <p:nvPicPr>
          <p:cNvPr id="16387" name="Picture 3"/>
          <p:cNvPicPr>
            <a:picLocks noChangeAspect="1" noChangeArrowheads="1"/>
          </p:cNvPicPr>
          <p:nvPr/>
        </p:nvPicPr>
        <p:blipFill>
          <a:blip r:embed="rId4" cstate="print"/>
          <a:srcRect l="16920" t="12952" r="15182"/>
          <a:stretch>
            <a:fillRect/>
          </a:stretch>
        </p:blipFill>
        <p:spPr bwMode="auto">
          <a:xfrm>
            <a:off x="4071934" y="1428736"/>
            <a:ext cx="3714776" cy="3571900"/>
          </a:xfrm>
          <a:prstGeom prst="rect">
            <a:avLst/>
          </a:prstGeom>
          <a:noFill/>
          <a:ln w="9525">
            <a:noFill/>
            <a:miter lim="800000"/>
            <a:headEnd/>
            <a:tailEnd/>
          </a:ln>
          <a:effectLst/>
        </p:spPr>
      </p:pic>
      <p:pic>
        <p:nvPicPr>
          <p:cNvPr id="16388" name="Picture 4"/>
          <p:cNvPicPr>
            <a:picLocks noChangeAspect="1" noChangeArrowheads="1"/>
          </p:cNvPicPr>
          <p:nvPr/>
        </p:nvPicPr>
        <p:blipFill>
          <a:blip r:embed="rId5" cstate="print"/>
          <a:srcRect l="20926" t="11590" r="19642" b="12574"/>
          <a:stretch>
            <a:fillRect/>
          </a:stretch>
        </p:blipFill>
        <p:spPr bwMode="auto">
          <a:xfrm>
            <a:off x="214282" y="1428736"/>
            <a:ext cx="3731288" cy="3570895"/>
          </a:xfrm>
          <a:prstGeom prst="rect">
            <a:avLst/>
          </a:prstGeom>
          <a:noFill/>
          <a:ln w="9525">
            <a:noFill/>
            <a:miter lim="800000"/>
            <a:headEnd/>
            <a:tailEnd/>
          </a:ln>
          <a:effectLst/>
        </p:spPr>
      </p:pic>
      <p:sp>
        <p:nvSpPr>
          <p:cNvPr id="37" name="ZoneTexte 36"/>
          <p:cNvSpPr txBox="1"/>
          <p:nvPr/>
        </p:nvSpPr>
        <p:spPr>
          <a:xfrm>
            <a:off x="214282" y="4169639"/>
            <a:ext cx="3731288" cy="830997"/>
          </a:xfrm>
          <a:prstGeom prst="rect">
            <a:avLst/>
          </a:prstGeom>
          <a:solidFill>
            <a:schemeClr val="bg1">
              <a:alpha val="52000"/>
            </a:schemeClr>
          </a:solidFill>
        </p:spPr>
        <p:txBody>
          <a:bodyPr wrap="square" rtlCol="0">
            <a:spAutoFit/>
          </a:bodyPr>
          <a:lstStyle/>
          <a:p>
            <a:r>
              <a:rPr lang="fr-FR" sz="2400" b="1" dirty="0" smtClean="0"/>
              <a:t>Noue de filtration (massif sableux)</a:t>
            </a:r>
            <a:endParaRPr lang="fr-FR" sz="2400" b="1" dirty="0"/>
          </a:p>
        </p:txBody>
      </p:sp>
      <p:sp>
        <p:nvSpPr>
          <p:cNvPr id="38" name="ZoneTexte 37"/>
          <p:cNvSpPr txBox="1"/>
          <p:nvPr/>
        </p:nvSpPr>
        <p:spPr>
          <a:xfrm>
            <a:off x="4071934" y="4169639"/>
            <a:ext cx="3714776" cy="830997"/>
          </a:xfrm>
          <a:prstGeom prst="rect">
            <a:avLst/>
          </a:prstGeom>
          <a:solidFill>
            <a:schemeClr val="bg1">
              <a:alpha val="52000"/>
            </a:schemeClr>
          </a:solidFill>
        </p:spPr>
        <p:txBody>
          <a:bodyPr wrap="square" rtlCol="0">
            <a:spAutoFit/>
          </a:bodyPr>
          <a:lstStyle/>
          <a:p>
            <a:r>
              <a:rPr lang="fr-FR" sz="2400" b="1" dirty="0" smtClean="0"/>
              <a:t>Noue standard (terre excavée in situ)</a:t>
            </a:r>
            <a:endParaRPr lang="fr-FR" sz="2400" b="1" dirty="0"/>
          </a:p>
        </p:txBody>
      </p:sp>
      <p:grpSp>
        <p:nvGrpSpPr>
          <p:cNvPr id="41" name="Group 44"/>
          <p:cNvGrpSpPr/>
          <p:nvPr/>
        </p:nvGrpSpPr>
        <p:grpSpPr bwMode="gray">
          <a:xfrm>
            <a:off x="7858148" y="2143116"/>
            <a:ext cx="1247470" cy="500066"/>
            <a:chOff x="-4610101" y="1201738"/>
            <a:chExt cx="3951288" cy="1462088"/>
          </a:xfrm>
          <a:solidFill>
            <a:schemeClr val="tx2"/>
          </a:solidFill>
        </p:grpSpPr>
        <p:sp>
          <p:nvSpPr>
            <p:cNvPr id="42" name="Freeform 8"/>
            <p:cNvSpPr>
              <a:spLocks/>
            </p:cNvSpPr>
            <p:nvPr/>
          </p:nvSpPr>
          <p:spPr bwMode="gray">
            <a:xfrm>
              <a:off x="-4610101" y="1201738"/>
              <a:ext cx="965200" cy="1060450"/>
            </a:xfrm>
            <a:custGeom>
              <a:avLst/>
              <a:gdLst/>
              <a:ahLst/>
              <a:cxnLst>
                <a:cxn ang="0">
                  <a:pos x="394" y="375"/>
                </a:cxn>
                <a:cxn ang="0">
                  <a:pos x="392" y="370"/>
                </a:cxn>
                <a:cxn ang="0">
                  <a:pos x="387" y="372"/>
                </a:cxn>
                <a:cxn ang="0">
                  <a:pos x="380" y="375"/>
                </a:cxn>
                <a:cxn ang="0">
                  <a:pos x="299" y="389"/>
                </a:cxn>
                <a:cxn ang="0">
                  <a:pos x="141" y="237"/>
                </a:cxn>
                <a:cxn ang="0">
                  <a:pos x="298" y="83"/>
                </a:cxn>
                <a:cxn ang="0">
                  <a:pos x="380" y="98"/>
                </a:cxn>
                <a:cxn ang="0">
                  <a:pos x="387" y="101"/>
                </a:cxn>
                <a:cxn ang="0">
                  <a:pos x="392" y="103"/>
                </a:cxn>
                <a:cxn ang="0">
                  <a:pos x="395" y="98"/>
                </a:cxn>
                <a:cxn ang="0">
                  <a:pos x="429" y="38"/>
                </a:cxn>
                <a:cxn ang="0">
                  <a:pos x="432" y="32"/>
                </a:cxn>
                <a:cxn ang="0">
                  <a:pos x="426" y="29"/>
                </a:cxn>
                <a:cxn ang="0">
                  <a:pos x="418" y="26"/>
                </a:cxn>
                <a:cxn ang="0">
                  <a:pos x="276" y="0"/>
                </a:cxn>
                <a:cxn ang="0">
                  <a:pos x="0" y="238"/>
                </a:cxn>
                <a:cxn ang="0">
                  <a:pos x="277" y="475"/>
                </a:cxn>
                <a:cxn ang="0">
                  <a:pos x="418" y="449"/>
                </a:cxn>
                <a:cxn ang="0">
                  <a:pos x="426" y="445"/>
                </a:cxn>
                <a:cxn ang="0">
                  <a:pos x="432" y="443"/>
                </a:cxn>
                <a:cxn ang="0">
                  <a:pos x="429" y="437"/>
                </a:cxn>
                <a:cxn ang="0">
                  <a:pos x="394" y="375"/>
                </a:cxn>
              </a:cxnLst>
              <a:rect l="0" t="0" r="r" b="b"/>
              <a:pathLst>
                <a:path w="432" h="475">
                  <a:moveTo>
                    <a:pt x="394" y="375"/>
                  </a:moveTo>
                  <a:cubicBezTo>
                    <a:pt x="392" y="370"/>
                    <a:pt x="392" y="370"/>
                    <a:pt x="392" y="370"/>
                  </a:cubicBezTo>
                  <a:cubicBezTo>
                    <a:pt x="387" y="372"/>
                    <a:pt x="387" y="372"/>
                    <a:pt x="387" y="372"/>
                  </a:cubicBezTo>
                  <a:cubicBezTo>
                    <a:pt x="380" y="375"/>
                    <a:pt x="380" y="375"/>
                    <a:pt x="380" y="375"/>
                  </a:cubicBezTo>
                  <a:cubicBezTo>
                    <a:pt x="361" y="382"/>
                    <a:pt x="338" y="389"/>
                    <a:pt x="299" y="389"/>
                  </a:cubicBezTo>
                  <a:cubicBezTo>
                    <a:pt x="191" y="389"/>
                    <a:pt x="141" y="310"/>
                    <a:pt x="141" y="237"/>
                  </a:cubicBezTo>
                  <a:cubicBezTo>
                    <a:pt x="141" y="160"/>
                    <a:pt x="190" y="83"/>
                    <a:pt x="298" y="83"/>
                  </a:cubicBezTo>
                  <a:cubicBezTo>
                    <a:pt x="335" y="83"/>
                    <a:pt x="363" y="91"/>
                    <a:pt x="380" y="98"/>
                  </a:cubicBezTo>
                  <a:cubicBezTo>
                    <a:pt x="387" y="101"/>
                    <a:pt x="387" y="101"/>
                    <a:pt x="387" y="101"/>
                  </a:cubicBezTo>
                  <a:cubicBezTo>
                    <a:pt x="392" y="103"/>
                    <a:pt x="392" y="103"/>
                    <a:pt x="392" y="103"/>
                  </a:cubicBezTo>
                  <a:cubicBezTo>
                    <a:pt x="395" y="98"/>
                    <a:pt x="395" y="98"/>
                    <a:pt x="395" y="98"/>
                  </a:cubicBezTo>
                  <a:cubicBezTo>
                    <a:pt x="429" y="38"/>
                    <a:pt x="429" y="38"/>
                    <a:pt x="429" y="38"/>
                  </a:cubicBezTo>
                  <a:cubicBezTo>
                    <a:pt x="432" y="32"/>
                    <a:pt x="432" y="32"/>
                    <a:pt x="432" y="32"/>
                  </a:cubicBezTo>
                  <a:cubicBezTo>
                    <a:pt x="426" y="29"/>
                    <a:pt x="426" y="29"/>
                    <a:pt x="426" y="29"/>
                  </a:cubicBezTo>
                  <a:cubicBezTo>
                    <a:pt x="418" y="26"/>
                    <a:pt x="418" y="26"/>
                    <a:pt x="418" y="26"/>
                  </a:cubicBezTo>
                  <a:cubicBezTo>
                    <a:pt x="381" y="8"/>
                    <a:pt x="333" y="0"/>
                    <a:pt x="276" y="0"/>
                  </a:cubicBezTo>
                  <a:cubicBezTo>
                    <a:pt x="95" y="0"/>
                    <a:pt x="0" y="119"/>
                    <a:pt x="0" y="238"/>
                  </a:cubicBezTo>
                  <a:cubicBezTo>
                    <a:pt x="0" y="356"/>
                    <a:pt x="95" y="475"/>
                    <a:pt x="277" y="475"/>
                  </a:cubicBezTo>
                  <a:cubicBezTo>
                    <a:pt x="332" y="475"/>
                    <a:pt x="386" y="466"/>
                    <a:pt x="418" y="449"/>
                  </a:cubicBezTo>
                  <a:cubicBezTo>
                    <a:pt x="426" y="445"/>
                    <a:pt x="426" y="445"/>
                    <a:pt x="426" y="445"/>
                  </a:cubicBezTo>
                  <a:cubicBezTo>
                    <a:pt x="432" y="443"/>
                    <a:pt x="432" y="443"/>
                    <a:pt x="432" y="443"/>
                  </a:cubicBezTo>
                  <a:cubicBezTo>
                    <a:pt x="429" y="437"/>
                    <a:pt x="429" y="437"/>
                    <a:pt x="429" y="437"/>
                  </a:cubicBezTo>
                  <a:lnTo>
                    <a:pt x="394" y="37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9"/>
            <p:cNvSpPr>
              <a:spLocks/>
            </p:cNvSpPr>
            <p:nvPr/>
          </p:nvSpPr>
          <p:spPr bwMode="gray">
            <a:xfrm>
              <a:off x="-3632201" y="1201738"/>
              <a:ext cx="922339" cy="1060450"/>
            </a:xfrm>
            <a:custGeom>
              <a:avLst/>
              <a:gdLst/>
              <a:ahLst/>
              <a:cxnLst>
                <a:cxn ang="0">
                  <a:pos x="253" y="192"/>
                </a:cxn>
                <a:cxn ang="0">
                  <a:pos x="155" y="134"/>
                </a:cxn>
                <a:cxn ang="0">
                  <a:pos x="249" y="81"/>
                </a:cxn>
                <a:cxn ang="0">
                  <a:pos x="349" y="99"/>
                </a:cxn>
                <a:cxn ang="0">
                  <a:pos x="356" y="102"/>
                </a:cxn>
                <a:cxn ang="0">
                  <a:pos x="362" y="104"/>
                </a:cxn>
                <a:cxn ang="0">
                  <a:pos x="364" y="100"/>
                </a:cxn>
                <a:cxn ang="0">
                  <a:pos x="398" y="38"/>
                </a:cxn>
                <a:cxn ang="0">
                  <a:pos x="402" y="32"/>
                </a:cxn>
                <a:cxn ang="0">
                  <a:pos x="396" y="29"/>
                </a:cxn>
                <a:cxn ang="0">
                  <a:pos x="387" y="25"/>
                </a:cxn>
                <a:cxn ang="0">
                  <a:pos x="235" y="0"/>
                </a:cxn>
                <a:cxn ang="0">
                  <a:pos x="20" y="142"/>
                </a:cxn>
                <a:cxn ang="0">
                  <a:pos x="172" y="271"/>
                </a:cxn>
                <a:cxn ang="0">
                  <a:pos x="271" y="333"/>
                </a:cxn>
                <a:cxn ang="0">
                  <a:pos x="165" y="390"/>
                </a:cxn>
                <a:cxn ang="0">
                  <a:pos x="55" y="370"/>
                </a:cxn>
                <a:cxn ang="0">
                  <a:pos x="47" y="368"/>
                </a:cxn>
                <a:cxn ang="0">
                  <a:pos x="42" y="365"/>
                </a:cxn>
                <a:cxn ang="0">
                  <a:pos x="40" y="370"/>
                </a:cxn>
                <a:cxn ang="0">
                  <a:pos x="3" y="438"/>
                </a:cxn>
                <a:cxn ang="0">
                  <a:pos x="0" y="444"/>
                </a:cxn>
                <a:cxn ang="0">
                  <a:pos x="6" y="447"/>
                </a:cxn>
                <a:cxn ang="0">
                  <a:pos x="15" y="450"/>
                </a:cxn>
                <a:cxn ang="0">
                  <a:pos x="186" y="475"/>
                </a:cxn>
                <a:cxn ang="0">
                  <a:pos x="413" y="328"/>
                </a:cxn>
                <a:cxn ang="0">
                  <a:pos x="253" y="192"/>
                </a:cxn>
              </a:cxnLst>
              <a:rect l="0" t="0" r="r" b="b"/>
              <a:pathLst>
                <a:path w="413" h="475">
                  <a:moveTo>
                    <a:pt x="253" y="192"/>
                  </a:moveTo>
                  <a:cubicBezTo>
                    <a:pt x="200" y="177"/>
                    <a:pt x="155" y="164"/>
                    <a:pt x="155" y="134"/>
                  </a:cubicBezTo>
                  <a:cubicBezTo>
                    <a:pt x="155" y="102"/>
                    <a:pt x="193" y="81"/>
                    <a:pt x="249" y="81"/>
                  </a:cubicBezTo>
                  <a:cubicBezTo>
                    <a:pt x="288" y="81"/>
                    <a:pt x="328" y="90"/>
                    <a:pt x="349" y="99"/>
                  </a:cubicBezTo>
                  <a:cubicBezTo>
                    <a:pt x="356" y="102"/>
                    <a:pt x="356" y="102"/>
                    <a:pt x="356" y="102"/>
                  </a:cubicBezTo>
                  <a:cubicBezTo>
                    <a:pt x="362" y="104"/>
                    <a:pt x="362" y="104"/>
                    <a:pt x="362" y="104"/>
                  </a:cubicBezTo>
                  <a:cubicBezTo>
                    <a:pt x="364" y="100"/>
                    <a:pt x="364" y="100"/>
                    <a:pt x="364" y="100"/>
                  </a:cubicBezTo>
                  <a:cubicBezTo>
                    <a:pt x="398" y="38"/>
                    <a:pt x="398" y="38"/>
                    <a:pt x="398" y="38"/>
                  </a:cubicBezTo>
                  <a:cubicBezTo>
                    <a:pt x="402" y="32"/>
                    <a:pt x="402" y="32"/>
                    <a:pt x="402" y="32"/>
                  </a:cubicBezTo>
                  <a:cubicBezTo>
                    <a:pt x="396" y="29"/>
                    <a:pt x="396" y="29"/>
                    <a:pt x="396" y="29"/>
                  </a:cubicBezTo>
                  <a:cubicBezTo>
                    <a:pt x="387" y="25"/>
                    <a:pt x="387" y="25"/>
                    <a:pt x="387" y="25"/>
                  </a:cubicBezTo>
                  <a:cubicBezTo>
                    <a:pt x="372" y="19"/>
                    <a:pt x="319" y="0"/>
                    <a:pt x="235" y="0"/>
                  </a:cubicBezTo>
                  <a:cubicBezTo>
                    <a:pt x="94" y="0"/>
                    <a:pt x="20" y="71"/>
                    <a:pt x="20" y="142"/>
                  </a:cubicBezTo>
                  <a:cubicBezTo>
                    <a:pt x="20" y="225"/>
                    <a:pt x="101" y="250"/>
                    <a:pt x="172" y="271"/>
                  </a:cubicBezTo>
                  <a:cubicBezTo>
                    <a:pt x="225" y="287"/>
                    <a:pt x="271" y="301"/>
                    <a:pt x="271" y="333"/>
                  </a:cubicBezTo>
                  <a:cubicBezTo>
                    <a:pt x="271" y="366"/>
                    <a:pt x="228" y="390"/>
                    <a:pt x="165" y="390"/>
                  </a:cubicBezTo>
                  <a:cubicBezTo>
                    <a:pt x="122" y="390"/>
                    <a:pt x="78" y="380"/>
                    <a:pt x="55" y="370"/>
                  </a:cubicBezTo>
                  <a:cubicBezTo>
                    <a:pt x="47" y="368"/>
                    <a:pt x="47" y="368"/>
                    <a:pt x="47" y="368"/>
                  </a:cubicBezTo>
                  <a:cubicBezTo>
                    <a:pt x="42" y="365"/>
                    <a:pt x="42" y="365"/>
                    <a:pt x="42" y="365"/>
                  </a:cubicBezTo>
                  <a:cubicBezTo>
                    <a:pt x="40" y="370"/>
                    <a:pt x="40" y="370"/>
                    <a:pt x="40" y="370"/>
                  </a:cubicBezTo>
                  <a:cubicBezTo>
                    <a:pt x="3" y="438"/>
                    <a:pt x="3" y="438"/>
                    <a:pt x="3" y="438"/>
                  </a:cubicBezTo>
                  <a:cubicBezTo>
                    <a:pt x="0" y="444"/>
                    <a:pt x="0" y="444"/>
                    <a:pt x="0" y="444"/>
                  </a:cubicBezTo>
                  <a:cubicBezTo>
                    <a:pt x="6" y="447"/>
                    <a:pt x="6" y="447"/>
                    <a:pt x="6" y="447"/>
                  </a:cubicBezTo>
                  <a:cubicBezTo>
                    <a:pt x="15" y="450"/>
                    <a:pt x="15" y="450"/>
                    <a:pt x="15" y="450"/>
                  </a:cubicBezTo>
                  <a:cubicBezTo>
                    <a:pt x="55" y="466"/>
                    <a:pt x="119" y="475"/>
                    <a:pt x="186" y="475"/>
                  </a:cubicBezTo>
                  <a:cubicBezTo>
                    <a:pt x="317" y="475"/>
                    <a:pt x="413" y="413"/>
                    <a:pt x="413" y="328"/>
                  </a:cubicBezTo>
                  <a:cubicBezTo>
                    <a:pt x="413" y="238"/>
                    <a:pt x="328" y="213"/>
                    <a:pt x="253" y="19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10"/>
            <p:cNvSpPr>
              <a:spLocks/>
            </p:cNvSpPr>
            <p:nvPr/>
          </p:nvSpPr>
          <p:spPr bwMode="gray">
            <a:xfrm>
              <a:off x="-2695575" y="1220788"/>
              <a:ext cx="920750" cy="1023938"/>
            </a:xfrm>
            <a:custGeom>
              <a:avLst/>
              <a:gdLst/>
              <a:ahLst/>
              <a:cxnLst>
                <a:cxn ang="0">
                  <a:pos x="571" y="0"/>
                </a:cxn>
                <a:cxn ang="0">
                  <a:pos x="560" y="0"/>
                </a:cxn>
                <a:cxn ang="0">
                  <a:pos x="8" y="0"/>
                </a:cxn>
                <a:cxn ang="0">
                  <a:pos x="0" y="0"/>
                </a:cxn>
                <a:cxn ang="0">
                  <a:pos x="0" y="9"/>
                </a:cxn>
                <a:cxn ang="0">
                  <a:pos x="0" y="107"/>
                </a:cxn>
                <a:cxn ang="0">
                  <a:pos x="0" y="116"/>
                </a:cxn>
                <a:cxn ang="0">
                  <a:pos x="8" y="116"/>
                </a:cxn>
                <a:cxn ang="0">
                  <a:pos x="191" y="116"/>
                </a:cxn>
                <a:cxn ang="0">
                  <a:pos x="191" y="635"/>
                </a:cxn>
                <a:cxn ang="0">
                  <a:pos x="191" y="645"/>
                </a:cxn>
                <a:cxn ang="0">
                  <a:pos x="200" y="645"/>
                </a:cxn>
                <a:cxn ang="0">
                  <a:pos x="373" y="645"/>
                </a:cxn>
                <a:cxn ang="0">
                  <a:pos x="381" y="645"/>
                </a:cxn>
                <a:cxn ang="0">
                  <a:pos x="381" y="635"/>
                </a:cxn>
                <a:cxn ang="0">
                  <a:pos x="381" y="116"/>
                </a:cxn>
                <a:cxn ang="0">
                  <a:pos x="571" y="116"/>
                </a:cxn>
                <a:cxn ang="0">
                  <a:pos x="580" y="116"/>
                </a:cxn>
                <a:cxn ang="0">
                  <a:pos x="580" y="107"/>
                </a:cxn>
                <a:cxn ang="0">
                  <a:pos x="580" y="9"/>
                </a:cxn>
                <a:cxn ang="0">
                  <a:pos x="580" y="0"/>
                </a:cxn>
                <a:cxn ang="0">
                  <a:pos x="571" y="0"/>
                </a:cxn>
              </a:cxnLst>
              <a:rect l="0" t="0" r="r" b="b"/>
              <a:pathLst>
                <a:path w="580" h="645">
                  <a:moveTo>
                    <a:pt x="571" y="0"/>
                  </a:moveTo>
                  <a:lnTo>
                    <a:pt x="560" y="0"/>
                  </a:lnTo>
                  <a:lnTo>
                    <a:pt x="8" y="0"/>
                  </a:lnTo>
                  <a:lnTo>
                    <a:pt x="0" y="0"/>
                  </a:lnTo>
                  <a:lnTo>
                    <a:pt x="0" y="9"/>
                  </a:lnTo>
                  <a:lnTo>
                    <a:pt x="0" y="107"/>
                  </a:lnTo>
                  <a:lnTo>
                    <a:pt x="0" y="116"/>
                  </a:lnTo>
                  <a:lnTo>
                    <a:pt x="8" y="116"/>
                  </a:lnTo>
                  <a:lnTo>
                    <a:pt x="191" y="116"/>
                  </a:lnTo>
                  <a:lnTo>
                    <a:pt x="191" y="635"/>
                  </a:lnTo>
                  <a:lnTo>
                    <a:pt x="191" y="645"/>
                  </a:lnTo>
                  <a:lnTo>
                    <a:pt x="200" y="645"/>
                  </a:lnTo>
                  <a:lnTo>
                    <a:pt x="373" y="645"/>
                  </a:lnTo>
                  <a:lnTo>
                    <a:pt x="381" y="645"/>
                  </a:lnTo>
                  <a:lnTo>
                    <a:pt x="381" y="635"/>
                  </a:lnTo>
                  <a:lnTo>
                    <a:pt x="381" y="116"/>
                  </a:lnTo>
                  <a:lnTo>
                    <a:pt x="571" y="116"/>
                  </a:lnTo>
                  <a:lnTo>
                    <a:pt x="580" y="116"/>
                  </a:lnTo>
                  <a:lnTo>
                    <a:pt x="580" y="107"/>
                  </a:lnTo>
                  <a:lnTo>
                    <a:pt x="580" y="9"/>
                  </a:lnTo>
                  <a:lnTo>
                    <a:pt x="580" y="0"/>
                  </a:lnTo>
                  <a:lnTo>
                    <a:pt x="57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11"/>
            <p:cNvSpPr>
              <a:spLocks/>
            </p:cNvSpPr>
            <p:nvPr/>
          </p:nvSpPr>
          <p:spPr bwMode="gray">
            <a:xfrm>
              <a:off x="-2695575" y="1220788"/>
              <a:ext cx="920750" cy="1023938"/>
            </a:xfrm>
            <a:custGeom>
              <a:avLst/>
              <a:gdLst/>
              <a:ahLst/>
              <a:cxnLst>
                <a:cxn ang="0">
                  <a:pos x="571" y="0"/>
                </a:cxn>
                <a:cxn ang="0">
                  <a:pos x="560" y="0"/>
                </a:cxn>
                <a:cxn ang="0">
                  <a:pos x="8" y="0"/>
                </a:cxn>
                <a:cxn ang="0">
                  <a:pos x="0" y="0"/>
                </a:cxn>
                <a:cxn ang="0">
                  <a:pos x="0" y="9"/>
                </a:cxn>
                <a:cxn ang="0">
                  <a:pos x="0" y="107"/>
                </a:cxn>
                <a:cxn ang="0">
                  <a:pos x="0" y="116"/>
                </a:cxn>
                <a:cxn ang="0">
                  <a:pos x="8" y="116"/>
                </a:cxn>
                <a:cxn ang="0">
                  <a:pos x="191" y="116"/>
                </a:cxn>
                <a:cxn ang="0">
                  <a:pos x="191" y="635"/>
                </a:cxn>
                <a:cxn ang="0">
                  <a:pos x="191" y="645"/>
                </a:cxn>
                <a:cxn ang="0">
                  <a:pos x="200" y="645"/>
                </a:cxn>
                <a:cxn ang="0">
                  <a:pos x="373" y="645"/>
                </a:cxn>
                <a:cxn ang="0">
                  <a:pos x="381" y="645"/>
                </a:cxn>
                <a:cxn ang="0">
                  <a:pos x="381" y="635"/>
                </a:cxn>
                <a:cxn ang="0">
                  <a:pos x="381" y="116"/>
                </a:cxn>
                <a:cxn ang="0">
                  <a:pos x="571" y="116"/>
                </a:cxn>
                <a:cxn ang="0">
                  <a:pos x="580" y="116"/>
                </a:cxn>
                <a:cxn ang="0">
                  <a:pos x="580" y="107"/>
                </a:cxn>
                <a:cxn ang="0">
                  <a:pos x="580" y="9"/>
                </a:cxn>
                <a:cxn ang="0">
                  <a:pos x="580" y="0"/>
                </a:cxn>
              </a:cxnLst>
              <a:rect l="0" t="0" r="r" b="b"/>
              <a:pathLst>
                <a:path w="580" h="645">
                  <a:moveTo>
                    <a:pt x="571" y="0"/>
                  </a:moveTo>
                  <a:lnTo>
                    <a:pt x="560" y="0"/>
                  </a:lnTo>
                  <a:lnTo>
                    <a:pt x="8" y="0"/>
                  </a:lnTo>
                  <a:lnTo>
                    <a:pt x="0" y="0"/>
                  </a:lnTo>
                  <a:lnTo>
                    <a:pt x="0" y="9"/>
                  </a:lnTo>
                  <a:lnTo>
                    <a:pt x="0" y="107"/>
                  </a:lnTo>
                  <a:lnTo>
                    <a:pt x="0" y="116"/>
                  </a:lnTo>
                  <a:lnTo>
                    <a:pt x="8" y="116"/>
                  </a:lnTo>
                  <a:lnTo>
                    <a:pt x="191" y="116"/>
                  </a:lnTo>
                  <a:lnTo>
                    <a:pt x="191" y="635"/>
                  </a:lnTo>
                  <a:lnTo>
                    <a:pt x="191" y="645"/>
                  </a:lnTo>
                  <a:lnTo>
                    <a:pt x="200" y="645"/>
                  </a:lnTo>
                  <a:lnTo>
                    <a:pt x="373" y="645"/>
                  </a:lnTo>
                  <a:lnTo>
                    <a:pt x="381" y="645"/>
                  </a:lnTo>
                  <a:lnTo>
                    <a:pt x="381" y="635"/>
                  </a:lnTo>
                  <a:lnTo>
                    <a:pt x="381" y="116"/>
                  </a:lnTo>
                  <a:lnTo>
                    <a:pt x="571" y="116"/>
                  </a:lnTo>
                  <a:lnTo>
                    <a:pt x="580" y="116"/>
                  </a:lnTo>
                  <a:lnTo>
                    <a:pt x="580" y="107"/>
                  </a:lnTo>
                  <a:lnTo>
                    <a:pt x="580" y="9"/>
                  </a:lnTo>
                  <a:lnTo>
                    <a:pt x="58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12"/>
            <p:cNvSpPr>
              <a:spLocks noEditPoints="1"/>
            </p:cNvSpPr>
            <p:nvPr/>
          </p:nvSpPr>
          <p:spPr bwMode="gray">
            <a:xfrm>
              <a:off x="-1687513" y="1201738"/>
              <a:ext cx="1028700" cy="1060450"/>
            </a:xfrm>
            <a:custGeom>
              <a:avLst/>
              <a:gdLst/>
              <a:ahLst/>
              <a:cxnLst>
                <a:cxn ang="0">
                  <a:pos x="360" y="225"/>
                </a:cxn>
                <a:cxn ang="0">
                  <a:pos x="439" y="127"/>
                </a:cxn>
                <a:cxn ang="0">
                  <a:pos x="196" y="0"/>
                </a:cxn>
                <a:cxn ang="0">
                  <a:pos x="10" y="25"/>
                </a:cxn>
                <a:cxn ang="0">
                  <a:pos x="4" y="27"/>
                </a:cxn>
                <a:cxn ang="0">
                  <a:pos x="0" y="28"/>
                </a:cxn>
                <a:cxn ang="0">
                  <a:pos x="0" y="33"/>
                </a:cxn>
                <a:cxn ang="0">
                  <a:pos x="0" y="443"/>
                </a:cxn>
                <a:cxn ang="0">
                  <a:pos x="0" y="447"/>
                </a:cxn>
                <a:cxn ang="0">
                  <a:pos x="4" y="448"/>
                </a:cxn>
                <a:cxn ang="0">
                  <a:pos x="10" y="450"/>
                </a:cxn>
                <a:cxn ang="0">
                  <a:pos x="203" y="475"/>
                </a:cxn>
                <a:cxn ang="0">
                  <a:pos x="461" y="335"/>
                </a:cxn>
                <a:cxn ang="0">
                  <a:pos x="360" y="225"/>
                </a:cxn>
                <a:cxn ang="0">
                  <a:pos x="132" y="247"/>
                </a:cxn>
                <a:cxn ang="0">
                  <a:pos x="132" y="208"/>
                </a:cxn>
                <a:cxn ang="0">
                  <a:pos x="132" y="79"/>
                </a:cxn>
                <a:cxn ang="0">
                  <a:pos x="196" y="72"/>
                </a:cxn>
                <a:cxn ang="0">
                  <a:pos x="307" y="132"/>
                </a:cxn>
                <a:cxn ang="0">
                  <a:pos x="201" y="194"/>
                </a:cxn>
                <a:cxn ang="0">
                  <a:pos x="193" y="194"/>
                </a:cxn>
                <a:cxn ang="0">
                  <a:pos x="188" y="195"/>
                </a:cxn>
                <a:cxn ang="0">
                  <a:pos x="188" y="200"/>
                </a:cxn>
                <a:cxn ang="0">
                  <a:pos x="188" y="255"/>
                </a:cxn>
                <a:cxn ang="0">
                  <a:pos x="188" y="261"/>
                </a:cxn>
                <a:cxn ang="0">
                  <a:pos x="193" y="261"/>
                </a:cxn>
                <a:cxn ang="0">
                  <a:pos x="201" y="262"/>
                </a:cxn>
                <a:cxn ang="0">
                  <a:pos x="325" y="334"/>
                </a:cxn>
                <a:cxn ang="0">
                  <a:pos x="201" y="400"/>
                </a:cxn>
                <a:cxn ang="0">
                  <a:pos x="132" y="392"/>
                </a:cxn>
                <a:cxn ang="0">
                  <a:pos x="132" y="247"/>
                </a:cxn>
              </a:cxnLst>
              <a:rect l="0" t="0" r="r" b="b"/>
              <a:pathLst>
                <a:path w="461" h="475">
                  <a:moveTo>
                    <a:pt x="360" y="225"/>
                  </a:moveTo>
                  <a:cubicBezTo>
                    <a:pt x="395" y="211"/>
                    <a:pt x="439" y="183"/>
                    <a:pt x="439" y="127"/>
                  </a:cubicBezTo>
                  <a:cubicBezTo>
                    <a:pt x="439" y="48"/>
                    <a:pt x="348" y="0"/>
                    <a:pt x="196" y="0"/>
                  </a:cubicBezTo>
                  <a:cubicBezTo>
                    <a:pt x="126" y="0"/>
                    <a:pt x="56" y="9"/>
                    <a:pt x="10" y="25"/>
                  </a:cubicBezTo>
                  <a:cubicBezTo>
                    <a:pt x="4" y="27"/>
                    <a:pt x="4" y="27"/>
                    <a:pt x="4" y="27"/>
                  </a:cubicBezTo>
                  <a:cubicBezTo>
                    <a:pt x="0" y="28"/>
                    <a:pt x="0" y="28"/>
                    <a:pt x="0" y="28"/>
                  </a:cubicBezTo>
                  <a:cubicBezTo>
                    <a:pt x="0" y="33"/>
                    <a:pt x="0" y="33"/>
                    <a:pt x="0" y="33"/>
                  </a:cubicBezTo>
                  <a:cubicBezTo>
                    <a:pt x="0" y="443"/>
                    <a:pt x="0" y="443"/>
                    <a:pt x="0" y="443"/>
                  </a:cubicBezTo>
                  <a:cubicBezTo>
                    <a:pt x="0" y="447"/>
                    <a:pt x="0" y="447"/>
                    <a:pt x="0" y="447"/>
                  </a:cubicBezTo>
                  <a:cubicBezTo>
                    <a:pt x="4" y="448"/>
                    <a:pt x="4" y="448"/>
                    <a:pt x="4" y="448"/>
                  </a:cubicBezTo>
                  <a:cubicBezTo>
                    <a:pt x="10" y="450"/>
                    <a:pt x="10" y="450"/>
                    <a:pt x="10" y="450"/>
                  </a:cubicBezTo>
                  <a:cubicBezTo>
                    <a:pt x="57" y="466"/>
                    <a:pt x="127" y="475"/>
                    <a:pt x="203" y="475"/>
                  </a:cubicBezTo>
                  <a:cubicBezTo>
                    <a:pt x="369" y="475"/>
                    <a:pt x="461" y="426"/>
                    <a:pt x="461" y="335"/>
                  </a:cubicBezTo>
                  <a:cubicBezTo>
                    <a:pt x="461" y="272"/>
                    <a:pt x="396" y="239"/>
                    <a:pt x="360" y="225"/>
                  </a:cubicBezTo>
                  <a:moveTo>
                    <a:pt x="132" y="247"/>
                  </a:moveTo>
                  <a:cubicBezTo>
                    <a:pt x="132" y="208"/>
                    <a:pt x="132" y="208"/>
                    <a:pt x="132" y="208"/>
                  </a:cubicBezTo>
                  <a:cubicBezTo>
                    <a:pt x="132" y="208"/>
                    <a:pt x="132" y="103"/>
                    <a:pt x="132" y="79"/>
                  </a:cubicBezTo>
                  <a:cubicBezTo>
                    <a:pt x="153" y="75"/>
                    <a:pt x="174" y="72"/>
                    <a:pt x="196" y="72"/>
                  </a:cubicBezTo>
                  <a:cubicBezTo>
                    <a:pt x="269" y="72"/>
                    <a:pt x="307" y="92"/>
                    <a:pt x="307" y="132"/>
                  </a:cubicBezTo>
                  <a:cubicBezTo>
                    <a:pt x="307" y="150"/>
                    <a:pt x="307" y="187"/>
                    <a:pt x="201" y="194"/>
                  </a:cubicBezTo>
                  <a:cubicBezTo>
                    <a:pt x="193" y="194"/>
                    <a:pt x="193" y="194"/>
                    <a:pt x="193" y="194"/>
                  </a:cubicBezTo>
                  <a:cubicBezTo>
                    <a:pt x="188" y="195"/>
                    <a:pt x="188" y="195"/>
                    <a:pt x="188" y="195"/>
                  </a:cubicBezTo>
                  <a:cubicBezTo>
                    <a:pt x="188" y="200"/>
                    <a:pt x="188" y="200"/>
                    <a:pt x="188" y="200"/>
                  </a:cubicBezTo>
                  <a:cubicBezTo>
                    <a:pt x="188" y="255"/>
                    <a:pt x="188" y="255"/>
                    <a:pt x="188" y="255"/>
                  </a:cubicBezTo>
                  <a:cubicBezTo>
                    <a:pt x="188" y="261"/>
                    <a:pt x="188" y="261"/>
                    <a:pt x="188" y="261"/>
                  </a:cubicBezTo>
                  <a:cubicBezTo>
                    <a:pt x="193" y="261"/>
                    <a:pt x="193" y="261"/>
                    <a:pt x="193" y="261"/>
                  </a:cubicBezTo>
                  <a:cubicBezTo>
                    <a:pt x="201" y="262"/>
                    <a:pt x="201" y="262"/>
                    <a:pt x="201" y="262"/>
                  </a:cubicBezTo>
                  <a:cubicBezTo>
                    <a:pt x="310" y="268"/>
                    <a:pt x="325" y="302"/>
                    <a:pt x="325" y="334"/>
                  </a:cubicBezTo>
                  <a:cubicBezTo>
                    <a:pt x="325" y="389"/>
                    <a:pt x="257" y="400"/>
                    <a:pt x="201" y="400"/>
                  </a:cubicBezTo>
                  <a:cubicBezTo>
                    <a:pt x="176" y="400"/>
                    <a:pt x="153" y="397"/>
                    <a:pt x="132" y="392"/>
                  </a:cubicBezTo>
                  <a:lnTo>
                    <a:pt x="132"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13"/>
            <p:cNvSpPr>
              <a:spLocks/>
            </p:cNvSpPr>
            <p:nvPr/>
          </p:nvSpPr>
          <p:spPr bwMode="gray">
            <a:xfrm>
              <a:off x="-4554538" y="2349500"/>
              <a:ext cx="79375" cy="309563"/>
            </a:xfrm>
            <a:custGeom>
              <a:avLst/>
              <a:gdLst/>
              <a:ahLst/>
              <a:cxnLst>
                <a:cxn ang="0">
                  <a:pos x="0" y="195"/>
                </a:cxn>
                <a:cxn ang="0">
                  <a:pos x="28" y="0"/>
                </a:cxn>
                <a:cxn ang="0">
                  <a:pos x="50" y="0"/>
                </a:cxn>
                <a:cxn ang="0">
                  <a:pos x="24" y="195"/>
                </a:cxn>
                <a:cxn ang="0">
                  <a:pos x="0" y="195"/>
                </a:cxn>
              </a:cxnLst>
              <a:rect l="0" t="0" r="r" b="b"/>
              <a:pathLst>
                <a:path w="50" h="195">
                  <a:moveTo>
                    <a:pt x="0" y="195"/>
                  </a:moveTo>
                  <a:lnTo>
                    <a:pt x="28" y="0"/>
                  </a:lnTo>
                  <a:lnTo>
                    <a:pt x="50" y="0"/>
                  </a:lnTo>
                  <a:lnTo>
                    <a:pt x="24" y="195"/>
                  </a:lnTo>
                  <a:lnTo>
                    <a:pt x="0" y="1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14"/>
            <p:cNvSpPr>
              <a:spLocks noEditPoints="1"/>
            </p:cNvSpPr>
            <p:nvPr/>
          </p:nvSpPr>
          <p:spPr bwMode="gray">
            <a:xfrm>
              <a:off x="-4460875" y="2443163"/>
              <a:ext cx="196850" cy="220663"/>
            </a:xfrm>
            <a:custGeom>
              <a:avLst/>
              <a:gdLst/>
              <a:ahLst/>
              <a:cxnLst>
                <a:cxn ang="0">
                  <a:pos x="20" y="55"/>
                </a:cxn>
                <a:cxn ang="0">
                  <a:pos x="45" y="87"/>
                </a:cxn>
                <a:cxn ang="0">
                  <a:pos x="71" y="82"/>
                </a:cxn>
                <a:cxn ang="0">
                  <a:pos x="74" y="92"/>
                </a:cxn>
                <a:cxn ang="0">
                  <a:pos x="43" y="99"/>
                </a:cxn>
                <a:cxn ang="0">
                  <a:pos x="5" y="49"/>
                </a:cxn>
                <a:cxn ang="0">
                  <a:pos x="52" y="0"/>
                </a:cxn>
                <a:cxn ang="0">
                  <a:pos x="84" y="47"/>
                </a:cxn>
                <a:cxn ang="0">
                  <a:pos x="20" y="55"/>
                </a:cxn>
                <a:cxn ang="0">
                  <a:pos x="50" y="10"/>
                </a:cxn>
                <a:cxn ang="0">
                  <a:pos x="20" y="47"/>
                </a:cxn>
                <a:cxn ang="0">
                  <a:pos x="69" y="40"/>
                </a:cxn>
                <a:cxn ang="0">
                  <a:pos x="50" y="10"/>
                </a:cxn>
              </a:cxnLst>
              <a:rect l="0" t="0" r="r" b="b"/>
              <a:pathLst>
                <a:path w="88" h="99">
                  <a:moveTo>
                    <a:pt x="20" y="55"/>
                  </a:moveTo>
                  <a:cubicBezTo>
                    <a:pt x="18" y="77"/>
                    <a:pt x="28" y="87"/>
                    <a:pt x="45" y="87"/>
                  </a:cubicBezTo>
                  <a:cubicBezTo>
                    <a:pt x="57" y="87"/>
                    <a:pt x="65" y="85"/>
                    <a:pt x="71" y="82"/>
                  </a:cubicBezTo>
                  <a:cubicBezTo>
                    <a:pt x="74" y="92"/>
                    <a:pt x="74" y="92"/>
                    <a:pt x="74" y="92"/>
                  </a:cubicBezTo>
                  <a:cubicBezTo>
                    <a:pt x="67" y="96"/>
                    <a:pt x="56" y="99"/>
                    <a:pt x="43" y="99"/>
                  </a:cubicBezTo>
                  <a:cubicBezTo>
                    <a:pt x="16" y="99"/>
                    <a:pt x="0" y="83"/>
                    <a:pt x="5" y="49"/>
                  </a:cubicBezTo>
                  <a:cubicBezTo>
                    <a:pt x="10" y="17"/>
                    <a:pt x="29" y="0"/>
                    <a:pt x="52" y="0"/>
                  </a:cubicBezTo>
                  <a:cubicBezTo>
                    <a:pt x="76" y="0"/>
                    <a:pt x="88" y="15"/>
                    <a:pt x="84" y="47"/>
                  </a:cubicBezTo>
                  <a:lnTo>
                    <a:pt x="20" y="55"/>
                  </a:lnTo>
                  <a:close/>
                  <a:moveTo>
                    <a:pt x="50" y="10"/>
                  </a:moveTo>
                  <a:cubicBezTo>
                    <a:pt x="36" y="10"/>
                    <a:pt x="23" y="21"/>
                    <a:pt x="20" y="47"/>
                  </a:cubicBezTo>
                  <a:cubicBezTo>
                    <a:pt x="69" y="40"/>
                    <a:pt x="69" y="40"/>
                    <a:pt x="69" y="40"/>
                  </a:cubicBezTo>
                  <a:cubicBezTo>
                    <a:pt x="72" y="19"/>
                    <a:pt x="64" y="10"/>
                    <a:pt x="50"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15"/>
            <p:cNvSpPr>
              <a:spLocks/>
            </p:cNvSpPr>
            <p:nvPr/>
          </p:nvSpPr>
          <p:spPr bwMode="gray">
            <a:xfrm>
              <a:off x="-4154488" y="2349500"/>
              <a:ext cx="117475" cy="309563"/>
            </a:xfrm>
            <a:custGeom>
              <a:avLst/>
              <a:gdLst/>
              <a:ahLst/>
              <a:cxnLst>
                <a:cxn ang="0">
                  <a:pos x="28" y="54"/>
                </a:cxn>
                <a:cxn ang="0">
                  <a:pos x="16" y="139"/>
                </a:cxn>
                <a:cxn ang="0">
                  <a:pos x="0" y="139"/>
                </a:cxn>
                <a:cxn ang="0">
                  <a:pos x="12" y="54"/>
                </a:cxn>
                <a:cxn ang="0">
                  <a:pos x="0" y="54"/>
                </a:cxn>
                <a:cxn ang="0">
                  <a:pos x="2" y="44"/>
                </a:cxn>
                <a:cxn ang="0">
                  <a:pos x="13" y="44"/>
                </a:cxn>
                <a:cxn ang="0">
                  <a:pos x="15" y="30"/>
                </a:cxn>
                <a:cxn ang="0">
                  <a:pos x="53" y="0"/>
                </a:cxn>
                <a:cxn ang="0">
                  <a:pos x="52" y="10"/>
                </a:cxn>
                <a:cxn ang="0">
                  <a:pos x="32" y="29"/>
                </a:cxn>
                <a:cxn ang="0">
                  <a:pos x="29" y="44"/>
                </a:cxn>
                <a:cxn ang="0">
                  <a:pos x="47" y="44"/>
                </a:cxn>
                <a:cxn ang="0">
                  <a:pos x="45" y="54"/>
                </a:cxn>
                <a:cxn ang="0">
                  <a:pos x="28" y="54"/>
                </a:cxn>
              </a:cxnLst>
              <a:rect l="0" t="0" r="r" b="b"/>
              <a:pathLst>
                <a:path w="53" h="139">
                  <a:moveTo>
                    <a:pt x="28" y="54"/>
                  </a:moveTo>
                  <a:cubicBezTo>
                    <a:pt x="16" y="139"/>
                    <a:pt x="16" y="139"/>
                    <a:pt x="16" y="139"/>
                  </a:cubicBezTo>
                  <a:cubicBezTo>
                    <a:pt x="0" y="139"/>
                    <a:pt x="0" y="139"/>
                    <a:pt x="0" y="139"/>
                  </a:cubicBezTo>
                  <a:cubicBezTo>
                    <a:pt x="12" y="54"/>
                    <a:pt x="12" y="54"/>
                    <a:pt x="12" y="54"/>
                  </a:cubicBezTo>
                  <a:cubicBezTo>
                    <a:pt x="0" y="54"/>
                    <a:pt x="0" y="54"/>
                    <a:pt x="0" y="54"/>
                  </a:cubicBezTo>
                  <a:cubicBezTo>
                    <a:pt x="2" y="44"/>
                    <a:pt x="2" y="44"/>
                    <a:pt x="2" y="44"/>
                  </a:cubicBezTo>
                  <a:cubicBezTo>
                    <a:pt x="13" y="44"/>
                    <a:pt x="13" y="44"/>
                    <a:pt x="13" y="44"/>
                  </a:cubicBezTo>
                  <a:cubicBezTo>
                    <a:pt x="15" y="30"/>
                    <a:pt x="15" y="30"/>
                    <a:pt x="15" y="30"/>
                  </a:cubicBezTo>
                  <a:cubicBezTo>
                    <a:pt x="18" y="12"/>
                    <a:pt x="31" y="0"/>
                    <a:pt x="53" y="0"/>
                  </a:cubicBezTo>
                  <a:cubicBezTo>
                    <a:pt x="52" y="10"/>
                    <a:pt x="52" y="10"/>
                    <a:pt x="52" y="10"/>
                  </a:cubicBezTo>
                  <a:cubicBezTo>
                    <a:pt x="42" y="11"/>
                    <a:pt x="34" y="15"/>
                    <a:pt x="32" y="29"/>
                  </a:cubicBezTo>
                  <a:cubicBezTo>
                    <a:pt x="29" y="44"/>
                    <a:pt x="29" y="44"/>
                    <a:pt x="29" y="44"/>
                  </a:cubicBezTo>
                  <a:cubicBezTo>
                    <a:pt x="47" y="44"/>
                    <a:pt x="47" y="44"/>
                    <a:pt x="47" y="44"/>
                  </a:cubicBezTo>
                  <a:cubicBezTo>
                    <a:pt x="45" y="54"/>
                    <a:pt x="45" y="54"/>
                    <a:pt x="45" y="54"/>
                  </a:cubicBezTo>
                  <a:lnTo>
                    <a:pt x="28"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16"/>
            <p:cNvSpPr>
              <a:spLocks/>
            </p:cNvSpPr>
            <p:nvPr/>
          </p:nvSpPr>
          <p:spPr bwMode="gray">
            <a:xfrm>
              <a:off x="-4037013" y="2447925"/>
              <a:ext cx="184150" cy="215900"/>
            </a:xfrm>
            <a:custGeom>
              <a:avLst/>
              <a:gdLst/>
              <a:ahLst/>
              <a:cxnLst>
                <a:cxn ang="0">
                  <a:pos x="34" y="97"/>
                </a:cxn>
                <a:cxn ang="0">
                  <a:pos x="3" y="66"/>
                </a:cxn>
                <a:cxn ang="0">
                  <a:pos x="12" y="0"/>
                </a:cxn>
                <a:cxn ang="0">
                  <a:pos x="28" y="0"/>
                </a:cxn>
                <a:cxn ang="0">
                  <a:pos x="19" y="66"/>
                </a:cxn>
                <a:cxn ang="0">
                  <a:pos x="36" y="86"/>
                </a:cxn>
                <a:cxn ang="0">
                  <a:pos x="55" y="82"/>
                </a:cxn>
                <a:cxn ang="0">
                  <a:pos x="66" y="0"/>
                </a:cxn>
                <a:cxn ang="0">
                  <a:pos x="82" y="0"/>
                </a:cxn>
                <a:cxn ang="0">
                  <a:pos x="70" y="89"/>
                </a:cxn>
                <a:cxn ang="0">
                  <a:pos x="34" y="97"/>
                </a:cxn>
              </a:cxnLst>
              <a:rect l="0" t="0" r="r" b="b"/>
              <a:pathLst>
                <a:path w="82" h="97">
                  <a:moveTo>
                    <a:pt x="34" y="97"/>
                  </a:moveTo>
                  <a:cubicBezTo>
                    <a:pt x="9" y="97"/>
                    <a:pt x="0" y="85"/>
                    <a:pt x="3" y="66"/>
                  </a:cubicBezTo>
                  <a:cubicBezTo>
                    <a:pt x="12" y="0"/>
                    <a:pt x="12" y="0"/>
                    <a:pt x="12" y="0"/>
                  </a:cubicBezTo>
                  <a:cubicBezTo>
                    <a:pt x="28" y="0"/>
                    <a:pt x="28" y="0"/>
                    <a:pt x="28" y="0"/>
                  </a:cubicBezTo>
                  <a:cubicBezTo>
                    <a:pt x="19" y="66"/>
                    <a:pt x="19" y="66"/>
                    <a:pt x="19" y="66"/>
                  </a:cubicBezTo>
                  <a:cubicBezTo>
                    <a:pt x="17" y="77"/>
                    <a:pt x="22" y="86"/>
                    <a:pt x="36" y="86"/>
                  </a:cubicBezTo>
                  <a:cubicBezTo>
                    <a:pt x="44" y="86"/>
                    <a:pt x="50" y="85"/>
                    <a:pt x="55" y="82"/>
                  </a:cubicBezTo>
                  <a:cubicBezTo>
                    <a:pt x="66" y="0"/>
                    <a:pt x="66" y="0"/>
                    <a:pt x="66" y="0"/>
                  </a:cubicBezTo>
                  <a:cubicBezTo>
                    <a:pt x="82" y="0"/>
                    <a:pt x="82" y="0"/>
                    <a:pt x="82" y="0"/>
                  </a:cubicBezTo>
                  <a:cubicBezTo>
                    <a:pt x="70" y="89"/>
                    <a:pt x="70" y="89"/>
                    <a:pt x="70" y="89"/>
                  </a:cubicBezTo>
                  <a:cubicBezTo>
                    <a:pt x="62" y="93"/>
                    <a:pt x="50" y="97"/>
                    <a:pt x="34" y="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 name="Freeform 17"/>
            <p:cNvSpPr>
              <a:spLocks/>
            </p:cNvSpPr>
            <p:nvPr/>
          </p:nvSpPr>
          <p:spPr bwMode="gray">
            <a:xfrm>
              <a:off x="-3811588" y="2387600"/>
              <a:ext cx="106363" cy="274638"/>
            </a:xfrm>
            <a:custGeom>
              <a:avLst/>
              <a:gdLst/>
              <a:ahLst/>
              <a:cxnLst>
                <a:cxn ang="0">
                  <a:pos x="24" y="123"/>
                </a:cxn>
                <a:cxn ang="0">
                  <a:pos x="3" y="99"/>
                </a:cxn>
                <a:cxn ang="0">
                  <a:pos x="12" y="37"/>
                </a:cxn>
                <a:cxn ang="0">
                  <a:pos x="0" y="37"/>
                </a:cxn>
                <a:cxn ang="0">
                  <a:pos x="2" y="27"/>
                </a:cxn>
                <a:cxn ang="0">
                  <a:pos x="13" y="27"/>
                </a:cxn>
                <a:cxn ang="0">
                  <a:pos x="16" y="5"/>
                </a:cxn>
                <a:cxn ang="0">
                  <a:pos x="33" y="0"/>
                </a:cxn>
                <a:cxn ang="0">
                  <a:pos x="29" y="27"/>
                </a:cxn>
                <a:cxn ang="0">
                  <a:pos x="47" y="27"/>
                </a:cxn>
                <a:cxn ang="0">
                  <a:pos x="45" y="37"/>
                </a:cxn>
                <a:cxn ang="0">
                  <a:pos x="28" y="37"/>
                </a:cxn>
                <a:cxn ang="0">
                  <a:pos x="19" y="99"/>
                </a:cxn>
                <a:cxn ang="0">
                  <a:pos x="30" y="112"/>
                </a:cxn>
                <a:cxn ang="0">
                  <a:pos x="35" y="111"/>
                </a:cxn>
                <a:cxn ang="0">
                  <a:pos x="34" y="121"/>
                </a:cxn>
                <a:cxn ang="0">
                  <a:pos x="24" y="123"/>
                </a:cxn>
              </a:cxnLst>
              <a:rect l="0" t="0" r="r" b="b"/>
              <a:pathLst>
                <a:path w="47" h="123">
                  <a:moveTo>
                    <a:pt x="24" y="123"/>
                  </a:moveTo>
                  <a:cubicBezTo>
                    <a:pt x="6" y="123"/>
                    <a:pt x="1" y="110"/>
                    <a:pt x="3" y="99"/>
                  </a:cubicBezTo>
                  <a:cubicBezTo>
                    <a:pt x="12" y="37"/>
                    <a:pt x="12" y="37"/>
                    <a:pt x="12" y="37"/>
                  </a:cubicBezTo>
                  <a:cubicBezTo>
                    <a:pt x="0" y="37"/>
                    <a:pt x="0" y="37"/>
                    <a:pt x="0" y="37"/>
                  </a:cubicBezTo>
                  <a:cubicBezTo>
                    <a:pt x="2" y="27"/>
                    <a:pt x="2" y="27"/>
                    <a:pt x="2" y="27"/>
                  </a:cubicBezTo>
                  <a:cubicBezTo>
                    <a:pt x="13" y="27"/>
                    <a:pt x="13" y="27"/>
                    <a:pt x="13" y="27"/>
                  </a:cubicBezTo>
                  <a:cubicBezTo>
                    <a:pt x="16" y="5"/>
                    <a:pt x="16" y="5"/>
                    <a:pt x="16" y="5"/>
                  </a:cubicBezTo>
                  <a:cubicBezTo>
                    <a:pt x="33" y="0"/>
                    <a:pt x="33" y="0"/>
                    <a:pt x="33" y="0"/>
                  </a:cubicBezTo>
                  <a:cubicBezTo>
                    <a:pt x="29" y="27"/>
                    <a:pt x="29" y="27"/>
                    <a:pt x="29" y="27"/>
                  </a:cubicBezTo>
                  <a:cubicBezTo>
                    <a:pt x="47" y="27"/>
                    <a:pt x="47" y="27"/>
                    <a:pt x="47" y="27"/>
                  </a:cubicBezTo>
                  <a:cubicBezTo>
                    <a:pt x="45" y="37"/>
                    <a:pt x="45" y="37"/>
                    <a:pt x="45" y="37"/>
                  </a:cubicBezTo>
                  <a:cubicBezTo>
                    <a:pt x="28" y="37"/>
                    <a:pt x="28" y="37"/>
                    <a:pt x="28" y="37"/>
                  </a:cubicBezTo>
                  <a:cubicBezTo>
                    <a:pt x="19" y="99"/>
                    <a:pt x="19" y="99"/>
                    <a:pt x="19" y="99"/>
                  </a:cubicBezTo>
                  <a:cubicBezTo>
                    <a:pt x="18" y="106"/>
                    <a:pt x="21" y="112"/>
                    <a:pt x="30" y="112"/>
                  </a:cubicBezTo>
                  <a:cubicBezTo>
                    <a:pt x="35" y="111"/>
                    <a:pt x="35" y="111"/>
                    <a:pt x="35" y="111"/>
                  </a:cubicBezTo>
                  <a:cubicBezTo>
                    <a:pt x="34" y="121"/>
                    <a:pt x="34" y="121"/>
                    <a:pt x="34" y="121"/>
                  </a:cubicBezTo>
                  <a:cubicBezTo>
                    <a:pt x="32" y="122"/>
                    <a:pt x="29" y="123"/>
                    <a:pt x="24" y="1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18"/>
            <p:cNvSpPr>
              <a:spLocks/>
            </p:cNvSpPr>
            <p:nvPr/>
          </p:nvSpPr>
          <p:spPr bwMode="gray">
            <a:xfrm>
              <a:off x="-3687763" y="2447925"/>
              <a:ext cx="182563" cy="215900"/>
            </a:xfrm>
            <a:custGeom>
              <a:avLst/>
              <a:gdLst/>
              <a:ahLst/>
              <a:cxnLst>
                <a:cxn ang="0">
                  <a:pos x="34" y="97"/>
                </a:cxn>
                <a:cxn ang="0">
                  <a:pos x="3" y="66"/>
                </a:cxn>
                <a:cxn ang="0">
                  <a:pos x="12" y="0"/>
                </a:cxn>
                <a:cxn ang="0">
                  <a:pos x="28" y="0"/>
                </a:cxn>
                <a:cxn ang="0">
                  <a:pos x="19" y="66"/>
                </a:cxn>
                <a:cxn ang="0">
                  <a:pos x="36" y="86"/>
                </a:cxn>
                <a:cxn ang="0">
                  <a:pos x="55" y="82"/>
                </a:cxn>
                <a:cxn ang="0">
                  <a:pos x="66" y="0"/>
                </a:cxn>
                <a:cxn ang="0">
                  <a:pos x="82" y="0"/>
                </a:cxn>
                <a:cxn ang="0">
                  <a:pos x="70" y="89"/>
                </a:cxn>
                <a:cxn ang="0">
                  <a:pos x="34" y="97"/>
                </a:cxn>
              </a:cxnLst>
              <a:rect l="0" t="0" r="r" b="b"/>
              <a:pathLst>
                <a:path w="82" h="97">
                  <a:moveTo>
                    <a:pt x="34" y="97"/>
                  </a:moveTo>
                  <a:cubicBezTo>
                    <a:pt x="9" y="97"/>
                    <a:pt x="0" y="85"/>
                    <a:pt x="3" y="66"/>
                  </a:cubicBezTo>
                  <a:cubicBezTo>
                    <a:pt x="12" y="0"/>
                    <a:pt x="12" y="0"/>
                    <a:pt x="12" y="0"/>
                  </a:cubicBezTo>
                  <a:cubicBezTo>
                    <a:pt x="28" y="0"/>
                    <a:pt x="28" y="0"/>
                    <a:pt x="28" y="0"/>
                  </a:cubicBezTo>
                  <a:cubicBezTo>
                    <a:pt x="19" y="66"/>
                    <a:pt x="19" y="66"/>
                    <a:pt x="19" y="66"/>
                  </a:cubicBezTo>
                  <a:cubicBezTo>
                    <a:pt x="17" y="77"/>
                    <a:pt x="23" y="86"/>
                    <a:pt x="36" y="86"/>
                  </a:cubicBezTo>
                  <a:cubicBezTo>
                    <a:pt x="44" y="86"/>
                    <a:pt x="50" y="85"/>
                    <a:pt x="55" y="82"/>
                  </a:cubicBezTo>
                  <a:cubicBezTo>
                    <a:pt x="66" y="0"/>
                    <a:pt x="66" y="0"/>
                    <a:pt x="66" y="0"/>
                  </a:cubicBezTo>
                  <a:cubicBezTo>
                    <a:pt x="82" y="0"/>
                    <a:pt x="82" y="0"/>
                    <a:pt x="82" y="0"/>
                  </a:cubicBezTo>
                  <a:cubicBezTo>
                    <a:pt x="70" y="89"/>
                    <a:pt x="70" y="89"/>
                    <a:pt x="70" y="89"/>
                  </a:cubicBezTo>
                  <a:cubicBezTo>
                    <a:pt x="62" y="93"/>
                    <a:pt x="50" y="97"/>
                    <a:pt x="34" y="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Freeform 19"/>
            <p:cNvSpPr>
              <a:spLocks/>
            </p:cNvSpPr>
            <p:nvPr/>
          </p:nvSpPr>
          <p:spPr bwMode="gray">
            <a:xfrm>
              <a:off x="-3475038" y="2443163"/>
              <a:ext cx="127000" cy="215900"/>
            </a:xfrm>
            <a:custGeom>
              <a:avLst/>
              <a:gdLst/>
              <a:ahLst/>
              <a:cxnLst>
                <a:cxn ang="0">
                  <a:pos x="51" y="12"/>
                </a:cxn>
                <a:cxn ang="0">
                  <a:pos x="28" y="14"/>
                </a:cxn>
                <a:cxn ang="0">
                  <a:pos x="17" y="97"/>
                </a:cxn>
                <a:cxn ang="0">
                  <a:pos x="0" y="97"/>
                </a:cxn>
                <a:cxn ang="0">
                  <a:pos x="13" y="7"/>
                </a:cxn>
                <a:cxn ang="0">
                  <a:pos x="57" y="0"/>
                </a:cxn>
                <a:cxn ang="0">
                  <a:pos x="51" y="12"/>
                </a:cxn>
              </a:cxnLst>
              <a:rect l="0" t="0" r="r" b="b"/>
              <a:pathLst>
                <a:path w="57" h="97">
                  <a:moveTo>
                    <a:pt x="51" y="12"/>
                  </a:moveTo>
                  <a:cubicBezTo>
                    <a:pt x="43" y="10"/>
                    <a:pt x="34" y="10"/>
                    <a:pt x="28" y="14"/>
                  </a:cubicBezTo>
                  <a:cubicBezTo>
                    <a:pt x="17" y="97"/>
                    <a:pt x="17" y="97"/>
                    <a:pt x="17" y="97"/>
                  </a:cubicBezTo>
                  <a:cubicBezTo>
                    <a:pt x="0" y="97"/>
                    <a:pt x="0" y="97"/>
                    <a:pt x="0" y="97"/>
                  </a:cubicBezTo>
                  <a:cubicBezTo>
                    <a:pt x="13" y="7"/>
                    <a:pt x="13" y="7"/>
                    <a:pt x="13" y="7"/>
                  </a:cubicBezTo>
                  <a:cubicBezTo>
                    <a:pt x="23" y="2"/>
                    <a:pt x="33" y="0"/>
                    <a:pt x="57" y="0"/>
                  </a:cubicBezTo>
                  <a:lnTo>
                    <a:pt x="51"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Freeform 20"/>
            <p:cNvSpPr>
              <a:spLocks noEditPoints="1"/>
            </p:cNvSpPr>
            <p:nvPr/>
          </p:nvSpPr>
          <p:spPr bwMode="gray">
            <a:xfrm>
              <a:off x="-3275013" y="2443163"/>
              <a:ext cx="196850" cy="220663"/>
            </a:xfrm>
            <a:custGeom>
              <a:avLst/>
              <a:gdLst/>
              <a:ahLst/>
              <a:cxnLst>
                <a:cxn ang="0">
                  <a:pos x="20" y="55"/>
                </a:cxn>
                <a:cxn ang="0">
                  <a:pos x="46" y="87"/>
                </a:cxn>
                <a:cxn ang="0">
                  <a:pos x="71" y="82"/>
                </a:cxn>
                <a:cxn ang="0">
                  <a:pos x="74" y="92"/>
                </a:cxn>
                <a:cxn ang="0">
                  <a:pos x="43" y="99"/>
                </a:cxn>
                <a:cxn ang="0">
                  <a:pos x="5" y="49"/>
                </a:cxn>
                <a:cxn ang="0">
                  <a:pos x="52" y="0"/>
                </a:cxn>
                <a:cxn ang="0">
                  <a:pos x="83" y="47"/>
                </a:cxn>
                <a:cxn ang="0">
                  <a:pos x="20" y="55"/>
                </a:cxn>
                <a:cxn ang="0">
                  <a:pos x="50" y="10"/>
                </a:cxn>
                <a:cxn ang="0">
                  <a:pos x="20" y="47"/>
                </a:cxn>
                <a:cxn ang="0">
                  <a:pos x="69" y="40"/>
                </a:cxn>
                <a:cxn ang="0">
                  <a:pos x="50" y="10"/>
                </a:cxn>
              </a:cxnLst>
              <a:rect l="0" t="0" r="r" b="b"/>
              <a:pathLst>
                <a:path w="88" h="99">
                  <a:moveTo>
                    <a:pt x="20" y="55"/>
                  </a:moveTo>
                  <a:cubicBezTo>
                    <a:pt x="19" y="77"/>
                    <a:pt x="27" y="87"/>
                    <a:pt x="46" y="87"/>
                  </a:cubicBezTo>
                  <a:cubicBezTo>
                    <a:pt x="57" y="87"/>
                    <a:pt x="65" y="85"/>
                    <a:pt x="71" y="82"/>
                  </a:cubicBezTo>
                  <a:cubicBezTo>
                    <a:pt x="74" y="92"/>
                    <a:pt x="74" y="92"/>
                    <a:pt x="74" y="92"/>
                  </a:cubicBezTo>
                  <a:cubicBezTo>
                    <a:pt x="67" y="96"/>
                    <a:pt x="56" y="99"/>
                    <a:pt x="43" y="99"/>
                  </a:cubicBezTo>
                  <a:cubicBezTo>
                    <a:pt x="16" y="99"/>
                    <a:pt x="0" y="83"/>
                    <a:pt x="5" y="49"/>
                  </a:cubicBezTo>
                  <a:cubicBezTo>
                    <a:pt x="10" y="17"/>
                    <a:pt x="29" y="0"/>
                    <a:pt x="52" y="0"/>
                  </a:cubicBezTo>
                  <a:cubicBezTo>
                    <a:pt x="76" y="0"/>
                    <a:pt x="88" y="15"/>
                    <a:pt x="83" y="47"/>
                  </a:cubicBezTo>
                  <a:lnTo>
                    <a:pt x="20" y="55"/>
                  </a:lnTo>
                  <a:close/>
                  <a:moveTo>
                    <a:pt x="50" y="10"/>
                  </a:moveTo>
                  <a:cubicBezTo>
                    <a:pt x="36" y="10"/>
                    <a:pt x="23" y="21"/>
                    <a:pt x="20" y="47"/>
                  </a:cubicBezTo>
                  <a:cubicBezTo>
                    <a:pt x="69" y="40"/>
                    <a:pt x="69" y="40"/>
                    <a:pt x="69" y="40"/>
                  </a:cubicBezTo>
                  <a:cubicBezTo>
                    <a:pt x="72" y="19"/>
                    <a:pt x="64" y="10"/>
                    <a:pt x="50"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21"/>
            <p:cNvSpPr>
              <a:spLocks/>
            </p:cNvSpPr>
            <p:nvPr/>
          </p:nvSpPr>
          <p:spPr bwMode="gray">
            <a:xfrm>
              <a:off x="-3052763" y="2443163"/>
              <a:ext cx="187325" cy="215900"/>
            </a:xfrm>
            <a:custGeom>
              <a:avLst/>
              <a:gdLst/>
              <a:ahLst/>
              <a:cxnLst>
                <a:cxn ang="0">
                  <a:pos x="56" y="97"/>
                </a:cxn>
                <a:cxn ang="0">
                  <a:pos x="65" y="29"/>
                </a:cxn>
                <a:cxn ang="0">
                  <a:pos x="47" y="10"/>
                </a:cxn>
                <a:cxn ang="0">
                  <a:pos x="28" y="13"/>
                </a:cxn>
                <a:cxn ang="0">
                  <a:pos x="16" y="97"/>
                </a:cxn>
                <a:cxn ang="0">
                  <a:pos x="0" y="97"/>
                </a:cxn>
                <a:cxn ang="0">
                  <a:pos x="12" y="7"/>
                </a:cxn>
                <a:cxn ang="0">
                  <a:pos x="50" y="0"/>
                </a:cxn>
                <a:cxn ang="0">
                  <a:pos x="82" y="28"/>
                </a:cxn>
                <a:cxn ang="0">
                  <a:pos x="72" y="97"/>
                </a:cxn>
                <a:cxn ang="0">
                  <a:pos x="56" y="97"/>
                </a:cxn>
              </a:cxnLst>
              <a:rect l="0" t="0" r="r" b="b"/>
              <a:pathLst>
                <a:path w="84" h="97">
                  <a:moveTo>
                    <a:pt x="56" y="97"/>
                  </a:moveTo>
                  <a:cubicBezTo>
                    <a:pt x="65" y="29"/>
                    <a:pt x="65" y="29"/>
                    <a:pt x="65" y="29"/>
                  </a:cubicBezTo>
                  <a:cubicBezTo>
                    <a:pt x="67" y="20"/>
                    <a:pt x="64" y="10"/>
                    <a:pt x="47" y="10"/>
                  </a:cubicBezTo>
                  <a:cubicBezTo>
                    <a:pt x="38" y="10"/>
                    <a:pt x="33" y="11"/>
                    <a:pt x="28" y="13"/>
                  </a:cubicBezTo>
                  <a:cubicBezTo>
                    <a:pt x="16" y="97"/>
                    <a:pt x="16" y="97"/>
                    <a:pt x="16" y="97"/>
                  </a:cubicBezTo>
                  <a:cubicBezTo>
                    <a:pt x="0" y="97"/>
                    <a:pt x="0" y="97"/>
                    <a:pt x="0" y="97"/>
                  </a:cubicBezTo>
                  <a:cubicBezTo>
                    <a:pt x="12" y="7"/>
                    <a:pt x="12" y="7"/>
                    <a:pt x="12" y="7"/>
                  </a:cubicBezTo>
                  <a:cubicBezTo>
                    <a:pt x="22" y="3"/>
                    <a:pt x="34" y="0"/>
                    <a:pt x="50" y="0"/>
                  </a:cubicBezTo>
                  <a:cubicBezTo>
                    <a:pt x="78" y="0"/>
                    <a:pt x="84" y="15"/>
                    <a:pt x="82" y="28"/>
                  </a:cubicBezTo>
                  <a:cubicBezTo>
                    <a:pt x="72" y="97"/>
                    <a:pt x="72" y="97"/>
                    <a:pt x="72" y="97"/>
                  </a:cubicBezTo>
                  <a:lnTo>
                    <a:pt x="56" y="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22"/>
            <p:cNvSpPr>
              <a:spLocks/>
            </p:cNvSpPr>
            <p:nvPr/>
          </p:nvSpPr>
          <p:spPr bwMode="gray">
            <a:xfrm>
              <a:off x="-2765425" y="2443163"/>
              <a:ext cx="158750" cy="220663"/>
            </a:xfrm>
            <a:custGeom>
              <a:avLst/>
              <a:gdLst/>
              <a:ahLst/>
              <a:cxnLst>
                <a:cxn ang="0">
                  <a:pos x="36" y="99"/>
                </a:cxn>
                <a:cxn ang="0">
                  <a:pos x="5" y="49"/>
                </a:cxn>
                <a:cxn ang="0">
                  <a:pos x="50" y="0"/>
                </a:cxn>
                <a:cxn ang="0">
                  <a:pos x="71" y="7"/>
                </a:cxn>
                <a:cxn ang="0">
                  <a:pos x="66" y="15"/>
                </a:cxn>
                <a:cxn ang="0">
                  <a:pos x="52" y="11"/>
                </a:cxn>
                <a:cxn ang="0">
                  <a:pos x="21" y="49"/>
                </a:cxn>
                <a:cxn ang="0">
                  <a:pos x="40" y="87"/>
                </a:cxn>
                <a:cxn ang="0">
                  <a:pos x="56" y="83"/>
                </a:cxn>
                <a:cxn ang="0">
                  <a:pos x="59" y="92"/>
                </a:cxn>
                <a:cxn ang="0">
                  <a:pos x="36" y="99"/>
                </a:cxn>
              </a:cxnLst>
              <a:rect l="0" t="0" r="r" b="b"/>
              <a:pathLst>
                <a:path w="71" h="99">
                  <a:moveTo>
                    <a:pt x="36" y="99"/>
                  </a:moveTo>
                  <a:cubicBezTo>
                    <a:pt x="14" y="99"/>
                    <a:pt x="0" y="80"/>
                    <a:pt x="5" y="49"/>
                  </a:cubicBezTo>
                  <a:cubicBezTo>
                    <a:pt x="9" y="18"/>
                    <a:pt x="28" y="0"/>
                    <a:pt x="50" y="0"/>
                  </a:cubicBezTo>
                  <a:cubicBezTo>
                    <a:pt x="62" y="0"/>
                    <a:pt x="68" y="4"/>
                    <a:pt x="71" y="7"/>
                  </a:cubicBezTo>
                  <a:cubicBezTo>
                    <a:pt x="66" y="15"/>
                    <a:pt x="66" y="15"/>
                    <a:pt x="66" y="15"/>
                  </a:cubicBezTo>
                  <a:cubicBezTo>
                    <a:pt x="63" y="13"/>
                    <a:pt x="59" y="11"/>
                    <a:pt x="52" y="11"/>
                  </a:cubicBezTo>
                  <a:cubicBezTo>
                    <a:pt x="33" y="11"/>
                    <a:pt x="24" y="27"/>
                    <a:pt x="21" y="49"/>
                  </a:cubicBezTo>
                  <a:cubicBezTo>
                    <a:pt x="18" y="72"/>
                    <a:pt x="24" y="87"/>
                    <a:pt x="40" y="87"/>
                  </a:cubicBezTo>
                  <a:cubicBezTo>
                    <a:pt x="47" y="87"/>
                    <a:pt x="52" y="85"/>
                    <a:pt x="56" y="83"/>
                  </a:cubicBezTo>
                  <a:cubicBezTo>
                    <a:pt x="59" y="92"/>
                    <a:pt x="59" y="92"/>
                    <a:pt x="59" y="92"/>
                  </a:cubicBezTo>
                  <a:cubicBezTo>
                    <a:pt x="55" y="96"/>
                    <a:pt x="47" y="99"/>
                    <a:pt x="36" y="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0" name="Freeform 23"/>
            <p:cNvSpPr>
              <a:spLocks noEditPoints="1"/>
            </p:cNvSpPr>
            <p:nvPr/>
          </p:nvSpPr>
          <p:spPr bwMode="gray">
            <a:xfrm>
              <a:off x="-2601913" y="2443163"/>
              <a:ext cx="192088" cy="220663"/>
            </a:xfrm>
            <a:custGeom>
              <a:avLst/>
              <a:gdLst/>
              <a:ahLst/>
              <a:cxnLst>
                <a:cxn ang="0">
                  <a:pos x="36" y="99"/>
                </a:cxn>
                <a:cxn ang="0">
                  <a:pos x="4" y="49"/>
                </a:cxn>
                <a:cxn ang="0">
                  <a:pos x="50" y="0"/>
                </a:cxn>
                <a:cxn ang="0">
                  <a:pos x="82" y="49"/>
                </a:cxn>
                <a:cxn ang="0">
                  <a:pos x="36" y="99"/>
                </a:cxn>
                <a:cxn ang="0">
                  <a:pos x="49" y="10"/>
                </a:cxn>
                <a:cxn ang="0">
                  <a:pos x="20" y="49"/>
                </a:cxn>
                <a:cxn ang="0">
                  <a:pos x="37" y="88"/>
                </a:cxn>
                <a:cxn ang="0">
                  <a:pos x="65" y="49"/>
                </a:cxn>
                <a:cxn ang="0">
                  <a:pos x="49" y="10"/>
                </a:cxn>
              </a:cxnLst>
              <a:rect l="0" t="0" r="r" b="b"/>
              <a:pathLst>
                <a:path w="86" h="99">
                  <a:moveTo>
                    <a:pt x="36" y="99"/>
                  </a:moveTo>
                  <a:cubicBezTo>
                    <a:pt x="9" y="99"/>
                    <a:pt x="0" y="77"/>
                    <a:pt x="4" y="49"/>
                  </a:cubicBezTo>
                  <a:cubicBezTo>
                    <a:pt x="8" y="21"/>
                    <a:pt x="23" y="0"/>
                    <a:pt x="50" y="0"/>
                  </a:cubicBezTo>
                  <a:cubicBezTo>
                    <a:pt x="77" y="0"/>
                    <a:pt x="86" y="21"/>
                    <a:pt x="82" y="49"/>
                  </a:cubicBezTo>
                  <a:cubicBezTo>
                    <a:pt x="78" y="77"/>
                    <a:pt x="63" y="99"/>
                    <a:pt x="36" y="99"/>
                  </a:cubicBezTo>
                  <a:moveTo>
                    <a:pt x="49" y="10"/>
                  </a:moveTo>
                  <a:cubicBezTo>
                    <a:pt x="29" y="10"/>
                    <a:pt x="23" y="30"/>
                    <a:pt x="20" y="49"/>
                  </a:cubicBezTo>
                  <a:cubicBezTo>
                    <a:pt x="17" y="69"/>
                    <a:pt x="19" y="88"/>
                    <a:pt x="37" y="88"/>
                  </a:cubicBezTo>
                  <a:cubicBezTo>
                    <a:pt x="57" y="88"/>
                    <a:pt x="63" y="68"/>
                    <a:pt x="65" y="49"/>
                  </a:cubicBezTo>
                  <a:cubicBezTo>
                    <a:pt x="68" y="30"/>
                    <a:pt x="67" y="10"/>
                    <a:pt x="49"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24"/>
            <p:cNvSpPr>
              <a:spLocks/>
            </p:cNvSpPr>
            <p:nvPr/>
          </p:nvSpPr>
          <p:spPr bwMode="gray">
            <a:xfrm>
              <a:off x="-2386013" y="2443163"/>
              <a:ext cx="188913" cy="215900"/>
            </a:xfrm>
            <a:custGeom>
              <a:avLst/>
              <a:gdLst/>
              <a:ahLst/>
              <a:cxnLst>
                <a:cxn ang="0">
                  <a:pos x="56" y="97"/>
                </a:cxn>
                <a:cxn ang="0">
                  <a:pos x="66" y="29"/>
                </a:cxn>
                <a:cxn ang="0">
                  <a:pos x="48" y="10"/>
                </a:cxn>
                <a:cxn ang="0">
                  <a:pos x="28" y="13"/>
                </a:cxn>
                <a:cxn ang="0">
                  <a:pos x="17" y="97"/>
                </a:cxn>
                <a:cxn ang="0">
                  <a:pos x="0" y="97"/>
                </a:cxn>
                <a:cxn ang="0">
                  <a:pos x="13" y="7"/>
                </a:cxn>
                <a:cxn ang="0">
                  <a:pos x="51" y="0"/>
                </a:cxn>
                <a:cxn ang="0">
                  <a:pos x="82" y="28"/>
                </a:cxn>
                <a:cxn ang="0">
                  <a:pos x="73" y="97"/>
                </a:cxn>
                <a:cxn ang="0">
                  <a:pos x="56" y="97"/>
                </a:cxn>
              </a:cxnLst>
              <a:rect l="0" t="0" r="r" b="b"/>
              <a:pathLst>
                <a:path w="84" h="97">
                  <a:moveTo>
                    <a:pt x="56" y="97"/>
                  </a:moveTo>
                  <a:cubicBezTo>
                    <a:pt x="66" y="29"/>
                    <a:pt x="66" y="29"/>
                    <a:pt x="66" y="29"/>
                  </a:cubicBezTo>
                  <a:cubicBezTo>
                    <a:pt x="67" y="20"/>
                    <a:pt x="65" y="10"/>
                    <a:pt x="48" y="10"/>
                  </a:cubicBezTo>
                  <a:cubicBezTo>
                    <a:pt x="39" y="10"/>
                    <a:pt x="34" y="11"/>
                    <a:pt x="28" y="13"/>
                  </a:cubicBezTo>
                  <a:cubicBezTo>
                    <a:pt x="17" y="97"/>
                    <a:pt x="17" y="97"/>
                    <a:pt x="17" y="97"/>
                  </a:cubicBezTo>
                  <a:cubicBezTo>
                    <a:pt x="0" y="97"/>
                    <a:pt x="0" y="97"/>
                    <a:pt x="0" y="97"/>
                  </a:cubicBezTo>
                  <a:cubicBezTo>
                    <a:pt x="13" y="7"/>
                    <a:pt x="13" y="7"/>
                    <a:pt x="13" y="7"/>
                  </a:cubicBezTo>
                  <a:cubicBezTo>
                    <a:pt x="23" y="3"/>
                    <a:pt x="35" y="0"/>
                    <a:pt x="51" y="0"/>
                  </a:cubicBezTo>
                  <a:cubicBezTo>
                    <a:pt x="78" y="0"/>
                    <a:pt x="84" y="15"/>
                    <a:pt x="82" y="28"/>
                  </a:cubicBezTo>
                  <a:cubicBezTo>
                    <a:pt x="73" y="97"/>
                    <a:pt x="73" y="97"/>
                    <a:pt x="73" y="97"/>
                  </a:cubicBezTo>
                  <a:lnTo>
                    <a:pt x="56" y="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25"/>
            <p:cNvSpPr>
              <a:spLocks/>
            </p:cNvSpPr>
            <p:nvPr/>
          </p:nvSpPr>
          <p:spPr bwMode="gray">
            <a:xfrm>
              <a:off x="-2174875" y="2443163"/>
              <a:ext cx="149225" cy="219075"/>
            </a:xfrm>
            <a:custGeom>
              <a:avLst/>
              <a:gdLst/>
              <a:ahLst/>
              <a:cxnLst>
                <a:cxn ang="0">
                  <a:pos x="24" y="98"/>
                </a:cxn>
                <a:cxn ang="0">
                  <a:pos x="0" y="92"/>
                </a:cxn>
                <a:cxn ang="0">
                  <a:pos x="5" y="82"/>
                </a:cxn>
                <a:cxn ang="0">
                  <a:pos x="24" y="87"/>
                </a:cxn>
                <a:cxn ang="0">
                  <a:pos x="45" y="71"/>
                </a:cxn>
                <a:cxn ang="0">
                  <a:pos x="31" y="53"/>
                </a:cxn>
                <a:cxn ang="0">
                  <a:pos x="11" y="26"/>
                </a:cxn>
                <a:cxn ang="0">
                  <a:pos x="45" y="0"/>
                </a:cxn>
                <a:cxn ang="0">
                  <a:pos x="67" y="7"/>
                </a:cxn>
                <a:cxn ang="0">
                  <a:pos x="62" y="16"/>
                </a:cxn>
                <a:cxn ang="0">
                  <a:pos x="46" y="10"/>
                </a:cxn>
                <a:cxn ang="0">
                  <a:pos x="27" y="25"/>
                </a:cxn>
                <a:cxn ang="0">
                  <a:pos x="41" y="43"/>
                </a:cxn>
                <a:cxn ang="0">
                  <a:pos x="62" y="70"/>
                </a:cxn>
                <a:cxn ang="0">
                  <a:pos x="24" y="98"/>
                </a:cxn>
              </a:cxnLst>
              <a:rect l="0" t="0" r="r" b="b"/>
              <a:pathLst>
                <a:path w="67" h="98">
                  <a:moveTo>
                    <a:pt x="24" y="98"/>
                  </a:moveTo>
                  <a:cubicBezTo>
                    <a:pt x="13" y="98"/>
                    <a:pt x="4" y="96"/>
                    <a:pt x="0" y="92"/>
                  </a:cubicBezTo>
                  <a:cubicBezTo>
                    <a:pt x="5" y="82"/>
                    <a:pt x="5" y="82"/>
                    <a:pt x="5" y="82"/>
                  </a:cubicBezTo>
                  <a:cubicBezTo>
                    <a:pt x="9" y="84"/>
                    <a:pt x="15" y="87"/>
                    <a:pt x="24" y="87"/>
                  </a:cubicBezTo>
                  <a:cubicBezTo>
                    <a:pt x="35" y="87"/>
                    <a:pt x="44" y="80"/>
                    <a:pt x="45" y="71"/>
                  </a:cubicBezTo>
                  <a:cubicBezTo>
                    <a:pt x="46" y="61"/>
                    <a:pt x="41" y="56"/>
                    <a:pt x="31" y="53"/>
                  </a:cubicBezTo>
                  <a:cubicBezTo>
                    <a:pt x="13" y="46"/>
                    <a:pt x="10" y="36"/>
                    <a:pt x="11" y="26"/>
                  </a:cubicBezTo>
                  <a:cubicBezTo>
                    <a:pt x="13" y="12"/>
                    <a:pt x="27" y="0"/>
                    <a:pt x="45" y="0"/>
                  </a:cubicBezTo>
                  <a:cubicBezTo>
                    <a:pt x="55" y="0"/>
                    <a:pt x="63" y="3"/>
                    <a:pt x="67" y="7"/>
                  </a:cubicBezTo>
                  <a:cubicBezTo>
                    <a:pt x="62" y="16"/>
                    <a:pt x="62" y="16"/>
                    <a:pt x="62" y="16"/>
                  </a:cubicBezTo>
                  <a:cubicBezTo>
                    <a:pt x="59" y="14"/>
                    <a:pt x="53" y="10"/>
                    <a:pt x="46" y="10"/>
                  </a:cubicBezTo>
                  <a:cubicBezTo>
                    <a:pt x="35" y="10"/>
                    <a:pt x="28" y="17"/>
                    <a:pt x="27" y="25"/>
                  </a:cubicBezTo>
                  <a:cubicBezTo>
                    <a:pt x="26" y="35"/>
                    <a:pt x="32" y="39"/>
                    <a:pt x="41" y="43"/>
                  </a:cubicBezTo>
                  <a:cubicBezTo>
                    <a:pt x="60" y="50"/>
                    <a:pt x="63" y="59"/>
                    <a:pt x="62" y="70"/>
                  </a:cubicBezTo>
                  <a:cubicBezTo>
                    <a:pt x="60" y="85"/>
                    <a:pt x="45" y="98"/>
                    <a:pt x="24" y="9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5" name="Freeform 26"/>
            <p:cNvSpPr>
              <a:spLocks/>
            </p:cNvSpPr>
            <p:nvPr/>
          </p:nvSpPr>
          <p:spPr bwMode="gray">
            <a:xfrm>
              <a:off x="-1985963" y="2387600"/>
              <a:ext cx="103188" cy="274638"/>
            </a:xfrm>
            <a:custGeom>
              <a:avLst/>
              <a:gdLst/>
              <a:ahLst/>
              <a:cxnLst>
                <a:cxn ang="0">
                  <a:pos x="24" y="123"/>
                </a:cxn>
                <a:cxn ang="0">
                  <a:pos x="2" y="99"/>
                </a:cxn>
                <a:cxn ang="0">
                  <a:pos x="11" y="37"/>
                </a:cxn>
                <a:cxn ang="0">
                  <a:pos x="0" y="37"/>
                </a:cxn>
                <a:cxn ang="0">
                  <a:pos x="1" y="27"/>
                </a:cxn>
                <a:cxn ang="0">
                  <a:pos x="13" y="27"/>
                </a:cxn>
                <a:cxn ang="0">
                  <a:pos x="16" y="5"/>
                </a:cxn>
                <a:cxn ang="0">
                  <a:pos x="33" y="0"/>
                </a:cxn>
                <a:cxn ang="0">
                  <a:pos x="29" y="27"/>
                </a:cxn>
                <a:cxn ang="0">
                  <a:pos x="46" y="27"/>
                </a:cxn>
                <a:cxn ang="0">
                  <a:pos x="45" y="37"/>
                </a:cxn>
                <a:cxn ang="0">
                  <a:pos x="27" y="37"/>
                </a:cxn>
                <a:cxn ang="0">
                  <a:pos x="19" y="98"/>
                </a:cxn>
                <a:cxn ang="0">
                  <a:pos x="30" y="112"/>
                </a:cxn>
                <a:cxn ang="0">
                  <a:pos x="34" y="111"/>
                </a:cxn>
                <a:cxn ang="0">
                  <a:pos x="33" y="121"/>
                </a:cxn>
                <a:cxn ang="0">
                  <a:pos x="24" y="123"/>
                </a:cxn>
              </a:cxnLst>
              <a:rect l="0" t="0" r="r" b="b"/>
              <a:pathLst>
                <a:path w="46" h="123">
                  <a:moveTo>
                    <a:pt x="24" y="123"/>
                  </a:moveTo>
                  <a:cubicBezTo>
                    <a:pt x="6" y="123"/>
                    <a:pt x="1" y="110"/>
                    <a:pt x="2" y="99"/>
                  </a:cubicBezTo>
                  <a:cubicBezTo>
                    <a:pt x="11" y="37"/>
                    <a:pt x="11" y="37"/>
                    <a:pt x="11" y="37"/>
                  </a:cubicBezTo>
                  <a:cubicBezTo>
                    <a:pt x="0" y="37"/>
                    <a:pt x="0" y="37"/>
                    <a:pt x="0" y="37"/>
                  </a:cubicBezTo>
                  <a:cubicBezTo>
                    <a:pt x="1" y="27"/>
                    <a:pt x="1" y="27"/>
                    <a:pt x="1" y="27"/>
                  </a:cubicBezTo>
                  <a:cubicBezTo>
                    <a:pt x="13" y="27"/>
                    <a:pt x="13" y="27"/>
                    <a:pt x="13" y="27"/>
                  </a:cubicBezTo>
                  <a:cubicBezTo>
                    <a:pt x="16" y="5"/>
                    <a:pt x="16" y="5"/>
                    <a:pt x="16" y="5"/>
                  </a:cubicBezTo>
                  <a:cubicBezTo>
                    <a:pt x="33" y="0"/>
                    <a:pt x="33" y="0"/>
                    <a:pt x="33" y="0"/>
                  </a:cubicBezTo>
                  <a:cubicBezTo>
                    <a:pt x="29" y="27"/>
                    <a:pt x="29" y="27"/>
                    <a:pt x="29" y="27"/>
                  </a:cubicBezTo>
                  <a:cubicBezTo>
                    <a:pt x="46" y="27"/>
                    <a:pt x="46" y="27"/>
                    <a:pt x="46" y="27"/>
                  </a:cubicBezTo>
                  <a:cubicBezTo>
                    <a:pt x="45" y="37"/>
                    <a:pt x="45" y="37"/>
                    <a:pt x="45" y="37"/>
                  </a:cubicBezTo>
                  <a:cubicBezTo>
                    <a:pt x="27" y="37"/>
                    <a:pt x="27" y="37"/>
                    <a:pt x="27" y="37"/>
                  </a:cubicBezTo>
                  <a:cubicBezTo>
                    <a:pt x="19" y="98"/>
                    <a:pt x="19" y="98"/>
                    <a:pt x="19" y="98"/>
                  </a:cubicBezTo>
                  <a:cubicBezTo>
                    <a:pt x="18" y="106"/>
                    <a:pt x="20" y="112"/>
                    <a:pt x="30" y="112"/>
                  </a:cubicBezTo>
                  <a:cubicBezTo>
                    <a:pt x="34" y="111"/>
                    <a:pt x="34" y="111"/>
                    <a:pt x="34" y="111"/>
                  </a:cubicBezTo>
                  <a:cubicBezTo>
                    <a:pt x="33" y="121"/>
                    <a:pt x="33" y="121"/>
                    <a:pt x="33" y="121"/>
                  </a:cubicBezTo>
                  <a:cubicBezTo>
                    <a:pt x="31" y="122"/>
                    <a:pt x="28" y="123"/>
                    <a:pt x="24" y="1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6" name="Freeform 27"/>
            <p:cNvSpPr>
              <a:spLocks/>
            </p:cNvSpPr>
            <p:nvPr/>
          </p:nvSpPr>
          <p:spPr bwMode="gray">
            <a:xfrm>
              <a:off x="-1866900" y="2443163"/>
              <a:ext cx="125413" cy="215900"/>
            </a:xfrm>
            <a:custGeom>
              <a:avLst/>
              <a:gdLst/>
              <a:ahLst/>
              <a:cxnLst>
                <a:cxn ang="0">
                  <a:pos x="51" y="12"/>
                </a:cxn>
                <a:cxn ang="0">
                  <a:pos x="28" y="14"/>
                </a:cxn>
                <a:cxn ang="0">
                  <a:pos x="16" y="97"/>
                </a:cxn>
                <a:cxn ang="0">
                  <a:pos x="0" y="97"/>
                </a:cxn>
                <a:cxn ang="0">
                  <a:pos x="13" y="7"/>
                </a:cxn>
                <a:cxn ang="0">
                  <a:pos x="56" y="0"/>
                </a:cxn>
                <a:cxn ang="0">
                  <a:pos x="51" y="12"/>
                </a:cxn>
              </a:cxnLst>
              <a:rect l="0" t="0" r="r" b="b"/>
              <a:pathLst>
                <a:path w="56" h="97">
                  <a:moveTo>
                    <a:pt x="51" y="12"/>
                  </a:moveTo>
                  <a:cubicBezTo>
                    <a:pt x="43" y="10"/>
                    <a:pt x="34" y="10"/>
                    <a:pt x="28" y="14"/>
                  </a:cubicBezTo>
                  <a:cubicBezTo>
                    <a:pt x="16" y="97"/>
                    <a:pt x="16" y="97"/>
                    <a:pt x="16" y="97"/>
                  </a:cubicBezTo>
                  <a:cubicBezTo>
                    <a:pt x="0" y="97"/>
                    <a:pt x="0" y="97"/>
                    <a:pt x="0" y="97"/>
                  </a:cubicBezTo>
                  <a:cubicBezTo>
                    <a:pt x="13" y="7"/>
                    <a:pt x="13" y="7"/>
                    <a:pt x="13" y="7"/>
                  </a:cubicBezTo>
                  <a:cubicBezTo>
                    <a:pt x="23" y="2"/>
                    <a:pt x="33" y="0"/>
                    <a:pt x="56" y="0"/>
                  </a:cubicBezTo>
                  <a:lnTo>
                    <a:pt x="51"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7" name="Freeform 28"/>
            <p:cNvSpPr>
              <a:spLocks/>
            </p:cNvSpPr>
            <p:nvPr/>
          </p:nvSpPr>
          <p:spPr bwMode="gray">
            <a:xfrm>
              <a:off x="-1730375" y="2447925"/>
              <a:ext cx="182563" cy="215900"/>
            </a:xfrm>
            <a:custGeom>
              <a:avLst/>
              <a:gdLst/>
              <a:ahLst/>
              <a:cxnLst>
                <a:cxn ang="0">
                  <a:pos x="34" y="97"/>
                </a:cxn>
                <a:cxn ang="0">
                  <a:pos x="3" y="66"/>
                </a:cxn>
                <a:cxn ang="0">
                  <a:pos x="12" y="0"/>
                </a:cxn>
                <a:cxn ang="0">
                  <a:pos x="28" y="0"/>
                </a:cxn>
                <a:cxn ang="0">
                  <a:pos x="19" y="66"/>
                </a:cxn>
                <a:cxn ang="0">
                  <a:pos x="36" y="86"/>
                </a:cxn>
                <a:cxn ang="0">
                  <a:pos x="55" y="82"/>
                </a:cxn>
                <a:cxn ang="0">
                  <a:pos x="66" y="0"/>
                </a:cxn>
                <a:cxn ang="0">
                  <a:pos x="82" y="0"/>
                </a:cxn>
                <a:cxn ang="0">
                  <a:pos x="70" y="89"/>
                </a:cxn>
                <a:cxn ang="0">
                  <a:pos x="34" y="97"/>
                </a:cxn>
              </a:cxnLst>
              <a:rect l="0" t="0" r="r" b="b"/>
              <a:pathLst>
                <a:path w="82" h="97">
                  <a:moveTo>
                    <a:pt x="34" y="97"/>
                  </a:moveTo>
                  <a:cubicBezTo>
                    <a:pt x="9" y="97"/>
                    <a:pt x="0" y="85"/>
                    <a:pt x="3" y="66"/>
                  </a:cubicBezTo>
                  <a:cubicBezTo>
                    <a:pt x="12" y="0"/>
                    <a:pt x="12" y="0"/>
                    <a:pt x="12" y="0"/>
                  </a:cubicBezTo>
                  <a:cubicBezTo>
                    <a:pt x="28" y="0"/>
                    <a:pt x="28" y="0"/>
                    <a:pt x="28" y="0"/>
                  </a:cubicBezTo>
                  <a:cubicBezTo>
                    <a:pt x="19" y="66"/>
                    <a:pt x="19" y="66"/>
                    <a:pt x="19" y="66"/>
                  </a:cubicBezTo>
                  <a:cubicBezTo>
                    <a:pt x="17" y="77"/>
                    <a:pt x="22" y="86"/>
                    <a:pt x="36" y="86"/>
                  </a:cubicBezTo>
                  <a:cubicBezTo>
                    <a:pt x="44" y="86"/>
                    <a:pt x="49" y="85"/>
                    <a:pt x="55" y="82"/>
                  </a:cubicBezTo>
                  <a:cubicBezTo>
                    <a:pt x="66" y="0"/>
                    <a:pt x="66" y="0"/>
                    <a:pt x="66" y="0"/>
                  </a:cubicBezTo>
                  <a:cubicBezTo>
                    <a:pt x="82" y="0"/>
                    <a:pt x="82" y="0"/>
                    <a:pt x="82" y="0"/>
                  </a:cubicBezTo>
                  <a:cubicBezTo>
                    <a:pt x="70" y="89"/>
                    <a:pt x="70" y="89"/>
                    <a:pt x="70" y="89"/>
                  </a:cubicBezTo>
                  <a:cubicBezTo>
                    <a:pt x="62" y="93"/>
                    <a:pt x="50" y="97"/>
                    <a:pt x="34" y="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8" name="Freeform 29"/>
            <p:cNvSpPr>
              <a:spLocks/>
            </p:cNvSpPr>
            <p:nvPr/>
          </p:nvSpPr>
          <p:spPr bwMode="gray">
            <a:xfrm>
              <a:off x="-1520825" y="2443163"/>
              <a:ext cx="157163" cy="220663"/>
            </a:xfrm>
            <a:custGeom>
              <a:avLst/>
              <a:gdLst/>
              <a:ahLst/>
              <a:cxnLst>
                <a:cxn ang="0">
                  <a:pos x="35" y="99"/>
                </a:cxn>
                <a:cxn ang="0">
                  <a:pos x="4" y="49"/>
                </a:cxn>
                <a:cxn ang="0">
                  <a:pos x="49" y="0"/>
                </a:cxn>
                <a:cxn ang="0">
                  <a:pos x="70" y="7"/>
                </a:cxn>
                <a:cxn ang="0">
                  <a:pos x="65" y="15"/>
                </a:cxn>
                <a:cxn ang="0">
                  <a:pos x="51" y="11"/>
                </a:cxn>
                <a:cxn ang="0">
                  <a:pos x="21" y="49"/>
                </a:cxn>
                <a:cxn ang="0">
                  <a:pos x="40" y="87"/>
                </a:cxn>
                <a:cxn ang="0">
                  <a:pos x="56" y="83"/>
                </a:cxn>
                <a:cxn ang="0">
                  <a:pos x="58" y="92"/>
                </a:cxn>
                <a:cxn ang="0">
                  <a:pos x="35" y="99"/>
                </a:cxn>
              </a:cxnLst>
              <a:rect l="0" t="0" r="r" b="b"/>
              <a:pathLst>
                <a:path w="70" h="99">
                  <a:moveTo>
                    <a:pt x="35" y="99"/>
                  </a:moveTo>
                  <a:cubicBezTo>
                    <a:pt x="13" y="99"/>
                    <a:pt x="0" y="80"/>
                    <a:pt x="4" y="49"/>
                  </a:cubicBezTo>
                  <a:cubicBezTo>
                    <a:pt x="8" y="18"/>
                    <a:pt x="27" y="0"/>
                    <a:pt x="49" y="0"/>
                  </a:cubicBezTo>
                  <a:cubicBezTo>
                    <a:pt x="61" y="0"/>
                    <a:pt x="67" y="4"/>
                    <a:pt x="70" y="7"/>
                  </a:cubicBezTo>
                  <a:cubicBezTo>
                    <a:pt x="65" y="15"/>
                    <a:pt x="65" y="15"/>
                    <a:pt x="65" y="15"/>
                  </a:cubicBezTo>
                  <a:cubicBezTo>
                    <a:pt x="62" y="13"/>
                    <a:pt x="58" y="11"/>
                    <a:pt x="51" y="11"/>
                  </a:cubicBezTo>
                  <a:cubicBezTo>
                    <a:pt x="33" y="11"/>
                    <a:pt x="24" y="27"/>
                    <a:pt x="21" y="49"/>
                  </a:cubicBezTo>
                  <a:cubicBezTo>
                    <a:pt x="17" y="72"/>
                    <a:pt x="24" y="87"/>
                    <a:pt x="40" y="87"/>
                  </a:cubicBezTo>
                  <a:cubicBezTo>
                    <a:pt x="47" y="87"/>
                    <a:pt x="52" y="85"/>
                    <a:pt x="56" y="83"/>
                  </a:cubicBezTo>
                  <a:cubicBezTo>
                    <a:pt x="58" y="92"/>
                    <a:pt x="58" y="92"/>
                    <a:pt x="58" y="92"/>
                  </a:cubicBezTo>
                  <a:cubicBezTo>
                    <a:pt x="54" y="96"/>
                    <a:pt x="46" y="99"/>
                    <a:pt x="35" y="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0" name="Freeform 30"/>
            <p:cNvSpPr>
              <a:spLocks/>
            </p:cNvSpPr>
            <p:nvPr/>
          </p:nvSpPr>
          <p:spPr bwMode="gray">
            <a:xfrm>
              <a:off x="-1335088" y="2387600"/>
              <a:ext cx="104775" cy="274638"/>
            </a:xfrm>
            <a:custGeom>
              <a:avLst/>
              <a:gdLst/>
              <a:ahLst/>
              <a:cxnLst>
                <a:cxn ang="0">
                  <a:pos x="24" y="123"/>
                </a:cxn>
                <a:cxn ang="0">
                  <a:pos x="3" y="99"/>
                </a:cxn>
                <a:cxn ang="0">
                  <a:pos x="12" y="37"/>
                </a:cxn>
                <a:cxn ang="0">
                  <a:pos x="0" y="37"/>
                </a:cxn>
                <a:cxn ang="0">
                  <a:pos x="2" y="27"/>
                </a:cxn>
                <a:cxn ang="0">
                  <a:pos x="13" y="27"/>
                </a:cxn>
                <a:cxn ang="0">
                  <a:pos x="16" y="5"/>
                </a:cxn>
                <a:cxn ang="0">
                  <a:pos x="33" y="0"/>
                </a:cxn>
                <a:cxn ang="0">
                  <a:pos x="29" y="27"/>
                </a:cxn>
                <a:cxn ang="0">
                  <a:pos x="47" y="27"/>
                </a:cxn>
                <a:cxn ang="0">
                  <a:pos x="45" y="37"/>
                </a:cxn>
                <a:cxn ang="0">
                  <a:pos x="28" y="37"/>
                </a:cxn>
                <a:cxn ang="0">
                  <a:pos x="19" y="98"/>
                </a:cxn>
                <a:cxn ang="0">
                  <a:pos x="30" y="112"/>
                </a:cxn>
                <a:cxn ang="0">
                  <a:pos x="35" y="111"/>
                </a:cxn>
                <a:cxn ang="0">
                  <a:pos x="33" y="121"/>
                </a:cxn>
                <a:cxn ang="0">
                  <a:pos x="24" y="123"/>
                </a:cxn>
              </a:cxnLst>
              <a:rect l="0" t="0" r="r" b="b"/>
              <a:pathLst>
                <a:path w="47" h="123">
                  <a:moveTo>
                    <a:pt x="24" y="123"/>
                  </a:moveTo>
                  <a:cubicBezTo>
                    <a:pt x="6" y="123"/>
                    <a:pt x="1" y="110"/>
                    <a:pt x="3" y="99"/>
                  </a:cubicBezTo>
                  <a:cubicBezTo>
                    <a:pt x="12" y="37"/>
                    <a:pt x="12" y="37"/>
                    <a:pt x="12" y="37"/>
                  </a:cubicBezTo>
                  <a:cubicBezTo>
                    <a:pt x="0" y="37"/>
                    <a:pt x="0" y="37"/>
                    <a:pt x="0" y="37"/>
                  </a:cubicBezTo>
                  <a:cubicBezTo>
                    <a:pt x="2" y="27"/>
                    <a:pt x="2" y="27"/>
                    <a:pt x="2" y="27"/>
                  </a:cubicBezTo>
                  <a:cubicBezTo>
                    <a:pt x="13" y="27"/>
                    <a:pt x="13" y="27"/>
                    <a:pt x="13" y="27"/>
                  </a:cubicBezTo>
                  <a:cubicBezTo>
                    <a:pt x="16" y="5"/>
                    <a:pt x="16" y="5"/>
                    <a:pt x="16" y="5"/>
                  </a:cubicBezTo>
                  <a:cubicBezTo>
                    <a:pt x="33" y="0"/>
                    <a:pt x="33" y="0"/>
                    <a:pt x="33" y="0"/>
                  </a:cubicBezTo>
                  <a:cubicBezTo>
                    <a:pt x="29" y="27"/>
                    <a:pt x="29" y="27"/>
                    <a:pt x="29" y="27"/>
                  </a:cubicBezTo>
                  <a:cubicBezTo>
                    <a:pt x="47" y="27"/>
                    <a:pt x="47" y="27"/>
                    <a:pt x="47" y="27"/>
                  </a:cubicBezTo>
                  <a:cubicBezTo>
                    <a:pt x="45" y="37"/>
                    <a:pt x="45" y="37"/>
                    <a:pt x="45" y="37"/>
                  </a:cubicBezTo>
                  <a:cubicBezTo>
                    <a:pt x="28" y="37"/>
                    <a:pt x="28" y="37"/>
                    <a:pt x="28" y="37"/>
                  </a:cubicBezTo>
                  <a:cubicBezTo>
                    <a:pt x="19" y="98"/>
                    <a:pt x="19" y="98"/>
                    <a:pt x="19" y="98"/>
                  </a:cubicBezTo>
                  <a:cubicBezTo>
                    <a:pt x="18" y="106"/>
                    <a:pt x="21" y="112"/>
                    <a:pt x="30" y="112"/>
                  </a:cubicBezTo>
                  <a:cubicBezTo>
                    <a:pt x="35" y="111"/>
                    <a:pt x="35" y="111"/>
                    <a:pt x="35" y="111"/>
                  </a:cubicBezTo>
                  <a:cubicBezTo>
                    <a:pt x="33" y="121"/>
                    <a:pt x="33" y="121"/>
                    <a:pt x="33" y="121"/>
                  </a:cubicBezTo>
                  <a:cubicBezTo>
                    <a:pt x="31" y="122"/>
                    <a:pt x="28" y="123"/>
                    <a:pt x="24" y="1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1" name="Freeform 31"/>
            <p:cNvSpPr>
              <a:spLocks noEditPoints="1"/>
            </p:cNvSpPr>
            <p:nvPr/>
          </p:nvSpPr>
          <p:spPr bwMode="gray">
            <a:xfrm>
              <a:off x="-1212850" y="2366963"/>
              <a:ext cx="79375" cy="292100"/>
            </a:xfrm>
            <a:custGeom>
              <a:avLst/>
              <a:gdLst/>
              <a:ahLst/>
              <a:cxnLst>
                <a:cxn ang="0">
                  <a:pos x="24" y="18"/>
                </a:cxn>
                <a:cxn ang="0">
                  <a:pos x="15" y="9"/>
                </a:cxn>
                <a:cxn ang="0">
                  <a:pos x="26" y="0"/>
                </a:cxn>
                <a:cxn ang="0">
                  <a:pos x="34" y="9"/>
                </a:cxn>
                <a:cxn ang="0">
                  <a:pos x="24" y="18"/>
                </a:cxn>
                <a:cxn ang="0">
                  <a:pos x="0" y="131"/>
                </a:cxn>
                <a:cxn ang="0">
                  <a:pos x="13" y="36"/>
                </a:cxn>
                <a:cxn ang="0">
                  <a:pos x="29" y="36"/>
                </a:cxn>
                <a:cxn ang="0">
                  <a:pos x="16" y="131"/>
                </a:cxn>
                <a:cxn ang="0">
                  <a:pos x="0" y="131"/>
                </a:cxn>
              </a:cxnLst>
              <a:rect l="0" t="0" r="r" b="b"/>
              <a:pathLst>
                <a:path w="35" h="131">
                  <a:moveTo>
                    <a:pt x="24" y="18"/>
                  </a:moveTo>
                  <a:cubicBezTo>
                    <a:pt x="18" y="18"/>
                    <a:pt x="15" y="14"/>
                    <a:pt x="15" y="9"/>
                  </a:cubicBezTo>
                  <a:cubicBezTo>
                    <a:pt x="16" y="4"/>
                    <a:pt x="21" y="0"/>
                    <a:pt x="26" y="0"/>
                  </a:cubicBezTo>
                  <a:cubicBezTo>
                    <a:pt x="31" y="0"/>
                    <a:pt x="35" y="4"/>
                    <a:pt x="34" y="9"/>
                  </a:cubicBezTo>
                  <a:cubicBezTo>
                    <a:pt x="34" y="14"/>
                    <a:pt x="29" y="18"/>
                    <a:pt x="24" y="18"/>
                  </a:cubicBezTo>
                  <a:moveTo>
                    <a:pt x="0" y="131"/>
                  </a:moveTo>
                  <a:cubicBezTo>
                    <a:pt x="13" y="36"/>
                    <a:pt x="13" y="36"/>
                    <a:pt x="13" y="36"/>
                  </a:cubicBezTo>
                  <a:cubicBezTo>
                    <a:pt x="29" y="36"/>
                    <a:pt x="29" y="36"/>
                    <a:pt x="29" y="36"/>
                  </a:cubicBezTo>
                  <a:cubicBezTo>
                    <a:pt x="16" y="131"/>
                    <a:pt x="16" y="131"/>
                    <a:pt x="16" y="131"/>
                  </a:cubicBezTo>
                  <a:lnTo>
                    <a:pt x="0" y="1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2" name="Freeform 32"/>
            <p:cNvSpPr>
              <a:spLocks noEditPoints="1"/>
            </p:cNvSpPr>
            <p:nvPr/>
          </p:nvSpPr>
          <p:spPr bwMode="gray">
            <a:xfrm>
              <a:off x="-1119188" y="2443163"/>
              <a:ext cx="193675" cy="220663"/>
            </a:xfrm>
            <a:custGeom>
              <a:avLst/>
              <a:gdLst/>
              <a:ahLst/>
              <a:cxnLst>
                <a:cxn ang="0">
                  <a:pos x="36" y="99"/>
                </a:cxn>
                <a:cxn ang="0">
                  <a:pos x="4" y="49"/>
                </a:cxn>
                <a:cxn ang="0">
                  <a:pos x="50" y="0"/>
                </a:cxn>
                <a:cxn ang="0">
                  <a:pos x="82" y="49"/>
                </a:cxn>
                <a:cxn ang="0">
                  <a:pos x="36" y="99"/>
                </a:cxn>
                <a:cxn ang="0">
                  <a:pos x="48" y="10"/>
                </a:cxn>
                <a:cxn ang="0">
                  <a:pos x="20" y="49"/>
                </a:cxn>
                <a:cxn ang="0">
                  <a:pos x="38" y="88"/>
                </a:cxn>
                <a:cxn ang="0">
                  <a:pos x="65" y="49"/>
                </a:cxn>
                <a:cxn ang="0">
                  <a:pos x="48" y="10"/>
                </a:cxn>
              </a:cxnLst>
              <a:rect l="0" t="0" r="r" b="b"/>
              <a:pathLst>
                <a:path w="86" h="99">
                  <a:moveTo>
                    <a:pt x="36" y="99"/>
                  </a:moveTo>
                  <a:cubicBezTo>
                    <a:pt x="9" y="99"/>
                    <a:pt x="0" y="77"/>
                    <a:pt x="4" y="49"/>
                  </a:cubicBezTo>
                  <a:cubicBezTo>
                    <a:pt x="8" y="21"/>
                    <a:pt x="23" y="0"/>
                    <a:pt x="50" y="0"/>
                  </a:cubicBezTo>
                  <a:cubicBezTo>
                    <a:pt x="77" y="0"/>
                    <a:pt x="86" y="21"/>
                    <a:pt x="82" y="49"/>
                  </a:cubicBezTo>
                  <a:cubicBezTo>
                    <a:pt x="78" y="77"/>
                    <a:pt x="63" y="99"/>
                    <a:pt x="36" y="99"/>
                  </a:cubicBezTo>
                  <a:moveTo>
                    <a:pt x="48" y="10"/>
                  </a:moveTo>
                  <a:cubicBezTo>
                    <a:pt x="29" y="10"/>
                    <a:pt x="23" y="30"/>
                    <a:pt x="20" y="49"/>
                  </a:cubicBezTo>
                  <a:cubicBezTo>
                    <a:pt x="17" y="69"/>
                    <a:pt x="19" y="88"/>
                    <a:pt x="38" y="88"/>
                  </a:cubicBezTo>
                  <a:cubicBezTo>
                    <a:pt x="56" y="88"/>
                    <a:pt x="63" y="68"/>
                    <a:pt x="65" y="49"/>
                  </a:cubicBezTo>
                  <a:cubicBezTo>
                    <a:pt x="68" y="30"/>
                    <a:pt x="67" y="10"/>
                    <a:pt x="48"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3" name="Freeform 33"/>
            <p:cNvSpPr>
              <a:spLocks/>
            </p:cNvSpPr>
            <p:nvPr/>
          </p:nvSpPr>
          <p:spPr bwMode="gray">
            <a:xfrm>
              <a:off x="-901700" y="2443163"/>
              <a:ext cx="187325" cy="215900"/>
            </a:xfrm>
            <a:custGeom>
              <a:avLst/>
              <a:gdLst/>
              <a:ahLst/>
              <a:cxnLst>
                <a:cxn ang="0">
                  <a:pos x="56" y="97"/>
                </a:cxn>
                <a:cxn ang="0">
                  <a:pos x="66" y="29"/>
                </a:cxn>
                <a:cxn ang="0">
                  <a:pos x="48" y="10"/>
                </a:cxn>
                <a:cxn ang="0">
                  <a:pos x="28" y="13"/>
                </a:cxn>
                <a:cxn ang="0">
                  <a:pos x="17" y="97"/>
                </a:cxn>
                <a:cxn ang="0">
                  <a:pos x="0" y="97"/>
                </a:cxn>
                <a:cxn ang="0">
                  <a:pos x="13" y="7"/>
                </a:cxn>
                <a:cxn ang="0">
                  <a:pos x="50" y="0"/>
                </a:cxn>
                <a:cxn ang="0">
                  <a:pos x="82" y="28"/>
                </a:cxn>
                <a:cxn ang="0">
                  <a:pos x="73" y="97"/>
                </a:cxn>
                <a:cxn ang="0">
                  <a:pos x="56" y="97"/>
                </a:cxn>
              </a:cxnLst>
              <a:rect l="0" t="0" r="r" b="b"/>
              <a:pathLst>
                <a:path w="84" h="97">
                  <a:moveTo>
                    <a:pt x="56" y="97"/>
                  </a:moveTo>
                  <a:cubicBezTo>
                    <a:pt x="66" y="29"/>
                    <a:pt x="66" y="29"/>
                    <a:pt x="66" y="29"/>
                  </a:cubicBezTo>
                  <a:cubicBezTo>
                    <a:pt x="67" y="20"/>
                    <a:pt x="65" y="10"/>
                    <a:pt x="48" y="10"/>
                  </a:cubicBezTo>
                  <a:cubicBezTo>
                    <a:pt x="38" y="10"/>
                    <a:pt x="34" y="11"/>
                    <a:pt x="28" y="13"/>
                  </a:cubicBezTo>
                  <a:cubicBezTo>
                    <a:pt x="17" y="97"/>
                    <a:pt x="17" y="97"/>
                    <a:pt x="17" y="97"/>
                  </a:cubicBezTo>
                  <a:cubicBezTo>
                    <a:pt x="0" y="97"/>
                    <a:pt x="0" y="97"/>
                    <a:pt x="0" y="97"/>
                  </a:cubicBezTo>
                  <a:cubicBezTo>
                    <a:pt x="13" y="7"/>
                    <a:pt x="13" y="7"/>
                    <a:pt x="13" y="7"/>
                  </a:cubicBezTo>
                  <a:cubicBezTo>
                    <a:pt x="22" y="3"/>
                    <a:pt x="34" y="0"/>
                    <a:pt x="50" y="0"/>
                  </a:cubicBezTo>
                  <a:cubicBezTo>
                    <a:pt x="78" y="0"/>
                    <a:pt x="84" y="15"/>
                    <a:pt x="82" y="28"/>
                  </a:cubicBezTo>
                  <a:cubicBezTo>
                    <a:pt x="73" y="97"/>
                    <a:pt x="73" y="97"/>
                    <a:pt x="73" y="97"/>
                  </a:cubicBezTo>
                  <a:lnTo>
                    <a:pt x="56" y="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75" name="ZoneTexte 74"/>
          <p:cNvSpPr txBox="1"/>
          <p:nvPr/>
        </p:nvSpPr>
        <p:spPr>
          <a:xfrm>
            <a:off x="7858148" y="1643050"/>
            <a:ext cx="1500198" cy="523220"/>
          </a:xfrm>
          <a:prstGeom prst="rect">
            <a:avLst/>
          </a:prstGeom>
          <a:noFill/>
        </p:spPr>
        <p:txBody>
          <a:bodyPr wrap="square" rtlCol="0">
            <a:spAutoFit/>
          </a:bodyPr>
          <a:lstStyle/>
          <a:p>
            <a:r>
              <a:rPr lang="fr-FR" sz="2800" b="1" dirty="0" smtClean="0"/>
              <a:t>Pilote</a:t>
            </a:r>
            <a:endParaRPr lang="fr-FR" sz="2800" b="1" dirty="0"/>
          </a:p>
        </p:txBody>
      </p:sp>
      <p:sp>
        <p:nvSpPr>
          <p:cNvPr id="76" name="ZoneTexte 75"/>
          <p:cNvSpPr txBox="1"/>
          <p:nvPr/>
        </p:nvSpPr>
        <p:spPr>
          <a:xfrm>
            <a:off x="0" y="5844621"/>
            <a:ext cx="9144000" cy="584775"/>
          </a:xfrm>
          <a:prstGeom prst="rect">
            <a:avLst/>
          </a:prstGeom>
          <a:noFill/>
        </p:spPr>
        <p:txBody>
          <a:bodyPr wrap="square" rtlCol="0">
            <a:spAutoFit/>
          </a:bodyPr>
          <a:lstStyle/>
          <a:p>
            <a:pPr algn="ctr"/>
            <a:r>
              <a:rPr lang="fr-FR" sz="3200" b="1" dirty="0" smtClean="0"/>
              <a:t>Se rassurer !</a:t>
            </a:r>
            <a:endParaRPr lang="fr-FR" sz="3200" b="1" dirty="0"/>
          </a:p>
        </p:txBody>
      </p:sp>
    </p:spTree>
    <p:extLst>
      <p:ext uri="{BB962C8B-B14F-4D97-AF65-F5344CB8AC3E}">
        <p14:creationId xmlns:p14="http://schemas.microsoft.com/office/powerpoint/2010/main" xmlns="" val="256298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E:\Alexandre\Pictures\Juin à juillet 2018\IMG_20180628_181843.jpg"/>
          <p:cNvPicPr/>
          <p:nvPr/>
        </p:nvPicPr>
        <p:blipFill>
          <a:blip r:embed="rId3" cstate="print"/>
          <a:srcRect l="9391" t="29804" r="3087" b="20626"/>
          <a:stretch>
            <a:fillRect/>
          </a:stretch>
        </p:blipFill>
        <p:spPr bwMode="auto">
          <a:xfrm>
            <a:off x="71406" y="2428868"/>
            <a:ext cx="5413442" cy="2298853"/>
          </a:xfrm>
          <a:prstGeom prst="rect">
            <a:avLst/>
          </a:prstGeom>
          <a:noFill/>
          <a:ln w="9525">
            <a:noFill/>
            <a:miter lim="800000"/>
            <a:headEnd/>
            <a:tailEnd/>
          </a:ln>
        </p:spPr>
      </p:pic>
      <p:sp>
        <p:nvSpPr>
          <p:cNvPr id="5" name="ZoneTexte 4"/>
          <p:cNvSpPr txBox="1"/>
          <p:nvPr/>
        </p:nvSpPr>
        <p:spPr>
          <a:xfrm>
            <a:off x="71406" y="2488164"/>
            <a:ext cx="285752" cy="369332"/>
          </a:xfrm>
          <a:prstGeom prst="rect">
            <a:avLst/>
          </a:prstGeom>
          <a:solidFill>
            <a:schemeClr val="bg1"/>
          </a:solidFill>
          <a:ln>
            <a:solidFill>
              <a:schemeClr val="tx1"/>
            </a:solidFill>
          </a:ln>
        </p:spPr>
        <p:txBody>
          <a:bodyPr wrap="square" rtlCol="0">
            <a:spAutoFit/>
          </a:bodyPr>
          <a:lstStyle/>
          <a:p>
            <a:r>
              <a:rPr lang="fr-FR" dirty="0">
                <a:latin typeface="Arial" pitchFamily="34" charset="0"/>
                <a:cs typeface="Arial" pitchFamily="34" charset="0"/>
              </a:rPr>
              <a:t>a</a:t>
            </a:r>
          </a:p>
        </p:txBody>
      </p:sp>
      <p:pic>
        <p:nvPicPr>
          <p:cNvPr id="6" name="Picture 3"/>
          <p:cNvPicPr>
            <a:picLocks noChangeAspect="1" noChangeArrowheads="1"/>
          </p:cNvPicPr>
          <p:nvPr/>
        </p:nvPicPr>
        <p:blipFill>
          <a:blip r:embed="rId4" cstate="print"/>
          <a:srcRect t="2941" r="40441" b="29412"/>
          <a:stretch>
            <a:fillRect/>
          </a:stretch>
        </p:blipFill>
        <p:spPr bwMode="auto">
          <a:xfrm>
            <a:off x="2448000" y="642918"/>
            <a:ext cx="1928826" cy="1643074"/>
          </a:xfrm>
          <a:prstGeom prst="rect">
            <a:avLst/>
          </a:prstGeom>
          <a:noFill/>
          <a:ln w="9525">
            <a:noFill/>
            <a:miter lim="800000"/>
            <a:headEnd/>
            <a:tailEnd/>
          </a:ln>
          <a:effectLst/>
        </p:spPr>
      </p:pic>
      <p:pic>
        <p:nvPicPr>
          <p:cNvPr id="7" name="Picture 6"/>
          <p:cNvPicPr>
            <a:picLocks noChangeAspect="1" noChangeArrowheads="1"/>
          </p:cNvPicPr>
          <p:nvPr/>
        </p:nvPicPr>
        <p:blipFill>
          <a:blip r:embed="rId5" cstate="print"/>
          <a:srcRect t="15317" r="51983" b="48768"/>
          <a:stretch>
            <a:fillRect/>
          </a:stretch>
        </p:blipFill>
        <p:spPr bwMode="auto">
          <a:xfrm>
            <a:off x="4429124" y="642950"/>
            <a:ext cx="2928958" cy="1643042"/>
          </a:xfrm>
          <a:prstGeom prst="rect">
            <a:avLst/>
          </a:prstGeom>
          <a:noFill/>
          <a:ln w="9525">
            <a:noFill/>
            <a:miter lim="800000"/>
            <a:headEnd/>
            <a:tailEnd/>
          </a:ln>
          <a:effectLst/>
        </p:spPr>
      </p:pic>
      <p:sp>
        <p:nvSpPr>
          <p:cNvPr id="8" name="ZoneTexte 7"/>
          <p:cNvSpPr txBox="1"/>
          <p:nvPr/>
        </p:nvSpPr>
        <p:spPr>
          <a:xfrm>
            <a:off x="4429124" y="646550"/>
            <a:ext cx="285752" cy="369332"/>
          </a:xfrm>
          <a:prstGeom prst="rect">
            <a:avLst/>
          </a:prstGeom>
          <a:solidFill>
            <a:schemeClr val="bg1"/>
          </a:solidFill>
          <a:ln>
            <a:solidFill>
              <a:schemeClr val="tx1"/>
            </a:solidFill>
          </a:ln>
        </p:spPr>
        <p:txBody>
          <a:bodyPr wrap="square" rtlCol="0">
            <a:spAutoFit/>
          </a:bodyPr>
          <a:lstStyle/>
          <a:p>
            <a:r>
              <a:rPr lang="fr-FR" dirty="0">
                <a:latin typeface="Arial" pitchFamily="34" charset="0"/>
                <a:cs typeface="Arial" pitchFamily="34" charset="0"/>
              </a:rPr>
              <a:t>c</a:t>
            </a:r>
          </a:p>
        </p:txBody>
      </p:sp>
      <p:sp>
        <p:nvSpPr>
          <p:cNvPr id="9" name="ZoneTexte 8"/>
          <p:cNvSpPr txBox="1"/>
          <p:nvPr/>
        </p:nvSpPr>
        <p:spPr>
          <a:xfrm>
            <a:off x="2448000" y="646550"/>
            <a:ext cx="285752" cy="369332"/>
          </a:xfrm>
          <a:prstGeom prst="rect">
            <a:avLst/>
          </a:prstGeom>
          <a:solidFill>
            <a:schemeClr val="bg1"/>
          </a:solidFill>
          <a:ln>
            <a:solidFill>
              <a:schemeClr val="tx1"/>
            </a:solidFill>
          </a:ln>
        </p:spPr>
        <p:txBody>
          <a:bodyPr wrap="square" rtlCol="0">
            <a:spAutoFit/>
          </a:bodyPr>
          <a:lstStyle/>
          <a:p>
            <a:r>
              <a:rPr lang="fr-FR" dirty="0">
                <a:latin typeface="Arial" pitchFamily="34" charset="0"/>
                <a:cs typeface="Arial" pitchFamily="34" charset="0"/>
              </a:rPr>
              <a:t>d</a:t>
            </a:r>
          </a:p>
        </p:txBody>
      </p:sp>
      <p:pic>
        <p:nvPicPr>
          <p:cNvPr id="10" name="Picture 2"/>
          <p:cNvPicPr>
            <a:picLocks noChangeAspect="1" noChangeArrowheads="1"/>
          </p:cNvPicPr>
          <p:nvPr/>
        </p:nvPicPr>
        <p:blipFill>
          <a:blip r:embed="rId6" cstate="print"/>
          <a:srcRect l="15152" t="720" r="12121" b="5161"/>
          <a:stretch>
            <a:fillRect/>
          </a:stretch>
        </p:blipFill>
        <p:spPr bwMode="auto">
          <a:xfrm>
            <a:off x="7416000" y="642918"/>
            <a:ext cx="1714512" cy="1664107"/>
          </a:xfrm>
          <a:prstGeom prst="rect">
            <a:avLst/>
          </a:prstGeom>
          <a:noFill/>
          <a:ln w="9525">
            <a:noFill/>
            <a:miter lim="800000"/>
            <a:headEnd/>
            <a:tailEnd/>
          </a:ln>
          <a:effectLst/>
        </p:spPr>
      </p:pic>
      <p:pic>
        <p:nvPicPr>
          <p:cNvPr id="11" name="Picture 7"/>
          <p:cNvPicPr>
            <a:picLocks noChangeAspect="1" noChangeArrowheads="1"/>
          </p:cNvPicPr>
          <p:nvPr/>
        </p:nvPicPr>
        <p:blipFill>
          <a:blip r:embed="rId7" cstate="print"/>
          <a:srcRect l="12110" t="16667"/>
          <a:stretch>
            <a:fillRect/>
          </a:stretch>
        </p:blipFill>
        <p:spPr bwMode="auto">
          <a:xfrm>
            <a:off x="71406" y="642918"/>
            <a:ext cx="2310573" cy="1643074"/>
          </a:xfrm>
          <a:prstGeom prst="rect">
            <a:avLst/>
          </a:prstGeom>
          <a:noFill/>
          <a:ln w="9525">
            <a:noFill/>
            <a:miter lim="800000"/>
            <a:headEnd/>
            <a:tailEnd/>
          </a:ln>
          <a:effectLst/>
        </p:spPr>
      </p:pic>
      <p:pic>
        <p:nvPicPr>
          <p:cNvPr id="12" name="Picture 4"/>
          <p:cNvPicPr>
            <a:picLocks noChangeAspect="1" noChangeArrowheads="1"/>
          </p:cNvPicPr>
          <p:nvPr/>
        </p:nvPicPr>
        <p:blipFill>
          <a:blip r:embed="rId8"/>
          <a:srcRect b="2545"/>
          <a:stretch>
            <a:fillRect/>
          </a:stretch>
        </p:blipFill>
        <p:spPr bwMode="auto">
          <a:xfrm>
            <a:off x="2500299" y="4840267"/>
            <a:ext cx="6572295" cy="1946319"/>
          </a:xfrm>
          <a:prstGeom prst="rect">
            <a:avLst/>
          </a:prstGeom>
          <a:noFill/>
          <a:ln w="9525">
            <a:noFill/>
            <a:miter lim="800000"/>
            <a:headEnd/>
            <a:tailEnd/>
          </a:ln>
        </p:spPr>
      </p:pic>
      <p:sp>
        <p:nvSpPr>
          <p:cNvPr id="13" name="ZoneTexte 12"/>
          <p:cNvSpPr txBox="1"/>
          <p:nvPr/>
        </p:nvSpPr>
        <p:spPr>
          <a:xfrm>
            <a:off x="2512361" y="4840267"/>
            <a:ext cx="285752" cy="369332"/>
          </a:xfrm>
          <a:prstGeom prst="rect">
            <a:avLst/>
          </a:prstGeom>
          <a:solidFill>
            <a:schemeClr val="bg1"/>
          </a:solidFill>
          <a:ln>
            <a:solidFill>
              <a:schemeClr val="tx1"/>
            </a:solidFill>
          </a:ln>
        </p:spPr>
        <p:txBody>
          <a:bodyPr wrap="square" rtlCol="0">
            <a:spAutoFit/>
          </a:bodyPr>
          <a:lstStyle/>
          <a:p>
            <a:r>
              <a:rPr lang="fr-FR" dirty="0" smtClean="0">
                <a:latin typeface="Arial" pitchFamily="34" charset="0"/>
                <a:cs typeface="Arial" pitchFamily="34" charset="0"/>
              </a:rPr>
              <a:t>g</a:t>
            </a:r>
            <a:endParaRPr lang="fr-FR" dirty="0">
              <a:latin typeface="Arial" pitchFamily="34" charset="0"/>
              <a:cs typeface="Arial" pitchFamily="34" charset="0"/>
            </a:endParaRPr>
          </a:p>
        </p:txBody>
      </p:sp>
      <p:sp>
        <p:nvSpPr>
          <p:cNvPr id="14" name="ZoneTexte 13"/>
          <p:cNvSpPr txBox="1"/>
          <p:nvPr/>
        </p:nvSpPr>
        <p:spPr>
          <a:xfrm>
            <a:off x="6367961" y="4840267"/>
            <a:ext cx="285752" cy="369332"/>
          </a:xfrm>
          <a:prstGeom prst="rect">
            <a:avLst/>
          </a:prstGeom>
          <a:solidFill>
            <a:schemeClr val="bg1"/>
          </a:solidFill>
          <a:ln>
            <a:solidFill>
              <a:schemeClr val="tx1"/>
            </a:solidFill>
          </a:ln>
        </p:spPr>
        <p:txBody>
          <a:bodyPr wrap="square" rtlCol="0">
            <a:spAutoFit/>
          </a:bodyPr>
          <a:lstStyle/>
          <a:p>
            <a:r>
              <a:rPr lang="fr-FR" dirty="0" smtClean="0">
                <a:latin typeface="Arial" pitchFamily="34" charset="0"/>
                <a:cs typeface="Arial" pitchFamily="34" charset="0"/>
              </a:rPr>
              <a:t>h</a:t>
            </a:r>
            <a:endParaRPr lang="fr-FR" dirty="0">
              <a:latin typeface="Arial" pitchFamily="34" charset="0"/>
              <a:cs typeface="Arial" pitchFamily="34" charset="0"/>
            </a:endParaRPr>
          </a:p>
        </p:txBody>
      </p:sp>
      <p:sp>
        <p:nvSpPr>
          <p:cNvPr id="15" name="ZoneTexte 14"/>
          <p:cNvSpPr txBox="1"/>
          <p:nvPr/>
        </p:nvSpPr>
        <p:spPr>
          <a:xfrm>
            <a:off x="71406" y="645752"/>
            <a:ext cx="285752" cy="369332"/>
          </a:xfrm>
          <a:prstGeom prst="rect">
            <a:avLst/>
          </a:prstGeom>
          <a:solidFill>
            <a:schemeClr val="bg1"/>
          </a:solidFill>
          <a:ln>
            <a:solidFill>
              <a:schemeClr val="tx1"/>
            </a:solidFill>
          </a:ln>
        </p:spPr>
        <p:txBody>
          <a:bodyPr wrap="square" rtlCol="0">
            <a:spAutoFit/>
          </a:bodyPr>
          <a:lstStyle/>
          <a:p>
            <a:r>
              <a:rPr lang="fr-FR" dirty="0" smtClean="0">
                <a:latin typeface="Arial" pitchFamily="34" charset="0"/>
                <a:cs typeface="Arial" pitchFamily="34" charset="0"/>
              </a:rPr>
              <a:t>e</a:t>
            </a:r>
            <a:endParaRPr lang="fr-FR" dirty="0">
              <a:latin typeface="Arial" pitchFamily="34" charset="0"/>
              <a:cs typeface="Arial" pitchFamily="34" charset="0"/>
            </a:endParaRPr>
          </a:p>
        </p:txBody>
      </p:sp>
      <p:sp>
        <p:nvSpPr>
          <p:cNvPr id="16" name="ZoneTexte 15"/>
          <p:cNvSpPr txBox="1"/>
          <p:nvPr/>
        </p:nvSpPr>
        <p:spPr>
          <a:xfrm>
            <a:off x="7416000" y="645752"/>
            <a:ext cx="285752" cy="369332"/>
          </a:xfrm>
          <a:prstGeom prst="rect">
            <a:avLst/>
          </a:prstGeom>
          <a:solidFill>
            <a:schemeClr val="bg1"/>
          </a:solidFill>
          <a:ln>
            <a:solidFill>
              <a:schemeClr val="tx1"/>
            </a:solidFill>
          </a:ln>
        </p:spPr>
        <p:txBody>
          <a:bodyPr wrap="square" rtlCol="0">
            <a:spAutoFit/>
          </a:bodyPr>
          <a:lstStyle/>
          <a:p>
            <a:r>
              <a:rPr lang="fr-FR" dirty="0">
                <a:latin typeface="Arial" pitchFamily="34" charset="0"/>
                <a:cs typeface="Arial" pitchFamily="34" charset="0"/>
              </a:rPr>
              <a:t>b</a:t>
            </a:r>
          </a:p>
        </p:txBody>
      </p:sp>
      <p:cxnSp>
        <p:nvCxnSpPr>
          <p:cNvPr id="23" name="Connecteur droit avec flèche 22"/>
          <p:cNvCxnSpPr/>
          <p:nvPr/>
        </p:nvCxnSpPr>
        <p:spPr>
          <a:xfrm rot="5400000" flipH="1" flipV="1">
            <a:off x="2170081" y="1955775"/>
            <a:ext cx="1660567" cy="114300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necteur en angle 28"/>
          <p:cNvCxnSpPr/>
          <p:nvPr/>
        </p:nvCxnSpPr>
        <p:spPr>
          <a:xfrm rot="16200000" flipV="1">
            <a:off x="1285851" y="1857365"/>
            <a:ext cx="2286018" cy="2143140"/>
          </a:xfrm>
          <a:prstGeom prst="bentConnector3">
            <a:avLst>
              <a:gd name="adj1" fmla="val 698"/>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V="1">
            <a:off x="3357554" y="2071678"/>
            <a:ext cx="1428760" cy="13573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9" cstate="print"/>
          <a:srcRect l="5492" r="3864"/>
          <a:stretch>
            <a:fillRect/>
          </a:stretch>
        </p:blipFill>
        <p:spPr bwMode="auto">
          <a:xfrm>
            <a:off x="71406" y="4840267"/>
            <a:ext cx="2357454" cy="1938330"/>
          </a:xfrm>
          <a:prstGeom prst="rect">
            <a:avLst/>
          </a:prstGeom>
          <a:noFill/>
          <a:ln w="9525">
            <a:noFill/>
            <a:miter lim="800000"/>
            <a:headEnd/>
            <a:tailEnd/>
          </a:ln>
          <a:effectLst/>
        </p:spPr>
      </p:pic>
      <p:sp>
        <p:nvSpPr>
          <p:cNvPr id="20" name="ZoneTexte 19"/>
          <p:cNvSpPr txBox="1"/>
          <p:nvPr/>
        </p:nvSpPr>
        <p:spPr>
          <a:xfrm>
            <a:off x="71406" y="4840267"/>
            <a:ext cx="285752" cy="369332"/>
          </a:xfrm>
          <a:prstGeom prst="rect">
            <a:avLst/>
          </a:prstGeom>
          <a:solidFill>
            <a:schemeClr val="bg1"/>
          </a:solidFill>
          <a:ln>
            <a:solidFill>
              <a:schemeClr val="tx1"/>
            </a:solidFill>
          </a:ln>
        </p:spPr>
        <p:txBody>
          <a:bodyPr wrap="square" rtlCol="0">
            <a:spAutoFit/>
          </a:bodyPr>
          <a:lstStyle/>
          <a:p>
            <a:r>
              <a:rPr lang="fr-FR" dirty="0" smtClean="0">
                <a:latin typeface="Arial" pitchFamily="34" charset="0"/>
                <a:cs typeface="Arial" pitchFamily="34" charset="0"/>
              </a:rPr>
              <a:t>f</a:t>
            </a:r>
            <a:endParaRPr lang="fr-FR" dirty="0">
              <a:latin typeface="Arial" pitchFamily="34" charset="0"/>
              <a:cs typeface="Arial" pitchFamily="34" charset="0"/>
            </a:endParaRPr>
          </a:p>
        </p:txBody>
      </p:sp>
      <p:sp>
        <p:nvSpPr>
          <p:cNvPr id="24" name="Titre 1"/>
          <p:cNvSpPr txBox="1">
            <a:spLocks/>
          </p:cNvSpPr>
          <p:nvPr/>
        </p:nvSpPr>
        <p:spPr>
          <a:xfrm>
            <a:off x="628650" y="-208378"/>
            <a:ext cx="7886700" cy="9941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smtClean="0">
                <a:ln>
                  <a:noFill/>
                </a:ln>
                <a:solidFill>
                  <a:srgbClr val="0070C0"/>
                </a:solidFill>
                <a:effectLst/>
                <a:uLnTx/>
                <a:uFillTx/>
                <a:latin typeface="+mj-lt"/>
                <a:ea typeface="+mj-ea"/>
                <a:cs typeface="+mj-cs"/>
              </a:rPr>
              <a:t>M</a:t>
            </a:r>
            <a:r>
              <a:rPr lang="fr-FR" sz="4000" dirty="0" err="1" smtClean="0">
                <a:solidFill>
                  <a:srgbClr val="0070C0"/>
                </a:solidFill>
                <a:latin typeface="+mj-lt"/>
                <a:ea typeface="+mj-ea"/>
                <a:cs typeface="+mj-cs"/>
              </a:rPr>
              <a:t>éthodologie</a:t>
            </a:r>
            <a:r>
              <a:rPr lang="fr-FR" sz="4000" dirty="0" smtClean="0">
                <a:solidFill>
                  <a:srgbClr val="0070C0"/>
                </a:solidFill>
                <a:latin typeface="+mj-lt"/>
                <a:ea typeface="+mj-ea"/>
                <a:cs typeface="+mj-cs"/>
              </a:rPr>
              <a:t> – système pilote</a:t>
            </a:r>
            <a:endParaRPr kumimoji="0" lang="fr-FR" sz="4000" b="0" i="0" u="none" strike="noStrike" kern="1200" cap="none" spc="0" normalizeH="0" baseline="0" noProof="0" dirty="0">
              <a:ln>
                <a:noFill/>
              </a:ln>
              <a:solidFill>
                <a:schemeClr val="tx1"/>
              </a:solidFill>
              <a:effectLst/>
              <a:uLnTx/>
              <a:uFillTx/>
              <a:latin typeface="+mj-lt"/>
              <a:ea typeface="+mj-ea"/>
              <a:cs typeface="+mj-cs"/>
            </a:endParaRPr>
          </a:p>
        </p:txBody>
      </p:sp>
      <p:pic>
        <p:nvPicPr>
          <p:cNvPr id="25" name="Image 2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1557955">
            <a:off x="85519" y="34867"/>
            <a:ext cx="507681" cy="507681"/>
          </a:xfrm>
          <a:prstGeom prst="rect">
            <a:avLst/>
          </a:prstGeom>
        </p:spPr>
      </p:pic>
      <p:sp>
        <p:nvSpPr>
          <p:cNvPr id="46" name="ZoneTexte 45"/>
          <p:cNvSpPr txBox="1"/>
          <p:nvPr/>
        </p:nvSpPr>
        <p:spPr>
          <a:xfrm>
            <a:off x="5572132" y="2500306"/>
            <a:ext cx="3500462" cy="2308324"/>
          </a:xfrm>
          <a:prstGeom prst="rect">
            <a:avLst/>
          </a:prstGeom>
          <a:noFill/>
        </p:spPr>
        <p:txBody>
          <a:bodyPr wrap="square" rtlCol="0">
            <a:spAutoFit/>
          </a:bodyPr>
          <a:lstStyle/>
          <a:p>
            <a:r>
              <a:rPr lang="fr-FR" b="1" dirty="0" smtClean="0"/>
              <a:t>a : noues pilotes et alimentation</a:t>
            </a:r>
          </a:p>
          <a:p>
            <a:r>
              <a:rPr lang="fr-FR" b="1" dirty="0" smtClean="0"/>
              <a:t>b : cuve d’alimentation – pompes</a:t>
            </a:r>
          </a:p>
          <a:p>
            <a:r>
              <a:rPr lang="fr-FR" b="1" dirty="0"/>
              <a:t>c</a:t>
            </a:r>
            <a:r>
              <a:rPr lang="fr-FR" b="1" dirty="0" smtClean="0"/>
              <a:t> : alimentation latérale</a:t>
            </a:r>
          </a:p>
          <a:p>
            <a:r>
              <a:rPr lang="fr-FR" b="1" dirty="0"/>
              <a:t>d</a:t>
            </a:r>
            <a:r>
              <a:rPr lang="fr-FR" b="1" dirty="0" smtClean="0"/>
              <a:t> : caniveau (eaux de surface)</a:t>
            </a:r>
          </a:p>
          <a:p>
            <a:r>
              <a:rPr lang="fr-FR" b="1" dirty="0" smtClean="0"/>
              <a:t>e : alimentation en tête</a:t>
            </a:r>
          </a:p>
          <a:p>
            <a:r>
              <a:rPr lang="fr-FR" b="1" dirty="0" smtClean="0"/>
              <a:t>f : pluviomètres</a:t>
            </a:r>
          </a:p>
          <a:p>
            <a:r>
              <a:rPr lang="fr-FR" b="1" dirty="0" smtClean="0"/>
              <a:t>g : mesure des débits</a:t>
            </a:r>
          </a:p>
          <a:p>
            <a:r>
              <a:rPr lang="fr-FR" b="1" dirty="0"/>
              <a:t>h</a:t>
            </a:r>
            <a:r>
              <a:rPr lang="fr-FR" b="1" dirty="0" smtClean="0"/>
              <a:t> : collecte des  eaux </a:t>
            </a:r>
            <a:endParaRPr lang="fr-FR" b="1" dirty="0"/>
          </a:p>
        </p:txBody>
      </p:sp>
      <p:cxnSp>
        <p:nvCxnSpPr>
          <p:cNvPr id="47" name="Connecteur droit avec flèche 46"/>
          <p:cNvCxnSpPr/>
          <p:nvPr/>
        </p:nvCxnSpPr>
        <p:spPr>
          <a:xfrm flipV="1">
            <a:off x="4857752" y="2214554"/>
            <a:ext cx="3143272" cy="35719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572132" y="2556000"/>
            <a:ext cx="3357586" cy="22145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D7AA5A0-B784-42C7-A610-733F71E5C2A0}" type="slidenum">
              <a:rPr lang="fr-FR" smtClean="0"/>
              <a:pPr/>
              <a:t>6</a:t>
            </a:fld>
            <a:endParaRPr lang="fr-FR"/>
          </a:p>
        </p:txBody>
      </p:sp>
      <p:pic>
        <p:nvPicPr>
          <p:cNvPr id="5" name="Picture 3" descr="Résultat de recherche d'images pour &quot;chronometre&quot;">
            <a:hlinkClick r:id="rId2"/>
          </p:cNvPr>
          <p:cNvPicPr>
            <a:picLocks noChangeAspect="1" noChangeArrowheads="1"/>
          </p:cNvPicPr>
          <p:nvPr/>
        </p:nvPicPr>
        <p:blipFill>
          <a:blip r:embed="rId3" cstate="print"/>
          <a:srcRect/>
          <a:stretch>
            <a:fillRect/>
          </a:stretch>
        </p:blipFill>
        <p:spPr bwMode="auto">
          <a:xfrm>
            <a:off x="71406" y="2643181"/>
            <a:ext cx="1428760" cy="1428761"/>
          </a:xfrm>
          <a:prstGeom prst="rect">
            <a:avLst/>
          </a:prstGeom>
          <a:noFill/>
        </p:spPr>
      </p:pic>
      <p:sp>
        <p:nvSpPr>
          <p:cNvPr id="6" name="ZoneTexte 5"/>
          <p:cNvSpPr txBox="1"/>
          <p:nvPr/>
        </p:nvSpPr>
        <p:spPr>
          <a:xfrm>
            <a:off x="2071670" y="3181649"/>
            <a:ext cx="5715040" cy="461665"/>
          </a:xfrm>
          <a:prstGeom prst="rect">
            <a:avLst/>
          </a:prstGeom>
          <a:noFill/>
        </p:spPr>
        <p:txBody>
          <a:bodyPr wrap="square" rtlCol="0">
            <a:spAutoFit/>
          </a:bodyPr>
          <a:lstStyle/>
          <a:p>
            <a:pPr>
              <a:buFont typeface="Wingdings" pitchFamily="2" charset="2"/>
              <a:buChar char="Ø"/>
            </a:pPr>
            <a:r>
              <a:rPr lang="fr-FR" sz="2400" b="1" dirty="0" smtClean="0"/>
              <a:t>22 h minimum entre 2 essais consécutifs</a:t>
            </a:r>
            <a:endParaRPr lang="fr-FR" sz="2400" b="1" dirty="0"/>
          </a:p>
        </p:txBody>
      </p:sp>
      <p:pic>
        <p:nvPicPr>
          <p:cNvPr id="7" name="Picture 2" descr="C:\Program Files (x86)\Microsoft Office\MEDIA\CAGCAT10\j0293828.wmf"/>
          <p:cNvPicPr>
            <a:picLocks noChangeAspect="1" noChangeArrowheads="1"/>
          </p:cNvPicPr>
          <p:nvPr/>
        </p:nvPicPr>
        <p:blipFill>
          <a:blip r:embed="rId4"/>
          <a:srcRect/>
          <a:stretch>
            <a:fillRect/>
          </a:stretch>
        </p:blipFill>
        <p:spPr bwMode="auto">
          <a:xfrm>
            <a:off x="0" y="4109449"/>
            <a:ext cx="1525081" cy="1605567"/>
          </a:xfrm>
          <a:prstGeom prst="rect">
            <a:avLst/>
          </a:prstGeom>
          <a:noFill/>
        </p:spPr>
      </p:pic>
      <p:sp>
        <p:nvSpPr>
          <p:cNvPr id="8" name="ZoneTexte 7"/>
          <p:cNvSpPr txBox="1"/>
          <p:nvPr/>
        </p:nvSpPr>
        <p:spPr>
          <a:xfrm>
            <a:off x="2071670" y="4538971"/>
            <a:ext cx="5929354" cy="461665"/>
          </a:xfrm>
          <a:prstGeom prst="rect">
            <a:avLst/>
          </a:prstGeom>
          <a:noFill/>
        </p:spPr>
        <p:txBody>
          <a:bodyPr wrap="square" rtlCol="0">
            <a:spAutoFit/>
          </a:bodyPr>
          <a:lstStyle/>
          <a:p>
            <a:pPr>
              <a:buFont typeface="Wingdings" pitchFamily="2" charset="2"/>
              <a:buChar char="Ø"/>
            </a:pPr>
            <a:r>
              <a:rPr lang="fr-FR" sz="2400" b="1" dirty="0" smtClean="0"/>
              <a:t>Pluie prévue pendant l’essai ?  &lt; 1 mm </a:t>
            </a:r>
            <a:endParaRPr lang="fr-FR" sz="2400" b="1" dirty="0"/>
          </a:p>
        </p:txBody>
      </p:sp>
      <p:sp>
        <p:nvSpPr>
          <p:cNvPr id="9" name="Cylindre 8"/>
          <p:cNvSpPr/>
          <p:nvPr/>
        </p:nvSpPr>
        <p:spPr>
          <a:xfrm rot="5400000">
            <a:off x="428612" y="5425891"/>
            <a:ext cx="571504" cy="1428728"/>
          </a:xfrm>
          <a:prstGeom prst="can">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a:off x="1285852" y="5997379"/>
            <a:ext cx="642942"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357290" y="6068817"/>
            <a:ext cx="500066" cy="646331"/>
          </a:xfrm>
          <a:prstGeom prst="rect">
            <a:avLst/>
          </a:prstGeom>
          <a:noFill/>
        </p:spPr>
        <p:txBody>
          <a:bodyPr wrap="square" rtlCol="0">
            <a:spAutoFit/>
          </a:bodyPr>
          <a:lstStyle/>
          <a:p>
            <a:r>
              <a:rPr lang="fr-FR" sz="3600" b="1" dirty="0" smtClean="0">
                <a:solidFill>
                  <a:srgbClr val="00B0F0"/>
                </a:solidFill>
              </a:rPr>
              <a:t>Q</a:t>
            </a:r>
            <a:endParaRPr lang="fr-FR" sz="3600" b="1" dirty="0">
              <a:solidFill>
                <a:srgbClr val="00B0F0"/>
              </a:solidFill>
            </a:endParaRPr>
          </a:p>
        </p:txBody>
      </p:sp>
      <p:pic>
        <p:nvPicPr>
          <p:cNvPr id="12" name="Imag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557955">
            <a:off x="1769315" y="6117075"/>
            <a:ext cx="325535" cy="325535"/>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557955">
            <a:off x="976920" y="5974199"/>
            <a:ext cx="325535" cy="325535"/>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557955">
            <a:off x="554869" y="5980776"/>
            <a:ext cx="325535" cy="325535"/>
          </a:xfrm>
          <a:prstGeom prst="rect">
            <a:avLst/>
          </a:prstGeom>
        </p:spPr>
      </p:pic>
      <p:pic>
        <p:nvPicPr>
          <p:cNvPr id="15" name="Imag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557955">
            <a:off x="126241" y="5974199"/>
            <a:ext cx="325535" cy="325535"/>
          </a:xfrm>
          <a:prstGeom prst="rect">
            <a:avLst/>
          </a:prstGeom>
        </p:spPr>
      </p:pic>
      <p:sp>
        <p:nvSpPr>
          <p:cNvPr id="16" name="ZoneTexte 15"/>
          <p:cNvSpPr txBox="1"/>
          <p:nvPr/>
        </p:nvSpPr>
        <p:spPr>
          <a:xfrm>
            <a:off x="2071670" y="5824855"/>
            <a:ext cx="6643734" cy="830997"/>
          </a:xfrm>
          <a:prstGeom prst="rect">
            <a:avLst/>
          </a:prstGeom>
          <a:noFill/>
        </p:spPr>
        <p:txBody>
          <a:bodyPr wrap="square" rtlCol="0">
            <a:spAutoFit/>
          </a:bodyPr>
          <a:lstStyle/>
          <a:p>
            <a:pPr>
              <a:buFont typeface="Wingdings" pitchFamily="2" charset="2"/>
              <a:buChar char="Ø"/>
              <a:tabLst>
                <a:tab pos="266700" algn="l"/>
              </a:tabLst>
            </a:pPr>
            <a:r>
              <a:rPr lang="fr-FR" sz="2400" b="1" dirty="0" smtClean="0"/>
              <a:t>Débit de fuite en sortie de drain &lt; 5% du débit 	max atteint lors de l’essai</a:t>
            </a:r>
            <a:endParaRPr lang="fr-FR" sz="2400" b="1" dirty="0"/>
          </a:p>
        </p:txBody>
      </p:sp>
      <p:pic>
        <p:nvPicPr>
          <p:cNvPr id="18" name="Image 1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557955">
            <a:off x="85519" y="237360"/>
            <a:ext cx="507681" cy="507681"/>
          </a:xfrm>
          <a:prstGeom prst="rect">
            <a:avLst/>
          </a:prstGeom>
        </p:spPr>
      </p:pic>
      <p:graphicFrame>
        <p:nvGraphicFramePr>
          <p:cNvPr id="20" name="Diagramme 19"/>
          <p:cNvGraphicFramePr/>
          <p:nvPr/>
        </p:nvGraphicFramePr>
        <p:xfrm>
          <a:off x="357158" y="571480"/>
          <a:ext cx="8429684" cy="25638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2" name="Titre 1"/>
          <p:cNvSpPr>
            <a:spLocks noGrp="1"/>
          </p:cNvSpPr>
          <p:nvPr>
            <p:ph type="title"/>
          </p:nvPr>
        </p:nvSpPr>
        <p:spPr>
          <a:xfrm>
            <a:off x="628649" y="-5885"/>
            <a:ext cx="8479813" cy="994172"/>
          </a:xfrm>
        </p:spPr>
        <p:txBody>
          <a:bodyPr>
            <a:normAutofit/>
          </a:bodyPr>
          <a:lstStyle/>
          <a:p>
            <a:pPr lvl="0">
              <a:defRPr/>
            </a:pPr>
            <a:r>
              <a:rPr lang="fr-FR" sz="4000" dirty="0" smtClean="0">
                <a:solidFill>
                  <a:srgbClr val="0070C0"/>
                </a:solidFill>
              </a:rPr>
              <a:t>Méthodologie – reproductibilité</a:t>
            </a:r>
            <a:endParaRPr lang="fr-FR" sz="4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5D7AA5A0-B784-42C7-A610-733F71E5C2A0}" type="slidenum">
              <a:rPr lang="fr-FR" smtClean="0"/>
              <a:pPr/>
              <a:t>7</a:t>
            </a:fld>
            <a:endParaRPr lang="fr-FR" dirty="0"/>
          </a:p>
        </p:txBody>
      </p:sp>
      <p:sp>
        <p:nvSpPr>
          <p:cNvPr id="9" name="Rectangle 8"/>
          <p:cNvSpPr/>
          <p:nvPr/>
        </p:nvSpPr>
        <p:spPr>
          <a:xfrm>
            <a:off x="357190" y="1500174"/>
            <a:ext cx="1571604" cy="228601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descr="C:\Program Files (x86)\Microsoft Office\MEDIA\CAGCAT10\j0293828.wmf"/>
          <p:cNvPicPr>
            <a:picLocks noChangeAspect="1" noChangeArrowheads="1"/>
          </p:cNvPicPr>
          <p:nvPr/>
        </p:nvPicPr>
        <p:blipFill>
          <a:blip r:embed="rId2"/>
          <a:srcRect/>
          <a:stretch>
            <a:fillRect/>
          </a:stretch>
        </p:blipFill>
        <p:spPr bwMode="auto">
          <a:xfrm>
            <a:off x="-32" y="2714620"/>
            <a:ext cx="882139" cy="928694"/>
          </a:xfrm>
          <a:prstGeom prst="rect">
            <a:avLst/>
          </a:prstGeom>
          <a:noFill/>
        </p:spPr>
      </p:pic>
      <p:pic>
        <p:nvPicPr>
          <p:cNvPr id="11" name="Picture 2" descr="C:\Program Files (x86)\Microsoft Office\MEDIA\CAGCAT10\j0293828.wmf"/>
          <p:cNvPicPr>
            <a:picLocks noChangeAspect="1" noChangeArrowheads="1"/>
          </p:cNvPicPr>
          <p:nvPr/>
        </p:nvPicPr>
        <p:blipFill>
          <a:blip r:embed="rId2"/>
          <a:srcRect/>
          <a:stretch>
            <a:fillRect/>
          </a:stretch>
        </p:blipFill>
        <p:spPr bwMode="auto">
          <a:xfrm>
            <a:off x="71406" y="1643050"/>
            <a:ext cx="882139" cy="928694"/>
          </a:xfrm>
          <a:prstGeom prst="rect">
            <a:avLst/>
          </a:prstGeom>
          <a:noFill/>
        </p:spPr>
      </p:pic>
      <p:pic>
        <p:nvPicPr>
          <p:cNvPr id="13" name="Picture 3"/>
          <p:cNvPicPr>
            <a:picLocks noChangeAspect="1" noChangeArrowheads="1"/>
          </p:cNvPicPr>
          <p:nvPr/>
        </p:nvPicPr>
        <p:blipFill>
          <a:blip r:embed="rId3" cstate="print"/>
          <a:srcRect l="20181" t="10697" r="22200" b="27975"/>
          <a:stretch>
            <a:fillRect/>
          </a:stretch>
        </p:blipFill>
        <p:spPr bwMode="auto">
          <a:xfrm>
            <a:off x="3143240" y="3905729"/>
            <a:ext cx="3071834" cy="2452229"/>
          </a:xfrm>
          <a:prstGeom prst="rect">
            <a:avLst/>
          </a:prstGeom>
          <a:noFill/>
          <a:ln w="9525">
            <a:noFill/>
            <a:miter lim="800000"/>
            <a:headEnd/>
            <a:tailEnd/>
          </a:ln>
          <a:effectLst/>
        </p:spPr>
      </p:pic>
      <p:sp>
        <p:nvSpPr>
          <p:cNvPr id="22" name="ZoneTexte 21"/>
          <p:cNvSpPr txBox="1"/>
          <p:nvPr/>
        </p:nvSpPr>
        <p:spPr>
          <a:xfrm>
            <a:off x="2285984" y="6357958"/>
            <a:ext cx="5572164" cy="523220"/>
          </a:xfrm>
          <a:prstGeom prst="rect">
            <a:avLst/>
          </a:prstGeom>
          <a:noFill/>
        </p:spPr>
        <p:txBody>
          <a:bodyPr wrap="square" rtlCol="0">
            <a:spAutoFit/>
          </a:bodyPr>
          <a:lstStyle/>
          <a:p>
            <a:r>
              <a:rPr lang="fr-FR" sz="2800" b="1" dirty="0" smtClean="0">
                <a:solidFill>
                  <a:srgbClr val="0070C0"/>
                </a:solidFill>
              </a:rPr>
              <a:t>Essai : 0,27 L/s – 2 h (eau de toiture)</a:t>
            </a:r>
            <a:endParaRPr lang="fr-FR" sz="2800" b="1" dirty="0">
              <a:solidFill>
                <a:srgbClr val="0070C0"/>
              </a:solidFill>
            </a:endParaRPr>
          </a:p>
        </p:txBody>
      </p:sp>
      <p:sp>
        <p:nvSpPr>
          <p:cNvPr id="24" name="ZoneTexte 23"/>
          <p:cNvSpPr txBox="1"/>
          <p:nvPr/>
        </p:nvSpPr>
        <p:spPr>
          <a:xfrm>
            <a:off x="714348" y="2383689"/>
            <a:ext cx="1357322" cy="830997"/>
          </a:xfrm>
          <a:prstGeom prst="rect">
            <a:avLst/>
          </a:prstGeom>
          <a:noFill/>
        </p:spPr>
        <p:txBody>
          <a:bodyPr wrap="square" rtlCol="0">
            <a:spAutoFit/>
          </a:bodyPr>
          <a:lstStyle/>
          <a:p>
            <a:r>
              <a:rPr lang="fr-FR" sz="2400" b="1" dirty="0" smtClean="0">
                <a:solidFill>
                  <a:schemeClr val="tx2"/>
                </a:solidFill>
              </a:rPr>
              <a:t>Pluie de </a:t>
            </a:r>
          </a:p>
          <a:p>
            <a:r>
              <a:rPr lang="fr-FR" sz="2400" b="1" dirty="0" smtClean="0">
                <a:solidFill>
                  <a:schemeClr val="tx2"/>
                </a:solidFill>
              </a:rPr>
              <a:t>11 mm</a:t>
            </a:r>
            <a:endParaRPr lang="fr-FR" sz="2400" b="1" dirty="0">
              <a:solidFill>
                <a:schemeClr val="tx2"/>
              </a:solidFill>
            </a:endParaRPr>
          </a:p>
        </p:txBody>
      </p:sp>
      <p:sp>
        <p:nvSpPr>
          <p:cNvPr id="30" name="ZoneTexte 29"/>
          <p:cNvSpPr txBox="1"/>
          <p:nvPr/>
        </p:nvSpPr>
        <p:spPr>
          <a:xfrm>
            <a:off x="1071538" y="1435230"/>
            <a:ext cx="1000132" cy="707886"/>
          </a:xfrm>
          <a:prstGeom prst="rect">
            <a:avLst/>
          </a:prstGeom>
          <a:noFill/>
        </p:spPr>
        <p:txBody>
          <a:bodyPr wrap="square" rtlCol="0">
            <a:spAutoFit/>
          </a:bodyPr>
          <a:lstStyle/>
          <a:p>
            <a:r>
              <a:rPr lang="fr-FR" sz="2000" b="1" dirty="0" smtClean="0"/>
              <a:t>200 m²</a:t>
            </a:r>
          </a:p>
          <a:p>
            <a:r>
              <a:rPr lang="fr-FR" sz="2000" b="1" dirty="0" smtClean="0"/>
              <a:t>I = 90%</a:t>
            </a:r>
            <a:endParaRPr lang="fr-FR" sz="2000" b="1" dirty="0"/>
          </a:p>
        </p:txBody>
      </p:sp>
      <p:sp>
        <p:nvSpPr>
          <p:cNvPr id="32" name="ZoneTexte 31"/>
          <p:cNvSpPr txBox="1"/>
          <p:nvPr/>
        </p:nvSpPr>
        <p:spPr>
          <a:xfrm>
            <a:off x="428596" y="6357958"/>
            <a:ext cx="1500198" cy="523220"/>
          </a:xfrm>
          <a:prstGeom prst="rect">
            <a:avLst/>
          </a:prstGeom>
          <a:noFill/>
        </p:spPr>
        <p:txBody>
          <a:bodyPr wrap="square" rtlCol="0">
            <a:spAutoFit/>
          </a:bodyPr>
          <a:lstStyle/>
          <a:p>
            <a:r>
              <a:rPr lang="fr-FR" sz="2800" b="1" dirty="0" smtClean="0"/>
              <a:t>Scénario</a:t>
            </a:r>
            <a:endParaRPr lang="fr-FR" sz="2800" b="1" dirty="0"/>
          </a:p>
        </p:txBody>
      </p:sp>
      <p:sp>
        <p:nvSpPr>
          <p:cNvPr id="38" name="Titre 1"/>
          <p:cNvSpPr txBox="1">
            <a:spLocks/>
          </p:cNvSpPr>
          <p:nvPr/>
        </p:nvSpPr>
        <p:spPr>
          <a:xfrm>
            <a:off x="0" y="-5886"/>
            <a:ext cx="9144000" cy="13631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fr-FR" sz="4400" dirty="0" smtClean="0">
              <a:solidFill>
                <a:srgbClr val="0070C0"/>
              </a:solidFill>
              <a:latin typeface="+mj-lt"/>
              <a:ea typeface="+mj-ea"/>
              <a:cs typeface="+mj-cs"/>
            </a:endParaRPr>
          </a:p>
        </p:txBody>
      </p:sp>
      <p:sp>
        <p:nvSpPr>
          <p:cNvPr id="40" name="Rectangle 39"/>
          <p:cNvSpPr/>
          <p:nvPr/>
        </p:nvSpPr>
        <p:spPr>
          <a:xfrm>
            <a:off x="357190" y="4071942"/>
            <a:ext cx="1571604" cy="228601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Picture 2" descr="C:\Program Files (x86)\Microsoft Office\MEDIA\CAGCAT10\j0293828.wmf"/>
          <p:cNvPicPr>
            <a:picLocks noChangeAspect="1" noChangeArrowheads="1"/>
          </p:cNvPicPr>
          <p:nvPr/>
        </p:nvPicPr>
        <p:blipFill>
          <a:blip r:embed="rId2"/>
          <a:srcRect/>
          <a:stretch>
            <a:fillRect/>
          </a:stretch>
        </p:blipFill>
        <p:spPr bwMode="auto">
          <a:xfrm>
            <a:off x="-32" y="5286388"/>
            <a:ext cx="882139" cy="928694"/>
          </a:xfrm>
          <a:prstGeom prst="rect">
            <a:avLst/>
          </a:prstGeom>
          <a:noFill/>
        </p:spPr>
      </p:pic>
      <p:pic>
        <p:nvPicPr>
          <p:cNvPr id="42" name="Picture 2" descr="C:\Program Files (x86)\Microsoft Office\MEDIA\CAGCAT10\j0293828.wmf"/>
          <p:cNvPicPr>
            <a:picLocks noChangeAspect="1" noChangeArrowheads="1"/>
          </p:cNvPicPr>
          <p:nvPr/>
        </p:nvPicPr>
        <p:blipFill>
          <a:blip r:embed="rId2"/>
          <a:srcRect/>
          <a:stretch>
            <a:fillRect/>
          </a:stretch>
        </p:blipFill>
        <p:spPr bwMode="auto">
          <a:xfrm>
            <a:off x="71406" y="4214818"/>
            <a:ext cx="882139" cy="928694"/>
          </a:xfrm>
          <a:prstGeom prst="rect">
            <a:avLst/>
          </a:prstGeom>
          <a:noFill/>
        </p:spPr>
      </p:pic>
      <p:sp>
        <p:nvSpPr>
          <p:cNvPr id="43" name="ZoneTexte 42"/>
          <p:cNvSpPr txBox="1"/>
          <p:nvPr/>
        </p:nvSpPr>
        <p:spPr>
          <a:xfrm>
            <a:off x="1071538" y="4000504"/>
            <a:ext cx="1000132" cy="707886"/>
          </a:xfrm>
          <a:prstGeom prst="rect">
            <a:avLst/>
          </a:prstGeom>
          <a:noFill/>
        </p:spPr>
        <p:txBody>
          <a:bodyPr wrap="square" rtlCol="0">
            <a:spAutoFit/>
          </a:bodyPr>
          <a:lstStyle/>
          <a:p>
            <a:r>
              <a:rPr lang="fr-FR" sz="2000" b="1" dirty="0" smtClean="0"/>
              <a:t>200 m²</a:t>
            </a:r>
          </a:p>
          <a:p>
            <a:r>
              <a:rPr lang="fr-FR" sz="2000" b="1" dirty="0" smtClean="0"/>
              <a:t>I = 90%</a:t>
            </a:r>
            <a:endParaRPr lang="fr-FR" sz="2000" b="1" dirty="0"/>
          </a:p>
        </p:txBody>
      </p:sp>
      <p:sp>
        <p:nvSpPr>
          <p:cNvPr id="44" name="ZoneTexte 43"/>
          <p:cNvSpPr txBox="1"/>
          <p:nvPr/>
        </p:nvSpPr>
        <p:spPr>
          <a:xfrm>
            <a:off x="714348" y="4955457"/>
            <a:ext cx="1357322" cy="830997"/>
          </a:xfrm>
          <a:prstGeom prst="rect">
            <a:avLst/>
          </a:prstGeom>
          <a:noFill/>
        </p:spPr>
        <p:txBody>
          <a:bodyPr wrap="square" rtlCol="0">
            <a:spAutoFit/>
          </a:bodyPr>
          <a:lstStyle/>
          <a:p>
            <a:r>
              <a:rPr lang="fr-FR" sz="2400" b="1" dirty="0" smtClean="0">
                <a:solidFill>
                  <a:schemeClr val="tx2"/>
                </a:solidFill>
              </a:rPr>
              <a:t>Pluie de </a:t>
            </a:r>
          </a:p>
          <a:p>
            <a:r>
              <a:rPr lang="fr-FR" sz="2400" b="1" dirty="0" smtClean="0">
                <a:solidFill>
                  <a:schemeClr val="tx2"/>
                </a:solidFill>
              </a:rPr>
              <a:t>11 mm</a:t>
            </a:r>
            <a:endParaRPr lang="fr-FR" sz="2400" b="1" dirty="0">
              <a:solidFill>
                <a:schemeClr val="tx2"/>
              </a:solidFill>
            </a:endParaRPr>
          </a:p>
        </p:txBody>
      </p:sp>
      <p:pic>
        <p:nvPicPr>
          <p:cNvPr id="46082" name="Picture 2"/>
          <p:cNvPicPr>
            <a:picLocks noChangeAspect="1" noChangeArrowheads="1"/>
          </p:cNvPicPr>
          <p:nvPr/>
        </p:nvPicPr>
        <p:blipFill>
          <a:blip r:embed="rId4" cstate="print"/>
          <a:srcRect l="9375" t="9274" r="14063" b="13059"/>
          <a:stretch>
            <a:fillRect/>
          </a:stretch>
        </p:blipFill>
        <p:spPr bwMode="auto">
          <a:xfrm>
            <a:off x="3143240" y="1428736"/>
            <a:ext cx="3098558" cy="2357454"/>
          </a:xfrm>
          <a:prstGeom prst="rect">
            <a:avLst/>
          </a:prstGeom>
          <a:noFill/>
          <a:ln w="9525">
            <a:noFill/>
            <a:miter lim="800000"/>
            <a:headEnd/>
            <a:tailEnd/>
          </a:ln>
          <a:effectLst/>
        </p:spPr>
      </p:pic>
      <p:sp>
        <p:nvSpPr>
          <p:cNvPr id="47" name="Flèche à angle droit 46"/>
          <p:cNvSpPr/>
          <p:nvPr/>
        </p:nvSpPr>
        <p:spPr>
          <a:xfrm>
            <a:off x="1928794" y="6000768"/>
            <a:ext cx="2928958" cy="357190"/>
          </a:xfrm>
          <a:prstGeom prst="ben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Multiplier 47"/>
          <p:cNvSpPr/>
          <p:nvPr/>
        </p:nvSpPr>
        <p:spPr>
          <a:xfrm>
            <a:off x="7215174" y="4720248"/>
            <a:ext cx="659428" cy="571504"/>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49" name="ZoneTexte 48"/>
          <p:cNvSpPr txBox="1"/>
          <p:nvPr/>
        </p:nvSpPr>
        <p:spPr>
          <a:xfrm>
            <a:off x="6429388" y="5006000"/>
            <a:ext cx="2428860" cy="923330"/>
          </a:xfrm>
          <a:prstGeom prst="rect">
            <a:avLst/>
          </a:prstGeom>
          <a:noFill/>
        </p:spPr>
        <p:txBody>
          <a:bodyPr wrap="square" rtlCol="0">
            <a:spAutoFit/>
          </a:bodyPr>
          <a:lstStyle/>
          <a:p>
            <a:r>
              <a:rPr lang="fr-FR" sz="54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6 essais</a:t>
            </a:r>
            <a:endParaRPr lang="fr-FR"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ndParaRPr>
          </a:p>
        </p:txBody>
      </p:sp>
      <p:sp>
        <p:nvSpPr>
          <p:cNvPr id="50" name="ZoneTexte 49"/>
          <p:cNvSpPr txBox="1"/>
          <p:nvPr/>
        </p:nvSpPr>
        <p:spPr>
          <a:xfrm>
            <a:off x="6715140" y="3330108"/>
            <a:ext cx="1785950" cy="954107"/>
          </a:xfrm>
          <a:prstGeom prst="rect">
            <a:avLst/>
          </a:prstGeom>
          <a:noFill/>
        </p:spPr>
        <p:txBody>
          <a:bodyPr wrap="square" rtlCol="0">
            <a:spAutoFit/>
          </a:bodyPr>
          <a:lstStyle/>
          <a:p>
            <a:r>
              <a:rPr lang="fr-FR" sz="2800" b="1" dirty="0" err="1" smtClean="0"/>
              <a:t>Reproduc</a:t>
            </a:r>
            <a:r>
              <a:rPr lang="fr-FR" sz="2800" b="1" dirty="0" smtClean="0"/>
              <a:t>--</a:t>
            </a:r>
            <a:r>
              <a:rPr lang="fr-FR" sz="2800" b="1" dirty="0" err="1" smtClean="0"/>
              <a:t>tibilité</a:t>
            </a:r>
            <a:r>
              <a:rPr lang="fr-FR" sz="2800" b="1" dirty="0" smtClean="0"/>
              <a:t> ?</a:t>
            </a:r>
            <a:endParaRPr lang="fr-FR" sz="2800" b="1" dirty="0"/>
          </a:p>
        </p:txBody>
      </p:sp>
      <p:graphicFrame>
        <p:nvGraphicFramePr>
          <p:cNvPr id="53" name="Diagramme 52"/>
          <p:cNvGraphicFramePr/>
          <p:nvPr/>
        </p:nvGraphicFramePr>
        <p:xfrm>
          <a:off x="642910" y="-492100"/>
          <a:ext cx="7858180" cy="2206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4" name="Flèche à angle droit 53"/>
          <p:cNvSpPr/>
          <p:nvPr/>
        </p:nvSpPr>
        <p:spPr>
          <a:xfrm>
            <a:off x="1928794" y="3429000"/>
            <a:ext cx="2928958" cy="357190"/>
          </a:xfrm>
          <a:prstGeom prst="ben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5" name="Picture 4" descr="C:\Users\Alexandre\AppData\Local\Microsoft\Windows\INetCache\IE\VILQVRH7\magnifying-glass-189254_960_720[1].png"/>
          <p:cNvPicPr>
            <a:picLocks noChangeAspect="1" noChangeArrowheads="1"/>
          </p:cNvPicPr>
          <p:nvPr/>
        </p:nvPicPr>
        <p:blipFill>
          <a:blip r:embed="rId9"/>
          <a:srcRect/>
          <a:stretch>
            <a:fillRect/>
          </a:stretch>
        </p:blipFill>
        <p:spPr bwMode="auto">
          <a:xfrm rot="9735253">
            <a:off x="6385529" y="1536566"/>
            <a:ext cx="3051110" cy="300109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Flèche gauche 222"/>
          <p:cNvSpPr/>
          <p:nvPr/>
        </p:nvSpPr>
        <p:spPr>
          <a:xfrm rot="19864743">
            <a:off x="367966" y="3960880"/>
            <a:ext cx="357190" cy="13680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Flèche gauche 221"/>
          <p:cNvSpPr/>
          <p:nvPr/>
        </p:nvSpPr>
        <p:spPr>
          <a:xfrm rot="19864743">
            <a:off x="3203870" y="3960879"/>
            <a:ext cx="357190" cy="13680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285720" y="1260491"/>
            <a:ext cx="8686800" cy="5811847"/>
          </a:xfrm>
        </p:spPr>
        <p:txBody>
          <a:bodyPr>
            <a:normAutofit/>
          </a:bodyPr>
          <a:lstStyle/>
          <a:p>
            <a:pPr>
              <a:buNone/>
            </a:pPr>
            <a:endParaRPr lang="fr-FR" sz="2800" b="1" dirty="0" smtClean="0"/>
          </a:p>
          <a:p>
            <a:endParaRPr lang="fr-FR" sz="2800" b="1" dirty="0" smtClean="0"/>
          </a:p>
          <a:p>
            <a:endParaRPr lang="fr-FR" sz="2800" b="1" dirty="0" smtClean="0"/>
          </a:p>
          <a:p>
            <a:endParaRPr lang="fr-FR" sz="2800" b="1" dirty="0" smtClean="0"/>
          </a:p>
          <a:p>
            <a:endParaRPr lang="fr-FR" sz="2800" b="1" dirty="0" smtClean="0"/>
          </a:p>
          <a:p>
            <a:endParaRPr lang="fr-FR" sz="100" b="1" dirty="0" smtClean="0"/>
          </a:p>
          <a:p>
            <a:endParaRPr lang="fr-FR" sz="2800" b="1" dirty="0" smtClean="0"/>
          </a:p>
          <a:p>
            <a:r>
              <a:rPr lang="fr-FR" sz="2800" b="1" dirty="0" smtClean="0"/>
              <a:t>Traitement</a:t>
            </a:r>
          </a:p>
          <a:p>
            <a:endParaRPr lang="fr-FR" sz="2400" dirty="0" smtClean="0"/>
          </a:p>
          <a:p>
            <a:endParaRPr lang="fr-FR" sz="2400" dirty="0"/>
          </a:p>
          <a:p>
            <a:endParaRPr lang="fr-FR" sz="2400" dirty="0" smtClean="0"/>
          </a:p>
          <a:p>
            <a:endParaRPr lang="fr-FR" sz="2400" dirty="0"/>
          </a:p>
          <a:p>
            <a:endParaRPr lang="fr-FR" sz="2400" dirty="0" smtClean="0"/>
          </a:p>
          <a:p>
            <a:endParaRPr lang="fr-FR" sz="2400" dirty="0"/>
          </a:p>
          <a:p>
            <a:endParaRPr lang="fr-FR" sz="2400" dirty="0" smtClean="0"/>
          </a:p>
          <a:p>
            <a:endParaRPr lang="fr-FR" sz="2400" dirty="0"/>
          </a:p>
          <a:p>
            <a:endParaRPr lang="fr-FR" sz="2000" dirty="0" smtClean="0"/>
          </a:p>
        </p:txBody>
      </p:sp>
      <p:sp>
        <p:nvSpPr>
          <p:cNvPr id="8" name="Espace réservé du numéro de diapositive 7"/>
          <p:cNvSpPr>
            <a:spLocks noGrp="1"/>
          </p:cNvSpPr>
          <p:nvPr>
            <p:ph type="sldNum" sz="quarter" idx="12"/>
          </p:nvPr>
        </p:nvSpPr>
        <p:spPr/>
        <p:txBody>
          <a:bodyPr/>
          <a:lstStyle/>
          <a:p>
            <a:fld id="{5D7AA5A0-B784-42C7-A610-733F71E5C2A0}" type="slidenum">
              <a:rPr lang="fr-FR" smtClean="0"/>
              <a:pPr/>
              <a:t>8</a:t>
            </a:fld>
            <a:endParaRPr lang="fr-FR"/>
          </a:p>
        </p:txBody>
      </p:sp>
      <p:cxnSp>
        <p:nvCxnSpPr>
          <p:cNvPr id="13" name="Connecteur droit 12"/>
          <p:cNvCxnSpPr/>
          <p:nvPr/>
        </p:nvCxnSpPr>
        <p:spPr>
          <a:xfrm flipV="1">
            <a:off x="356364" y="2882909"/>
            <a:ext cx="1285090" cy="85725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10800000">
            <a:off x="70612" y="3525850"/>
            <a:ext cx="285752"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10800000">
            <a:off x="1355702" y="2668595"/>
            <a:ext cx="285752"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214282" y="3882246"/>
            <a:ext cx="28575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713554" y="3953685"/>
            <a:ext cx="28575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356364" y="3740164"/>
            <a:ext cx="499272" cy="71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70612" y="2668595"/>
            <a:ext cx="1285090" cy="857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rot="5400000">
            <a:off x="-143702" y="3740164"/>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rot="5400000">
            <a:off x="1070744" y="3882247"/>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rot="5400000">
            <a:off x="2358216" y="3024991"/>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rot="5400000">
            <a:off x="1427934" y="3096429"/>
            <a:ext cx="428628"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46" name="Picture 2" descr="C:\Program Files (x86)\Microsoft Office\MEDIA\CAGCAT10\j0293828.wmf"/>
          <p:cNvPicPr>
            <a:picLocks noChangeAspect="1" noChangeArrowheads="1"/>
          </p:cNvPicPr>
          <p:nvPr/>
        </p:nvPicPr>
        <p:blipFill>
          <a:blip r:embed="rId3"/>
          <a:srcRect/>
          <a:stretch>
            <a:fillRect/>
          </a:stretch>
        </p:blipFill>
        <p:spPr bwMode="auto">
          <a:xfrm>
            <a:off x="1285852" y="1597025"/>
            <a:ext cx="882139" cy="928694"/>
          </a:xfrm>
          <a:prstGeom prst="rect">
            <a:avLst/>
          </a:prstGeom>
          <a:noFill/>
        </p:spPr>
      </p:pic>
      <p:pic>
        <p:nvPicPr>
          <p:cNvPr id="68" name="Picture 2" descr="C:\Program Files (x86)\Microsoft Office\MEDIA\CAGCAT10\j0293828.wmf"/>
          <p:cNvPicPr>
            <a:picLocks noChangeAspect="1" noChangeArrowheads="1"/>
          </p:cNvPicPr>
          <p:nvPr/>
        </p:nvPicPr>
        <p:blipFill>
          <a:blip r:embed="rId3"/>
          <a:srcRect/>
          <a:stretch>
            <a:fillRect/>
          </a:stretch>
        </p:blipFill>
        <p:spPr bwMode="auto">
          <a:xfrm>
            <a:off x="6618819" y="1668463"/>
            <a:ext cx="882139" cy="928694"/>
          </a:xfrm>
          <a:prstGeom prst="rect">
            <a:avLst/>
          </a:prstGeom>
          <a:noFill/>
        </p:spPr>
      </p:pic>
      <p:sp>
        <p:nvSpPr>
          <p:cNvPr id="71" name="ZoneTexte 70"/>
          <p:cNvSpPr txBox="1"/>
          <p:nvPr/>
        </p:nvSpPr>
        <p:spPr>
          <a:xfrm>
            <a:off x="3286116" y="1334144"/>
            <a:ext cx="2143140" cy="523220"/>
          </a:xfrm>
          <a:prstGeom prst="rect">
            <a:avLst/>
          </a:prstGeom>
          <a:noFill/>
        </p:spPr>
        <p:txBody>
          <a:bodyPr wrap="square" rtlCol="0">
            <a:spAutoFit/>
          </a:bodyPr>
          <a:lstStyle/>
          <a:p>
            <a:r>
              <a:rPr lang="fr-FR" sz="2800" b="1" dirty="0" smtClean="0">
                <a:solidFill>
                  <a:srgbClr val="FF0000"/>
                </a:solidFill>
              </a:rPr>
              <a:t>Alimentation</a:t>
            </a:r>
            <a:endParaRPr lang="fr-FR" sz="2800" b="1" dirty="0">
              <a:solidFill>
                <a:srgbClr val="FF0000"/>
              </a:solidFill>
            </a:endParaRPr>
          </a:p>
        </p:txBody>
      </p:sp>
      <p:cxnSp>
        <p:nvCxnSpPr>
          <p:cNvPr id="76" name="Connecteur droit avec flèche 75"/>
          <p:cNvCxnSpPr/>
          <p:nvPr/>
        </p:nvCxnSpPr>
        <p:spPr>
          <a:xfrm>
            <a:off x="0" y="2128586"/>
            <a:ext cx="9144000" cy="1588"/>
          </a:xfrm>
          <a:prstGeom prst="straightConnector1">
            <a:avLst/>
          </a:prstGeom>
          <a:ln w="571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rot="5400000">
            <a:off x="3107918" y="2132412"/>
            <a:ext cx="214314" cy="79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rot="5400000">
            <a:off x="5393934" y="2132412"/>
            <a:ext cx="214314" cy="79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rot="5400000">
            <a:off x="8465768" y="2132412"/>
            <a:ext cx="214314" cy="79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rot="5400000">
            <a:off x="106728" y="2132412"/>
            <a:ext cx="214314" cy="79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12" name="ZoneTexte 111"/>
          <p:cNvSpPr txBox="1"/>
          <p:nvPr/>
        </p:nvSpPr>
        <p:spPr>
          <a:xfrm>
            <a:off x="-71406" y="1571612"/>
            <a:ext cx="1071506" cy="523220"/>
          </a:xfrm>
          <a:prstGeom prst="rect">
            <a:avLst/>
          </a:prstGeom>
          <a:noFill/>
        </p:spPr>
        <p:txBody>
          <a:bodyPr wrap="square" rtlCol="0">
            <a:spAutoFit/>
          </a:bodyPr>
          <a:lstStyle/>
          <a:p>
            <a:r>
              <a:rPr lang="fr-FR" sz="2800" b="1" dirty="0" smtClean="0">
                <a:solidFill>
                  <a:srgbClr val="00B050"/>
                </a:solidFill>
              </a:rPr>
              <a:t>-24 h</a:t>
            </a:r>
            <a:endParaRPr lang="fr-FR" sz="2800" b="1" dirty="0">
              <a:solidFill>
                <a:srgbClr val="00B050"/>
              </a:solidFill>
            </a:endParaRPr>
          </a:p>
        </p:txBody>
      </p:sp>
      <p:sp>
        <p:nvSpPr>
          <p:cNvPr id="113" name="ZoneTexte 112"/>
          <p:cNvSpPr txBox="1"/>
          <p:nvPr/>
        </p:nvSpPr>
        <p:spPr>
          <a:xfrm>
            <a:off x="2928958" y="1571612"/>
            <a:ext cx="642942" cy="523220"/>
          </a:xfrm>
          <a:prstGeom prst="rect">
            <a:avLst/>
          </a:prstGeom>
          <a:noFill/>
        </p:spPr>
        <p:txBody>
          <a:bodyPr wrap="square" rtlCol="0">
            <a:spAutoFit/>
          </a:bodyPr>
          <a:lstStyle/>
          <a:p>
            <a:r>
              <a:rPr lang="fr-FR" sz="2800" b="1" dirty="0" smtClean="0">
                <a:solidFill>
                  <a:srgbClr val="00B050"/>
                </a:solidFill>
              </a:rPr>
              <a:t>0 h</a:t>
            </a:r>
            <a:endParaRPr lang="fr-FR" sz="2800" b="1" dirty="0">
              <a:solidFill>
                <a:srgbClr val="00B050"/>
              </a:solidFill>
            </a:endParaRPr>
          </a:p>
        </p:txBody>
      </p:sp>
      <p:sp>
        <p:nvSpPr>
          <p:cNvPr id="114" name="ZoneTexte 113"/>
          <p:cNvSpPr txBox="1"/>
          <p:nvPr/>
        </p:nvSpPr>
        <p:spPr>
          <a:xfrm>
            <a:off x="5215006" y="1571612"/>
            <a:ext cx="642910" cy="523220"/>
          </a:xfrm>
          <a:prstGeom prst="rect">
            <a:avLst/>
          </a:prstGeom>
          <a:noFill/>
        </p:spPr>
        <p:txBody>
          <a:bodyPr wrap="square" rtlCol="0">
            <a:spAutoFit/>
          </a:bodyPr>
          <a:lstStyle/>
          <a:p>
            <a:r>
              <a:rPr lang="fr-FR" sz="2800" b="1" dirty="0" smtClean="0">
                <a:solidFill>
                  <a:srgbClr val="00B050"/>
                </a:solidFill>
              </a:rPr>
              <a:t>2 h</a:t>
            </a:r>
            <a:endParaRPr lang="fr-FR" sz="2800" b="1" dirty="0">
              <a:solidFill>
                <a:srgbClr val="00B050"/>
              </a:solidFill>
            </a:endParaRPr>
          </a:p>
        </p:txBody>
      </p:sp>
      <p:sp>
        <p:nvSpPr>
          <p:cNvPr id="115" name="ZoneTexte 114"/>
          <p:cNvSpPr txBox="1"/>
          <p:nvPr/>
        </p:nvSpPr>
        <p:spPr>
          <a:xfrm>
            <a:off x="8001024" y="1571612"/>
            <a:ext cx="1071570" cy="523220"/>
          </a:xfrm>
          <a:prstGeom prst="rect">
            <a:avLst/>
          </a:prstGeom>
          <a:noFill/>
        </p:spPr>
        <p:txBody>
          <a:bodyPr wrap="square" rtlCol="0">
            <a:spAutoFit/>
          </a:bodyPr>
          <a:lstStyle/>
          <a:p>
            <a:r>
              <a:rPr lang="fr-FR" sz="2800" b="1" dirty="0" smtClean="0">
                <a:solidFill>
                  <a:srgbClr val="00B050"/>
                </a:solidFill>
              </a:rPr>
              <a:t>+24 h</a:t>
            </a:r>
            <a:endParaRPr lang="fr-FR" sz="2800" b="1" dirty="0">
              <a:solidFill>
                <a:srgbClr val="00B050"/>
              </a:solidFill>
            </a:endParaRPr>
          </a:p>
        </p:txBody>
      </p:sp>
      <p:cxnSp>
        <p:nvCxnSpPr>
          <p:cNvPr id="137" name="Connecteur droit 136"/>
          <p:cNvCxnSpPr/>
          <p:nvPr/>
        </p:nvCxnSpPr>
        <p:spPr>
          <a:xfrm rot="16200000" flipH="1">
            <a:off x="4393413" y="954869"/>
            <a:ext cx="1588" cy="22860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a:off x="498446" y="3883041"/>
            <a:ext cx="214314" cy="214314"/>
          </a:xfrm>
          <a:prstGeom prst="ellipse">
            <a:avLst/>
          </a:prstGeom>
          <a:solidFill>
            <a:schemeClr val="bg1">
              <a:alpha val="63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52" name="ZoneTexte 151"/>
          <p:cNvSpPr txBox="1"/>
          <p:nvPr/>
        </p:nvSpPr>
        <p:spPr>
          <a:xfrm>
            <a:off x="4929190" y="3597289"/>
            <a:ext cx="357190" cy="523220"/>
          </a:xfrm>
          <a:prstGeom prst="rect">
            <a:avLst/>
          </a:prstGeom>
          <a:noFill/>
        </p:spPr>
        <p:txBody>
          <a:bodyPr wrap="square" rtlCol="0">
            <a:spAutoFit/>
          </a:bodyPr>
          <a:lstStyle/>
          <a:p>
            <a:r>
              <a:rPr lang="fr-FR" sz="2800" b="1" dirty="0" smtClean="0">
                <a:solidFill>
                  <a:srgbClr val="7030A0"/>
                </a:solidFill>
              </a:rPr>
              <a:t>S</a:t>
            </a:r>
            <a:endParaRPr lang="fr-FR" sz="2800" b="1" dirty="0">
              <a:solidFill>
                <a:srgbClr val="7030A0"/>
              </a:solidFill>
            </a:endParaRPr>
          </a:p>
        </p:txBody>
      </p:sp>
      <p:sp>
        <p:nvSpPr>
          <p:cNvPr id="153" name="Flèche gauche 152"/>
          <p:cNvSpPr/>
          <p:nvPr/>
        </p:nvSpPr>
        <p:spPr>
          <a:xfrm rot="19864743">
            <a:off x="5868692" y="3603690"/>
            <a:ext cx="357190" cy="13680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Flèche gauche 153"/>
          <p:cNvSpPr/>
          <p:nvPr/>
        </p:nvSpPr>
        <p:spPr>
          <a:xfrm rot="19864743">
            <a:off x="5704200" y="3960879"/>
            <a:ext cx="357190" cy="13680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ZoneTexte 96"/>
          <p:cNvSpPr txBox="1"/>
          <p:nvPr/>
        </p:nvSpPr>
        <p:spPr>
          <a:xfrm>
            <a:off x="2143108" y="1071546"/>
            <a:ext cx="571504" cy="923330"/>
          </a:xfrm>
          <a:prstGeom prst="rect">
            <a:avLst/>
          </a:prstGeom>
          <a:noFill/>
        </p:spPr>
        <p:txBody>
          <a:bodyPr wrap="square" rtlCol="0">
            <a:spAutoFit/>
          </a:bodyPr>
          <a:lstStyle/>
          <a:p>
            <a:r>
              <a:rPr lang="fr-FR" sz="5400" b="1" dirty="0" smtClean="0">
                <a:solidFill>
                  <a:srgbClr val="00B050"/>
                </a:solidFill>
              </a:rPr>
              <a:t>?</a:t>
            </a:r>
            <a:endParaRPr lang="fr-FR" sz="5400" b="1" dirty="0">
              <a:solidFill>
                <a:srgbClr val="00B050"/>
              </a:solidFill>
            </a:endParaRPr>
          </a:p>
        </p:txBody>
      </p:sp>
      <p:sp>
        <p:nvSpPr>
          <p:cNvPr id="101" name="ZoneTexte 100"/>
          <p:cNvSpPr txBox="1"/>
          <p:nvPr/>
        </p:nvSpPr>
        <p:spPr>
          <a:xfrm>
            <a:off x="7358082" y="1076910"/>
            <a:ext cx="571504" cy="923330"/>
          </a:xfrm>
          <a:prstGeom prst="rect">
            <a:avLst/>
          </a:prstGeom>
          <a:noFill/>
        </p:spPr>
        <p:txBody>
          <a:bodyPr wrap="square" rtlCol="0">
            <a:spAutoFit/>
          </a:bodyPr>
          <a:lstStyle/>
          <a:p>
            <a:r>
              <a:rPr lang="fr-FR" sz="5400" b="1" dirty="0" smtClean="0">
                <a:solidFill>
                  <a:srgbClr val="00B050"/>
                </a:solidFill>
              </a:rPr>
              <a:t>?</a:t>
            </a:r>
            <a:endParaRPr lang="fr-FR" sz="5400" b="1" dirty="0">
              <a:solidFill>
                <a:srgbClr val="00B050"/>
              </a:solidFill>
            </a:endParaRPr>
          </a:p>
        </p:txBody>
      </p:sp>
      <p:cxnSp>
        <p:nvCxnSpPr>
          <p:cNvPr id="149" name="Connecteur droit 148"/>
          <p:cNvCxnSpPr/>
          <p:nvPr/>
        </p:nvCxnSpPr>
        <p:spPr>
          <a:xfrm>
            <a:off x="1641454" y="2882909"/>
            <a:ext cx="499272" cy="71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Connecteur droit 149"/>
          <p:cNvCxnSpPr/>
          <p:nvPr/>
        </p:nvCxnSpPr>
        <p:spPr>
          <a:xfrm flipV="1">
            <a:off x="855636" y="2954347"/>
            <a:ext cx="1285090" cy="85725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51" name="Connecteur droit 150"/>
          <p:cNvCxnSpPr/>
          <p:nvPr/>
        </p:nvCxnSpPr>
        <p:spPr>
          <a:xfrm rot="10800000" flipV="1">
            <a:off x="2141520" y="2811471"/>
            <a:ext cx="428628"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Connecteur droit 162"/>
          <p:cNvCxnSpPr/>
          <p:nvPr/>
        </p:nvCxnSpPr>
        <p:spPr>
          <a:xfrm flipV="1">
            <a:off x="1284264" y="2811471"/>
            <a:ext cx="1285090" cy="857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Connecteur droit 165"/>
          <p:cNvCxnSpPr/>
          <p:nvPr/>
        </p:nvCxnSpPr>
        <p:spPr>
          <a:xfrm rot="10800000" flipV="1">
            <a:off x="855636" y="3668727"/>
            <a:ext cx="428628"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Connecteur droit 168"/>
          <p:cNvCxnSpPr/>
          <p:nvPr/>
        </p:nvCxnSpPr>
        <p:spPr>
          <a:xfrm flipV="1">
            <a:off x="3215472" y="2882909"/>
            <a:ext cx="1285090" cy="85725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70" name="Connecteur droit 169"/>
          <p:cNvCxnSpPr/>
          <p:nvPr/>
        </p:nvCxnSpPr>
        <p:spPr>
          <a:xfrm rot="10800000">
            <a:off x="2929720" y="3525850"/>
            <a:ext cx="285752"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Connecteur droit 170"/>
          <p:cNvCxnSpPr/>
          <p:nvPr/>
        </p:nvCxnSpPr>
        <p:spPr>
          <a:xfrm rot="10800000">
            <a:off x="4214810" y="2668595"/>
            <a:ext cx="285752"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Connecteur droit 171"/>
          <p:cNvCxnSpPr/>
          <p:nvPr/>
        </p:nvCxnSpPr>
        <p:spPr>
          <a:xfrm rot="5400000">
            <a:off x="3073390" y="3882246"/>
            <a:ext cx="28575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73" name="Connecteur droit 172"/>
          <p:cNvCxnSpPr/>
          <p:nvPr/>
        </p:nvCxnSpPr>
        <p:spPr>
          <a:xfrm rot="5400000">
            <a:off x="3572662" y="3953685"/>
            <a:ext cx="28575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74" name="Connecteur droit 173"/>
          <p:cNvCxnSpPr/>
          <p:nvPr/>
        </p:nvCxnSpPr>
        <p:spPr>
          <a:xfrm>
            <a:off x="3215472" y="3740164"/>
            <a:ext cx="499272" cy="71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Connecteur droit 174"/>
          <p:cNvCxnSpPr/>
          <p:nvPr/>
        </p:nvCxnSpPr>
        <p:spPr>
          <a:xfrm flipV="1">
            <a:off x="2929720" y="2668595"/>
            <a:ext cx="1285090" cy="857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Connecteur droit 175"/>
          <p:cNvCxnSpPr/>
          <p:nvPr/>
        </p:nvCxnSpPr>
        <p:spPr>
          <a:xfrm rot="5400000">
            <a:off x="2715406" y="3740164"/>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Connecteur droit 176"/>
          <p:cNvCxnSpPr/>
          <p:nvPr/>
        </p:nvCxnSpPr>
        <p:spPr>
          <a:xfrm rot="5400000">
            <a:off x="3929852" y="3882247"/>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Connecteur droit 177"/>
          <p:cNvCxnSpPr/>
          <p:nvPr/>
        </p:nvCxnSpPr>
        <p:spPr>
          <a:xfrm rot="5400000">
            <a:off x="5214148" y="3024991"/>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Connecteur droit 178"/>
          <p:cNvCxnSpPr/>
          <p:nvPr/>
        </p:nvCxnSpPr>
        <p:spPr>
          <a:xfrm rot="5400000">
            <a:off x="4287042" y="3096429"/>
            <a:ext cx="428628"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80" name="Ellipse 179"/>
          <p:cNvSpPr/>
          <p:nvPr/>
        </p:nvSpPr>
        <p:spPr>
          <a:xfrm>
            <a:off x="3357554" y="3883041"/>
            <a:ext cx="214314" cy="214314"/>
          </a:xfrm>
          <a:prstGeom prst="ellipse">
            <a:avLst/>
          </a:prstGeom>
          <a:solidFill>
            <a:schemeClr val="bg1">
              <a:alpha val="63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181" name="Connecteur droit 180"/>
          <p:cNvCxnSpPr/>
          <p:nvPr/>
        </p:nvCxnSpPr>
        <p:spPr>
          <a:xfrm>
            <a:off x="4500562" y="2882909"/>
            <a:ext cx="499272" cy="71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Connecteur droit 181"/>
          <p:cNvCxnSpPr/>
          <p:nvPr/>
        </p:nvCxnSpPr>
        <p:spPr>
          <a:xfrm flipV="1">
            <a:off x="3714744" y="2954347"/>
            <a:ext cx="1285090" cy="85725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3" name="Connecteur droit 182"/>
          <p:cNvCxnSpPr/>
          <p:nvPr/>
        </p:nvCxnSpPr>
        <p:spPr>
          <a:xfrm rot="10800000" flipV="1">
            <a:off x="5000628" y="2811471"/>
            <a:ext cx="428628"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Connecteur droit 183"/>
          <p:cNvCxnSpPr/>
          <p:nvPr/>
        </p:nvCxnSpPr>
        <p:spPr>
          <a:xfrm flipV="1">
            <a:off x="4143372" y="2811471"/>
            <a:ext cx="1285090" cy="857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Connecteur droit 184"/>
          <p:cNvCxnSpPr/>
          <p:nvPr/>
        </p:nvCxnSpPr>
        <p:spPr>
          <a:xfrm rot="10800000" flipV="1">
            <a:off x="3714744" y="3668727"/>
            <a:ext cx="428628"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Connecteur droit 185"/>
          <p:cNvCxnSpPr/>
          <p:nvPr/>
        </p:nvCxnSpPr>
        <p:spPr>
          <a:xfrm flipV="1">
            <a:off x="5714214" y="2882909"/>
            <a:ext cx="1285090" cy="85725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7" name="Connecteur droit 186"/>
          <p:cNvCxnSpPr/>
          <p:nvPr/>
        </p:nvCxnSpPr>
        <p:spPr>
          <a:xfrm rot="10800000">
            <a:off x="5428462" y="3525850"/>
            <a:ext cx="285752"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Connecteur droit 187"/>
          <p:cNvCxnSpPr/>
          <p:nvPr/>
        </p:nvCxnSpPr>
        <p:spPr>
          <a:xfrm rot="10800000">
            <a:off x="6713552" y="2668595"/>
            <a:ext cx="285752"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Connecteur droit 188"/>
          <p:cNvCxnSpPr/>
          <p:nvPr/>
        </p:nvCxnSpPr>
        <p:spPr>
          <a:xfrm rot="5400000">
            <a:off x="5572132" y="3882246"/>
            <a:ext cx="28575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90" name="Connecteur droit 189"/>
          <p:cNvCxnSpPr/>
          <p:nvPr/>
        </p:nvCxnSpPr>
        <p:spPr>
          <a:xfrm rot="5400000">
            <a:off x="6071404" y="3953685"/>
            <a:ext cx="285752"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91" name="Connecteur droit 190"/>
          <p:cNvCxnSpPr/>
          <p:nvPr/>
        </p:nvCxnSpPr>
        <p:spPr>
          <a:xfrm>
            <a:off x="5714214" y="3740164"/>
            <a:ext cx="499272" cy="71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Connecteur droit 191"/>
          <p:cNvCxnSpPr/>
          <p:nvPr/>
        </p:nvCxnSpPr>
        <p:spPr>
          <a:xfrm flipV="1">
            <a:off x="5428462" y="2668595"/>
            <a:ext cx="1285090" cy="857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Connecteur droit 192"/>
          <p:cNvCxnSpPr/>
          <p:nvPr/>
        </p:nvCxnSpPr>
        <p:spPr>
          <a:xfrm rot="5400000">
            <a:off x="5214148" y="3740164"/>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Connecteur droit 193"/>
          <p:cNvCxnSpPr/>
          <p:nvPr/>
        </p:nvCxnSpPr>
        <p:spPr>
          <a:xfrm rot="5400000">
            <a:off x="6428594" y="3882247"/>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Connecteur droit 194"/>
          <p:cNvCxnSpPr/>
          <p:nvPr/>
        </p:nvCxnSpPr>
        <p:spPr>
          <a:xfrm rot="5400000">
            <a:off x="7714478" y="3024991"/>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Connecteur droit 195"/>
          <p:cNvCxnSpPr/>
          <p:nvPr/>
        </p:nvCxnSpPr>
        <p:spPr>
          <a:xfrm rot="5400000">
            <a:off x="6785784" y="3096429"/>
            <a:ext cx="428628"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97" name="Ellipse 196"/>
          <p:cNvSpPr/>
          <p:nvPr/>
        </p:nvSpPr>
        <p:spPr>
          <a:xfrm>
            <a:off x="5856296" y="3883041"/>
            <a:ext cx="214314" cy="214314"/>
          </a:xfrm>
          <a:prstGeom prst="ellipse">
            <a:avLst/>
          </a:prstGeom>
          <a:solidFill>
            <a:schemeClr val="bg1">
              <a:alpha val="63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198" name="Connecteur droit 197"/>
          <p:cNvCxnSpPr/>
          <p:nvPr/>
        </p:nvCxnSpPr>
        <p:spPr>
          <a:xfrm>
            <a:off x="6999304" y="2882909"/>
            <a:ext cx="499272" cy="71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Connecteur droit 198"/>
          <p:cNvCxnSpPr/>
          <p:nvPr/>
        </p:nvCxnSpPr>
        <p:spPr>
          <a:xfrm flipV="1">
            <a:off x="6213486" y="2954347"/>
            <a:ext cx="1285090" cy="85725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0" name="Connecteur droit 199"/>
          <p:cNvCxnSpPr/>
          <p:nvPr/>
        </p:nvCxnSpPr>
        <p:spPr>
          <a:xfrm rot="10800000" flipV="1">
            <a:off x="7499370" y="2811471"/>
            <a:ext cx="428628"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Connecteur droit 200"/>
          <p:cNvCxnSpPr/>
          <p:nvPr/>
        </p:nvCxnSpPr>
        <p:spPr>
          <a:xfrm flipV="1">
            <a:off x="6642114" y="2811471"/>
            <a:ext cx="1285090" cy="857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Connecteur droit 201"/>
          <p:cNvCxnSpPr/>
          <p:nvPr/>
        </p:nvCxnSpPr>
        <p:spPr>
          <a:xfrm rot="10800000" flipV="1">
            <a:off x="6213486" y="3668727"/>
            <a:ext cx="428628" cy="142876"/>
          </a:xfrm>
          <a:prstGeom prst="line">
            <a:avLst/>
          </a:prstGeom>
        </p:spPr>
        <p:style>
          <a:lnRef idx="1">
            <a:schemeClr val="accent1"/>
          </a:lnRef>
          <a:fillRef idx="0">
            <a:schemeClr val="accent1"/>
          </a:fillRef>
          <a:effectRef idx="0">
            <a:schemeClr val="accent1"/>
          </a:effectRef>
          <a:fontRef idx="minor">
            <a:schemeClr val="tx1"/>
          </a:fontRef>
        </p:style>
      </p:cxnSp>
      <p:sp>
        <p:nvSpPr>
          <p:cNvPr id="103" name="Accolade ouvrante 102"/>
          <p:cNvSpPr/>
          <p:nvPr/>
        </p:nvSpPr>
        <p:spPr>
          <a:xfrm>
            <a:off x="5286380" y="3525851"/>
            <a:ext cx="428628" cy="642942"/>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6" name="Rectangle 205"/>
          <p:cNvSpPr/>
          <p:nvPr/>
        </p:nvSpPr>
        <p:spPr>
          <a:xfrm>
            <a:off x="3857620" y="2441010"/>
            <a:ext cx="385042" cy="584775"/>
          </a:xfrm>
          <a:prstGeom prst="rect">
            <a:avLst/>
          </a:prstGeom>
        </p:spPr>
        <p:txBody>
          <a:bodyPr wrap="none">
            <a:spAutoFit/>
          </a:bodyPr>
          <a:lstStyle/>
          <a:p>
            <a:r>
              <a:rPr lang="fr-FR" sz="3200" b="1" dirty="0" smtClean="0">
                <a:solidFill>
                  <a:srgbClr val="00B050"/>
                </a:solidFill>
              </a:rPr>
              <a:t>E</a:t>
            </a:r>
            <a:endParaRPr lang="fr-FR" sz="3200" dirty="0"/>
          </a:p>
        </p:txBody>
      </p:sp>
      <p:graphicFrame>
        <p:nvGraphicFramePr>
          <p:cNvPr id="211" name="Diagramme 210"/>
          <p:cNvGraphicFramePr/>
          <p:nvPr/>
        </p:nvGraphicFramePr>
        <p:xfrm>
          <a:off x="642910" y="-492100"/>
          <a:ext cx="7858180" cy="2206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2" name="Tableau 211"/>
          <p:cNvGraphicFramePr>
            <a:graphicFrameLocks noGrp="1"/>
          </p:cNvGraphicFramePr>
          <p:nvPr/>
        </p:nvGraphicFramePr>
        <p:xfrm>
          <a:off x="142844" y="4857760"/>
          <a:ext cx="8715404" cy="1928780"/>
        </p:xfrm>
        <a:graphic>
          <a:graphicData uri="http://schemas.openxmlformats.org/drawingml/2006/table">
            <a:tbl>
              <a:tblPr firstRow="1" bandRow="1">
                <a:tableStyleId>{2D5ABB26-0587-4C30-8999-92F81FD0307C}</a:tableStyleId>
              </a:tblPr>
              <a:tblGrid>
                <a:gridCol w="4426856"/>
                <a:gridCol w="4288548"/>
              </a:tblGrid>
              <a:tr h="482195">
                <a:tc>
                  <a:txBody>
                    <a:bodyPr/>
                    <a:lstStyle/>
                    <a:p>
                      <a:r>
                        <a:rPr lang="fr-FR" sz="2400" dirty="0" smtClean="0"/>
                        <a:t>Hydrologie (n = 6 essais)</a:t>
                      </a:r>
                      <a:endParaRPr lang="fr-FR"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400" dirty="0" smtClean="0"/>
                        <a:t>Epuration (n</a:t>
                      </a:r>
                      <a:r>
                        <a:rPr lang="fr-FR" sz="2400" baseline="0" dirty="0" smtClean="0"/>
                        <a:t> = 3 essais, Cu et Zn)</a:t>
                      </a:r>
                      <a:endParaRPr lang="fr-FR"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2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smtClean="0"/>
                        <a:t>S/E, I = </a:t>
                      </a:r>
                      <a:r>
                        <a:rPr lang="fr-FR" sz="2400" dirty="0" err="1" smtClean="0"/>
                        <a:t>S</a:t>
                      </a:r>
                      <a:r>
                        <a:rPr lang="fr-FR" sz="2400" baseline="-25000" dirty="0" err="1" smtClean="0"/>
                        <a:t>d</a:t>
                      </a:r>
                      <a:r>
                        <a:rPr lang="fr-FR" sz="2400" dirty="0" smtClean="0"/>
                        <a:t>/S</a:t>
                      </a:r>
                      <a:endParaRPr lang="fr-FR" sz="2400" b="1" baseline="-25000" dirty="0" smtClean="0">
                        <a:solidFill>
                          <a:srgbClr val="7030A0"/>
                        </a:solidFill>
                      </a:endParaRPr>
                    </a:p>
                  </a:txBody>
                  <a:tcPr>
                    <a:lnT w="12700" cap="flat" cmpd="sng" algn="ctr">
                      <a:solidFill>
                        <a:schemeClr val="tx1"/>
                      </a:solidFill>
                      <a:prstDash val="solid"/>
                      <a:round/>
                      <a:headEnd type="none" w="med" len="med"/>
                      <a:tailEnd type="none" w="med" len="med"/>
                    </a:lnT>
                  </a:tcPr>
                </a:tc>
                <a:tc>
                  <a:txBody>
                    <a:bodyPr/>
                    <a:lstStyle/>
                    <a:p>
                      <a:r>
                        <a:rPr lang="fr-FR" sz="2400" dirty="0" err="1" smtClean="0"/>
                        <a:t>Re_c</a:t>
                      </a:r>
                      <a:r>
                        <a:rPr lang="fr-FR" sz="2400" dirty="0" smtClean="0"/>
                        <a:t> (%) = 100x(1-C</a:t>
                      </a:r>
                      <a:r>
                        <a:rPr lang="fr-FR" sz="2400" baseline="-25000" dirty="0" smtClean="0"/>
                        <a:t>out</a:t>
                      </a:r>
                      <a:r>
                        <a:rPr lang="fr-FR" sz="2400" dirty="0" smtClean="0"/>
                        <a:t>/</a:t>
                      </a:r>
                      <a:r>
                        <a:rPr lang="fr-FR" sz="2400" dirty="0" err="1" smtClean="0"/>
                        <a:t>C</a:t>
                      </a:r>
                      <a:r>
                        <a:rPr lang="fr-FR" sz="2400" baseline="-25000" dirty="0" err="1" smtClean="0"/>
                        <a:t>in</a:t>
                      </a:r>
                      <a:r>
                        <a:rPr lang="fr-FR" sz="2400" dirty="0" smtClean="0"/>
                        <a:t>) </a:t>
                      </a:r>
                      <a:endParaRPr lang="fr-FR" sz="2400" dirty="0"/>
                    </a:p>
                  </a:txBody>
                  <a:tcPr>
                    <a:lnT w="12700" cap="flat" cmpd="sng" algn="ctr">
                      <a:solidFill>
                        <a:schemeClr val="tx1"/>
                      </a:solidFill>
                      <a:prstDash val="solid"/>
                      <a:round/>
                      <a:headEnd type="none" w="med" len="med"/>
                      <a:tailEnd type="none" w="med" len="med"/>
                    </a:lnT>
                  </a:tcPr>
                </a:tc>
              </a:tr>
              <a:tr h="482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0" dirty="0" smtClean="0"/>
                        <a:t>Ap</a:t>
                      </a:r>
                      <a:r>
                        <a:rPr lang="fr-FR" sz="2400" b="0" baseline="-25000" dirty="0" smtClean="0"/>
                        <a:t>24</a:t>
                      </a:r>
                      <a:r>
                        <a:rPr lang="fr-FR" sz="2400" b="0" baseline="0" dirty="0" smtClean="0"/>
                        <a:t> = </a:t>
                      </a:r>
                      <a:r>
                        <a:rPr lang="fr-FR" sz="2400" b="0" dirty="0" smtClean="0">
                          <a:solidFill>
                            <a:schemeClr val="tx1"/>
                          </a:solidFill>
                        </a:rPr>
                        <a:t>P</a:t>
                      </a:r>
                      <a:r>
                        <a:rPr lang="fr-FR" sz="2400" b="0" baseline="-25000" dirty="0" smtClean="0">
                          <a:solidFill>
                            <a:schemeClr val="tx1"/>
                          </a:solidFill>
                        </a:rPr>
                        <a:t>-24h</a:t>
                      </a:r>
                      <a:r>
                        <a:rPr lang="fr-FR" sz="2400" b="0" baseline="0" dirty="0" smtClean="0">
                          <a:solidFill>
                            <a:schemeClr val="tx1"/>
                          </a:solidFill>
                        </a:rPr>
                        <a:t>/E</a:t>
                      </a:r>
                      <a:r>
                        <a:rPr lang="fr-FR" sz="2400" b="0" baseline="-25000" dirty="0" smtClean="0">
                          <a:solidFill>
                            <a:schemeClr val="tx1"/>
                          </a:solidFill>
                        </a:rPr>
                        <a:t>,</a:t>
                      </a:r>
                      <a:r>
                        <a:rPr lang="fr-FR" sz="2400" b="0" baseline="0" dirty="0" smtClean="0">
                          <a:solidFill>
                            <a:schemeClr val="tx2">
                              <a:lumMod val="60000"/>
                              <a:lumOff val="40000"/>
                            </a:schemeClr>
                          </a:solidFill>
                        </a:rPr>
                        <a:t>  </a:t>
                      </a:r>
                      <a:r>
                        <a:rPr lang="fr-FR" sz="2400" b="0" baseline="0" dirty="0" smtClean="0"/>
                        <a:t>C</a:t>
                      </a:r>
                      <a:r>
                        <a:rPr lang="fr-FR" sz="2400" b="0" baseline="-25000" dirty="0" smtClean="0"/>
                        <a:t>p</a:t>
                      </a:r>
                      <a:r>
                        <a:rPr lang="fr-FR" sz="2400" b="0" baseline="0" dirty="0" smtClean="0"/>
                        <a:t> = </a:t>
                      </a:r>
                      <a:r>
                        <a:rPr lang="fr-FR" sz="2400" b="0" dirty="0" smtClean="0">
                          <a:solidFill>
                            <a:schemeClr val="tx1"/>
                          </a:solidFill>
                        </a:rPr>
                        <a:t>P</a:t>
                      </a:r>
                      <a:r>
                        <a:rPr lang="fr-FR" sz="2400" b="0" baseline="-25000" dirty="0" smtClean="0">
                          <a:solidFill>
                            <a:schemeClr val="tx1"/>
                          </a:solidFill>
                        </a:rPr>
                        <a:t>+24h</a:t>
                      </a:r>
                      <a:r>
                        <a:rPr lang="fr-FR" sz="2400" b="0" baseline="0" dirty="0" smtClean="0">
                          <a:solidFill>
                            <a:schemeClr val="tx1"/>
                          </a:solidFill>
                        </a:rPr>
                        <a:t>/E</a:t>
                      </a:r>
                      <a:endParaRPr lang="fr-FR" sz="2400" b="0" baseline="-25000" dirty="0" smtClean="0">
                        <a:solidFill>
                          <a:srgbClr val="0070C0"/>
                        </a:solidFill>
                      </a:endParaRPr>
                    </a:p>
                  </a:txBody>
                  <a:tcPr/>
                </a:tc>
                <a:tc>
                  <a:txBody>
                    <a:bodyPr/>
                    <a:lstStyle/>
                    <a:p>
                      <a:r>
                        <a:rPr lang="fr-FR" sz="2400" dirty="0" err="1" smtClean="0"/>
                        <a:t>Re_m</a:t>
                      </a:r>
                      <a:r>
                        <a:rPr lang="fr-FR" sz="2400" dirty="0" smtClean="0"/>
                        <a:t> (%) = 100x(1-M</a:t>
                      </a:r>
                      <a:r>
                        <a:rPr lang="fr-FR" sz="2400" baseline="-25000" dirty="0" smtClean="0"/>
                        <a:t>out</a:t>
                      </a:r>
                      <a:r>
                        <a:rPr lang="fr-FR" sz="2400" dirty="0" smtClean="0"/>
                        <a:t>/M</a:t>
                      </a:r>
                      <a:r>
                        <a:rPr lang="fr-FR" sz="2400" baseline="-25000" dirty="0" smtClean="0"/>
                        <a:t>in</a:t>
                      </a:r>
                      <a:r>
                        <a:rPr lang="fr-FR" sz="2400" dirty="0" smtClean="0"/>
                        <a:t>)</a:t>
                      </a:r>
                      <a:endParaRPr lang="fr-FR" sz="2400" dirty="0"/>
                    </a:p>
                  </a:txBody>
                  <a:tcPr/>
                </a:tc>
              </a:tr>
              <a:tr h="482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2400" b="0" baseline="-25000" dirty="0">
                        <a:solidFill>
                          <a:srgbClr val="0070C0"/>
                        </a:solidFill>
                      </a:endParaRPr>
                    </a:p>
                  </a:txBody>
                  <a:tcPr>
                    <a:lnB w="12700" cap="flat" cmpd="sng" algn="ctr">
                      <a:solidFill>
                        <a:schemeClr val="tx1"/>
                      </a:solidFill>
                      <a:prstDash val="solid"/>
                      <a:round/>
                      <a:headEnd type="none" w="med" len="med"/>
                      <a:tailEnd type="none" w="med" len="med"/>
                    </a:lnB>
                  </a:tcPr>
                </a:tc>
                <a:tc>
                  <a:txBody>
                    <a:bodyPr/>
                    <a:lstStyle/>
                    <a:p>
                      <a:r>
                        <a:rPr lang="fr-FR" sz="2400" dirty="0" smtClean="0"/>
                        <a:t>Efficacité du prélèvement (%)</a:t>
                      </a:r>
                      <a:endParaRPr lang="fr-FR" sz="2400" dirty="0"/>
                    </a:p>
                  </a:txBody>
                  <a:tcPr>
                    <a:lnB w="12700" cap="flat" cmpd="sng" algn="ctr">
                      <a:solidFill>
                        <a:schemeClr val="tx1"/>
                      </a:solidFill>
                      <a:prstDash val="solid"/>
                      <a:round/>
                      <a:headEnd type="none" w="med" len="med"/>
                      <a:tailEnd type="none" w="med" len="med"/>
                    </a:lnB>
                  </a:tcPr>
                </a:tc>
              </a:tr>
            </a:tbl>
          </a:graphicData>
        </a:graphic>
      </p:graphicFrame>
      <p:sp>
        <p:nvSpPr>
          <p:cNvPr id="219" name="Flèche vers le bas 218"/>
          <p:cNvSpPr/>
          <p:nvPr/>
        </p:nvSpPr>
        <p:spPr>
          <a:xfrm>
            <a:off x="4500562" y="2239967"/>
            <a:ext cx="571504"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0" name="Rectangle 219"/>
          <p:cNvSpPr/>
          <p:nvPr/>
        </p:nvSpPr>
        <p:spPr>
          <a:xfrm>
            <a:off x="3428992" y="2097091"/>
            <a:ext cx="1284326" cy="584775"/>
          </a:xfrm>
          <a:prstGeom prst="rect">
            <a:avLst/>
          </a:prstGeom>
        </p:spPr>
        <p:txBody>
          <a:bodyPr wrap="none">
            <a:spAutoFit/>
          </a:bodyPr>
          <a:lstStyle/>
          <a:p>
            <a:r>
              <a:rPr lang="fr-FR" sz="3200" b="1" dirty="0" smtClean="0">
                <a:solidFill>
                  <a:srgbClr val="00B050"/>
                </a:solidFill>
              </a:rPr>
              <a:t>1944 L</a:t>
            </a:r>
            <a:endParaRPr lang="fr-FR" sz="3200" dirty="0"/>
          </a:p>
        </p:txBody>
      </p:sp>
      <p:sp>
        <p:nvSpPr>
          <p:cNvPr id="221" name="Flèche gauche 220"/>
          <p:cNvSpPr/>
          <p:nvPr/>
        </p:nvSpPr>
        <p:spPr>
          <a:xfrm rot="19864743">
            <a:off x="3296925" y="3675127"/>
            <a:ext cx="357190" cy="13680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4" name="Picture 2" descr="C:\Program Files (x86)\Microsoft Office\MEDIA\CAGCAT10\j0293828.wmf"/>
          <p:cNvPicPr>
            <a:picLocks noChangeAspect="1" noChangeArrowheads="1"/>
          </p:cNvPicPr>
          <p:nvPr/>
        </p:nvPicPr>
        <p:blipFill>
          <a:blip r:embed="rId3"/>
          <a:srcRect/>
          <a:stretch>
            <a:fillRect/>
          </a:stretch>
        </p:blipFill>
        <p:spPr bwMode="auto">
          <a:xfrm>
            <a:off x="3500430" y="5857846"/>
            <a:ext cx="467836" cy="492526"/>
          </a:xfrm>
          <a:prstGeom prst="rect">
            <a:avLst/>
          </a:prstGeom>
          <a:noFill/>
        </p:spPr>
      </p:pic>
      <p:sp>
        <p:nvSpPr>
          <p:cNvPr id="225" name="Rectangle 224"/>
          <p:cNvSpPr/>
          <p:nvPr/>
        </p:nvSpPr>
        <p:spPr>
          <a:xfrm>
            <a:off x="671093" y="2097091"/>
            <a:ext cx="912429" cy="584775"/>
          </a:xfrm>
          <a:prstGeom prst="rect">
            <a:avLst/>
          </a:prstGeom>
        </p:spPr>
        <p:txBody>
          <a:bodyPr wrap="none">
            <a:spAutoFit/>
          </a:bodyPr>
          <a:lstStyle/>
          <a:p>
            <a:r>
              <a:rPr lang="fr-FR" sz="3200" b="1" dirty="0" smtClean="0">
                <a:solidFill>
                  <a:schemeClr val="tx2">
                    <a:lumMod val="60000"/>
                    <a:lumOff val="40000"/>
                  </a:schemeClr>
                </a:solidFill>
              </a:rPr>
              <a:t>P</a:t>
            </a:r>
            <a:r>
              <a:rPr lang="fr-FR" sz="3200" b="1" baseline="-25000" dirty="0" smtClean="0">
                <a:solidFill>
                  <a:schemeClr val="tx2">
                    <a:lumMod val="60000"/>
                    <a:lumOff val="40000"/>
                  </a:schemeClr>
                </a:solidFill>
              </a:rPr>
              <a:t>-24h</a:t>
            </a:r>
            <a:endParaRPr lang="fr-FR" sz="3200" baseline="-25000" dirty="0">
              <a:solidFill>
                <a:schemeClr val="tx2">
                  <a:lumMod val="60000"/>
                  <a:lumOff val="40000"/>
                </a:schemeClr>
              </a:solidFill>
            </a:endParaRPr>
          </a:p>
        </p:txBody>
      </p:sp>
      <p:sp>
        <p:nvSpPr>
          <p:cNvPr id="226" name="Rectangle 225"/>
          <p:cNvSpPr/>
          <p:nvPr/>
        </p:nvSpPr>
        <p:spPr>
          <a:xfrm>
            <a:off x="7517223" y="2083820"/>
            <a:ext cx="965329" cy="584775"/>
          </a:xfrm>
          <a:prstGeom prst="rect">
            <a:avLst/>
          </a:prstGeom>
        </p:spPr>
        <p:txBody>
          <a:bodyPr wrap="none">
            <a:spAutoFit/>
          </a:bodyPr>
          <a:lstStyle/>
          <a:p>
            <a:r>
              <a:rPr lang="fr-FR" sz="3200" b="1" dirty="0" smtClean="0">
                <a:solidFill>
                  <a:schemeClr val="tx2">
                    <a:lumMod val="60000"/>
                    <a:lumOff val="40000"/>
                  </a:schemeClr>
                </a:solidFill>
              </a:rPr>
              <a:t>P</a:t>
            </a:r>
            <a:r>
              <a:rPr lang="fr-FR" sz="3200" b="1" baseline="-25000" dirty="0" smtClean="0">
                <a:solidFill>
                  <a:schemeClr val="tx2">
                    <a:lumMod val="60000"/>
                    <a:lumOff val="40000"/>
                  </a:schemeClr>
                </a:solidFill>
              </a:rPr>
              <a:t>+24h</a:t>
            </a:r>
            <a:endParaRPr lang="fr-FR" sz="3200" baseline="-25000" dirty="0">
              <a:solidFill>
                <a:schemeClr val="tx2">
                  <a:lumMod val="60000"/>
                  <a:lumOff val="40000"/>
                </a:schemeClr>
              </a:solidFill>
            </a:endParaRPr>
          </a:p>
        </p:txBody>
      </p:sp>
      <p:cxnSp>
        <p:nvCxnSpPr>
          <p:cNvPr id="231" name="Connecteur droit 230"/>
          <p:cNvCxnSpPr/>
          <p:nvPr/>
        </p:nvCxnSpPr>
        <p:spPr>
          <a:xfrm rot="5400000">
            <a:off x="642910" y="3883041"/>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37" name="Connecteur droit 236"/>
          <p:cNvCxnSpPr/>
          <p:nvPr/>
        </p:nvCxnSpPr>
        <p:spPr>
          <a:xfrm rot="5400000">
            <a:off x="1070744" y="3596495"/>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38" name="Connecteur droit 237"/>
          <p:cNvCxnSpPr/>
          <p:nvPr/>
        </p:nvCxnSpPr>
        <p:spPr>
          <a:xfrm rot="5400000">
            <a:off x="1429522" y="3310743"/>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39" name="Connecteur droit 238"/>
          <p:cNvCxnSpPr/>
          <p:nvPr/>
        </p:nvCxnSpPr>
        <p:spPr>
          <a:xfrm rot="5400000">
            <a:off x="3500430" y="3883041"/>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40" name="Connecteur droit 239"/>
          <p:cNvCxnSpPr/>
          <p:nvPr/>
        </p:nvCxnSpPr>
        <p:spPr>
          <a:xfrm rot="5400000">
            <a:off x="3928264" y="3596495"/>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41" name="Connecteur droit 240"/>
          <p:cNvCxnSpPr/>
          <p:nvPr/>
        </p:nvCxnSpPr>
        <p:spPr>
          <a:xfrm rot="5400000">
            <a:off x="4287042" y="3310743"/>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42" name="Connecteur droit 241"/>
          <p:cNvCxnSpPr/>
          <p:nvPr/>
        </p:nvCxnSpPr>
        <p:spPr>
          <a:xfrm rot="5400000">
            <a:off x="6000760" y="3811603"/>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43" name="Connecteur droit 242"/>
          <p:cNvCxnSpPr/>
          <p:nvPr/>
        </p:nvCxnSpPr>
        <p:spPr>
          <a:xfrm rot="5400000">
            <a:off x="6428594" y="3525057"/>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44" name="Connecteur droit 243"/>
          <p:cNvCxnSpPr/>
          <p:nvPr/>
        </p:nvCxnSpPr>
        <p:spPr>
          <a:xfrm rot="5400000">
            <a:off x="6787372" y="3239305"/>
            <a:ext cx="571504" cy="158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59" name="ZoneTexte 158"/>
          <p:cNvSpPr txBox="1"/>
          <p:nvPr/>
        </p:nvSpPr>
        <p:spPr>
          <a:xfrm>
            <a:off x="6286544" y="4002763"/>
            <a:ext cx="3000364" cy="523220"/>
          </a:xfrm>
          <a:prstGeom prst="rect">
            <a:avLst/>
          </a:prstGeom>
          <a:noFill/>
        </p:spPr>
        <p:txBody>
          <a:bodyPr wrap="square" rtlCol="0">
            <a:spAutoFit/>
          </a:bodyPr>
          <a:lstStyle/>
          <a:p>
            <a:r>
              <a:rPr lang="fr-FR" sz="2800" b="1" dirty="0" err="1" smtClean="0">
                <a:solidFill>
                  <a:srgbClr val="7030A0"/>
                </a:solidFill>
              </a:rPr>
              <a:t>S</a:t>
            </a:r>
            <a:r>
              <a:rPr lang="fr-FR" sz="2800" b="1" baseline="-25000" dirty="0" err="1" smtClean="0">
                <a:solidFill>
                  <a:srgbClr val="7030A0"/>
                </a:solidFill>
              </a:rPr>
              <a:t>d</a:t>
            </a:r>
            <a:r>
              <a:rPr lang="fr-FR" sz="2800" b="1" dirty="0" smtClean="0">
                <a:solidFill>
                  <a:srgbClr val="7030A0"/>
                </a:solidFill>
              </a:rPr>
              <a:t> = sortie drains</a:t>
            </a:r>
            <a:endParaRPr lang="fr-FR" sz="2800" b="1" baseline="-25000" dirty="0">
              <a:solidFill>
                <a:srgbClr val="7030A0"/>
              </a:solidFill>
            </a:endParaRPr>
          </a:p>
        </p:txBody>
      </p:sp>
      <p:sp>
        <p:nvSpPr>
          <p:cNvPr id="160" name="ZoneTexte 159"/>
          <p:cNvSpPr txBox="1"/>
          <p:nvPr/>
        </p:nvSpPr>
        <p:spPr>
          <a:xfrm>
            <a:off x="6286512" y="3645573"/>
            <a:ext cx="3214710" cy="523220"/>
          </a:xfrm>
          <a:prstGeom prst="rect">
            <a:avLst/>
          </a:prstGeom>
          <a:noFill/>
        </p:spPr>
        <p:txBody>
          <a:bodyPr wrap="square" rtlCol="0">
            <a:spAutoFit/>
          </a:bodyPr>
          <a:lstStyle/>
          <a:p>
            <a:r>
              <a:rPr lang="fr-FR" sz="2800" b="1" dirty="0" smtClean="0">
                <a:solidFill>
                  <a:srgbClr val="7030A0"/>
                </a:solidFill>
              </a:rPr>
              <a:t>S</a:t>
            </a:r>
            <a:r>
              <a:rPr lang="fr-FR" sz="2800" b="1" baseline="-25000" dirty="0" smtClean="0">
                <a:solidFill>
                  <a:srgbClr val="7030A0"/>
                </a:solidFill>
              </a:rPr>
              <a:t>r</a:t>
            </a:r>
            <a:r>
              <a:rPr lang="fr-FR" sz="2800" b="1" dirty="0" smtClean="0">
                <a:solidFill>
                  <a:srgbClr val="7030A0"/>
                </a:solidFill>
              </a:rPr>
              <a:t> = sortie surface</a:t>
            </a:r>
            <a:endParaRPr lang="fr-FR" sz="2800" b="1" baseline="-25000" dirty="0">
              <a:solidFill>
                <a:srgbClr val="7030A0"/>
              </a:solidFill>
            </a:endParaRPr>
          </a:p>
        </p:txBody>
      </p:sp>
      <p:sp>
        <p:nvSpPr>
          <p:cNvPr id="245" name="ZoneTexte 244"/>
          <p:cNvSpPr txBox="1"/>
          <p:nvPr/>
        </p:nvSpPr>
        <p:spPr>
          <a:xfrm>
            <a:off x="1857356" y="3286124"/>
            <a:ext cx="1143008" cy="1015663"/>
          </a:xfrm>
          <a:prstGeom prst="rect">
            <a:avLst/>
          </a:prstGeom>
          <a:noFill/>
        </p:spPr>
        <p:txBody>
          <a:bodyPr wrap="square" rtlCol="0">
            <a:spAutoFit/>
          </a:bodyPr>
          <a:lstStyle/>
          <a:p>
            <a:r>
              <a:rPr lang="fr-FR" sz="2000" dirty="0" smtClean="0"/>
              <a:t>Teneur en eau </a:t>
            </a:r>
            <a:r>
              <a:rPr lang="el-GR" sz="2000" dirty="0" smtClean="0"/>
              <a:t>θ</a:t>
            </a:r>
            <a:r>
              <a:rPr lang="fr-FR" sz="2000" baseline="-25000" dirty="0" smtClean="0"/>
              <a:t>v</a:t>
            </a:r>
            <a:endParaRPr lang="fr-FR" sz="2000" baseline="-25000" dirty="0"/>
          </a:p>
        </p:txBody>
      </p:sp>
      <p:cxnSp>
        <p:nvCxnSpPr>
          <p:cNvPr id="247" name="Connecteur droit avec flèche 246"/>
          <p:cNvCxnSpPr/>
          <p:nvPr/>
        </p:nvCxnSpPr>
        <p:spPr>
          <a:xfrm rot="16200000" flipV="1">
            <a:off x="1500166" y="3454413"/>
            <a:ext cx="571504" cy="142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8" name="Connecteur droit avec flèche 247"/>
          <p:cNvCxnSpPr/>
          <p:nvPr/>
        </p:nvCxnSpPr>
        <p:spPr>
          <a:xfrm rot="10800000">
            <a:off x="1285852" y="3500440"/>
            <a:ext cx="500066" cy="2857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3" name="Connecteur droit avec flèche 252"/>
          <p:cNvCxnSpPr/>
          <p:nvPr/>
        </p:nvCxnSpPr>
        <p:spPr>
          <a:xfrm rot="10800000" flipV="1">
            <a:off x="928662" y="3811602"/>
            <a:ext cx="928694" cy="2143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6" name="Picture 6"/>
          <p:cNvPicPr>
            <a:picLocks noChangeAspect="1" noChangeArrowheads="1"/>
          </p:cNvPicPr>
          <p:nvPr/>
        </p:nvPicPr>
        <p:blipFill>
          <a:blip r:embed="rId8"/>
          <a:srcRect/>
          <a:stretch>
            <a:fillRect/>
          </a:stretch>
        </p:blipFill>
        <p:spPr bwMode="auto">
          <a:xfrm>
            <a:off x="-3857684" y="6215082"/>
            <a:ext cx="10215634" cy="5661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D7AA5A0-B784-42C7-A610-733F71E5C2A0}" type="slidenum">
              <a:rPr lang="fr-FR" smtClean="0"/>
              <a:pPr/>
              <a:t>9</a:t>
            </a:fld>
            <a:endParaRPr lang="fr-F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71" name="Diagramme 70"/>
          <p:cNvGraphicFramePr/>
          <p:nvPr/>
        </p:nvGraphicFramePr>
        <p:xfrm>
          <a:off x="642910" y="-492100"/>
          <a:ext cx="7858180" cy="220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 name="Espace réservé du contenu 2"/>
          <p:cNvSpPr>
            <a:spLocks noGrp="1"/>
          </p:cNvSpPr>
          <p:nvPr>
            <p:ph idx="1"/>
          </p:nvPr>
        </p:nvSpPr>
        <p:spPr>
          <a:xfrm>
            <a:off x="0" y="1142984"/>
            <a:ext cx="9144000" cy="5599163"/>
          </a:xfrm>
        </p:spPr>
        <p:txBody>
          <a:bodyPr>
            <a:normAutofit/>
          </a:bodyPr>
          <a:lstStyle/>
          <a:p>
            <a:pPr>
              <a:buNone/>
            </a:pPr>
            <a:r>
              <a:rPr lang="fr-FR" sz="2800" b="1" dirty="0" smtClean="0"/>
              <a:t> </a:t>
            </a:r>
          </a:p>
        </p:txBody>
      </p:sp>
      <p:sp>
        <p:nvSpPr>
          <p:cNvPr id="77" name="Rectangle 76"/>
          <p:cNvSpPr/>
          <p:nvPr/>
        </p:nvSpPr>
        <p:spPr>
          <a:xfrm>
            <a:off x="-32" y="2000240"/>
            <a:ext cx="3643338" cy="85725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Reproduction </a:t>
            </a:r>
            <a:r>
              <a:rPr lang="fr-FR" sz="2800" dirty="0" smtClean="0">
                <a:solidFill>
                  <a:srgbClr val="00B0F0"/>
                </a:solidFill>
              </a:rPr>
              <a:t>n x essai</a:t>
            </a:r>
            <a:endParaRPr lang="fr-FR" sz="2800" dirty="0" smtClean="0"/>
          </a:p>
          <a:p>
            <a:pPr algn="ctr"/>
            <a:r>
              <a:rPr lang="fr-FR" sz="2800" i="1" dirty="0" smtClean="0"/>
              <a:t>Conditions initiales ≠ </a:t>
            </a:r>
            <a:endParaRPr lang="fr-FR" sz="2800" i="1" dirty="0"/>
          </a:p>
        </p:txBody>
      </p:sp>
      <p:sp>
        <p:nvSpPr>
          <p:cNvPr id="78" name="Rectangle 77"/>
          <p:cNvSpPr/>
          <p:nvPr/>
        </p:nvSpPr>
        <p:spPr>
          <a:xfrm>
            <a:off x="5715008" y="2000240"/>
            <a:ext cx="3357554" cy="8572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La mesure, l’analyse</a:t>
            </a:r>
          </a:p>
          <a:p>
            <a:pPr algn="ctr"/>
            <a:r>
              <a:rPr lang="fr-FR" sz="2800" i="1" dirty="0" smtClean="0"/>
              <a:t>Incertitudes</a:t>
            </a:r>
          </a:p>
        </p:txBody>
      </p:sp>
      <p:cxnSp>
        <p:nvCxnSpPr>
          <p:cNvPr id="81" name="Connecteur droit avec flèche 80"/>
          <p:cNvCxnSpPr/>
          <p:nvPr/>
        </p:nvCxnSpPr>
        <p:spPr>
          <a:xfrm rot="16200000" flipV="1">
            <a:off x="-450196" y="5406139"/>
            <a:ext cx="1044000" cy="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p:nvPr/>
        </p:nvCxnSpPr>
        <p:spPr>
          <a:xfrm>
            <a:off x="71406" y="5929330"/>
            <a:ext cx="157163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Forme libre 94"/>
          <p:cNvSpPr/>
          <p:nvPr/>
        </p:nvSpPr>
        <p:spPr>
          <a:xfrm>
            <a:off x="204782" y="5228155"/>
            <a:ext cx="990600" cy="701166"/>
          </a:xfrm>
          <a:custGeom>
            <a:avLst/>
            <a:gdLst>
              <a:gd name="connsiteX0" fmla="*/ 0 w 990600"/>
              <a:gd name="connsiteY0" fmla="*/ 1185333 h 1217083"/>
              <a:gd name="connsiteX1" fmla="*/ 342900 w 990600"/>
              <a:gd name="connsiteY1" fmla="*/ 1020233 h 1217083"/>
              <a:gd name="connsiteX2" fmla="*/ 571500 w 990600"/>
              <a:gd name="connsiteY2" fmla="*/ 4233 h 1217083"/>
              <a:gd name="connsiteX3" fmla="*/ 736600 w 990600"/>
              <a:gd name="connsiteY3" fmla="*/ 994833 h 1217083"/>
              <a:gd name="connsiteX4" fmla="*/ 990600 w 990600"/>
              <a:gd name="connsiteY4" fmla="*/ 1185333 h 1217083"/>
              <a:gd name="connsiteX0" fmla="*/ 0 w 990600"/>
              <a:gd name="connsiteY0" fmla="*/ 685291 h 701166"/>
              <a:gd name="connsiteX1" fmla="*/ 342900 w 990600"/>
              <a:gd name="connsiteY1" fmla="*/ 520191 h 701166"/>
              <a:gd name="connsiteX2" fmla="*/ 571500 w 990600"/>
              <a:gd name="connsiteY2" fmla="*/ 4233 h 701166"/>
              <a:gd name="connsiteX3" fmla="*/ 736600 w 990600"/>
              <a:gd name="connsiteY3" fmla="*/ 494791 h 701166"/>
              <a:gd name="connsiteX4" fmla="*/ 990600 w 990600"/>
              <a:gd name="connsiteY4" fmla="*/ 685291 h 70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701166">
                <a:moveTo>
                  <a:pt x="0" y="685291"/>
                </a:moveTo>
                <a:cubicBezTo>
                  <a:pt x="123825" y="701166"/>
                  <a:pt x="247650" y="633700"/>
                  <a:pt x="342900" y="520191"/>
                </a:cubicBezTo>
                <a:cubicBezTo>
                  <a:pt x="438150" y="406682"/>
                  <a:pt x="505883" y="8466"/>
                  <a:pt x="571500" y="4233"/>
                </a:cubicBezTo>
                <a:cubicBezTo>
                  <a:pt x="637117" y="0"/>
                  <a:pt x="666750" y="381281"/>
                  <a:pt x="736600" y="494791"/>
                </a:cubicBezTo>
                <a:cubicBezTo>
                  <a:pt x="806450" y="608301"/>
                  <a:pt x="898525" y="688466"/>
                  <a:pt x="990600" y="685291"/>
                </a:cubicBezTo>
              </a:path>
            </a:pathLst>
          </a:cu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0" name="Flèche vers le bas 99"/>
          <p:cNvSpPr/>
          <p:nvPr/>
        </p:nvSpPr>
        <p:spPr>
          <a:xfrm>
            <a:off x="1285852" y="2857496"/>
            <a:ext cx="928694" cy="285752"/>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p:cNvSpPr/>
          <p:nvPr/>
        </p:nvSpPr>
        <p:spPr>
          <a:xfrm>
            <a:off x="-32" y="3143248"/>
            <a:ext cx="3643338" cy="64294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Séries de </a:t>
            </a:r>
            <a:r>
              <a:rPr lang="fr-FR" sz="2800" dirty="0" smtClean="0">
                <a:solidFill>
                  <a:srgbClr val="00B0F0"/>
                </a:solidFill>
              </a:rPr>
              <a:t>n</a:t>
            </a:r>
            <a:r>
              <a:rPr lang="fr-FR" sz="2800" dirty="0" smtClean="0"/>
              <a:t> données X</a:t>
            </a:r>
            <a:r>
              <a:rPr lang="fr-FR" sz="2800" baseline="-25000" dirty="0" smtClean="0"/>
              <a:t>i</a:t>
            </a:r>
            <a:endParaRPr lang="fr-FR" sz="2800" baseline="-25000" dirty="0"/>
          </a:p>
        </p:txBody>
      </p:sp>
      <p:sp>
        <p:nvSpPr>
          <p:cNvPr id="105" name="Rectangle 104"/>
          <p:cNvSpPr/>
          <p:nvPr/>
        </p:nvSpPr>
        <p:spPr>
          <a:xfrm>
            <a:off x="5715008" y="3357562"/>
            <a:ext cx="3357554" cy="85725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rPr>
              <a:t>Propagation des incertitudes </a:t>
            </a:r>
            <a:endParaRPr lang="fr-FR" sz="2800" dirty="0">
              <a:solidFill>
                <a:schemeClr val="bg1"/>
              </a:solidFill>
            </a:endParaRPr>
          </a:p>
        </p:txBody>
      </p:sp>
      <p:sp>
        <p:nvSpPr>
          <p:cNvPr id="107" name="Rectangle 106"/>
          <p:cNvSpPr/>
          <p:nvPr/>
        </p:nvSpPr>
        <p:spPr>
          <a:xfrm>
            <a:off x="0" y="4000504"/>
            <a:ext cx="3643338" cy="71438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Test de la normalité</a:t>
            </a:r>
          </a:p>
          <a:p>
            <a:pPr algn="ctr"/>
            <a:r>
              <a:rPr lang="fr-FR" sz="2400" i="1" dirty="0" smtClean="0"/>
              <a:t>Shapiro-</a:t>
            </a:r>
            <a:r>
              <a:rPr lang="fr-FR" sz="2400" i="1" dirty="0" err="1" smtClean="0"/>
              <a:t>Wilk</a:t>
            </a:r>
            <a:endParaRPr lang="fr-FR" sz="2400" i="1" dirty="0"/>
          </a:p>
        </p:txBody>
      </p:sp>
      <p:sp>
        <p:nvSpPr>
          <p:cNvPr id="110" name="ZoneTexte 109"/>
          <p:cNvSpPr txBox="1"/>
          <p:nvPr/>
        </p:nvSpPr>
        <p:spPr>
          <a:xfrm>
            <a:off x="785786" y="4714884"/>
            <a:ext cx="857256" cy="1323439"/>
          </a:xfrm>
          <a:prstGeom prst="rect">
            <a:avLst/>
          </a:prstGeom>
          <a:noFill/>
        </p:spPr>
        <p:txBody>
          <a:bodyPr wrap="square" rtlCol="0">
            <a:spAutoFit/>
          </a:bodyPr>
          <a:lstStyle/>
          <a:p>
            <a:r>
              <a:rPr lang="fr-FR" sz="8000" b="1" dirty="0" smtClean="0">
                <a:solidFill>
                  <a:srgbClr val="FF0000"/>
                </a:solidFill>
              </a:rPr>
              <a:t>?</a:t>
            </a:r>
            <a:endParaRPr lang="fr-FR" sz="8000" b="1" dirty="0">
              <a:solidFill>
                <a:srgbClr val="FF0000"/>
              </a:solidFill>
            </a:endParaRPr>
          </a:p>
        </p:txBody>
      </p:sp>
      <p:sp>
        <p:nvSpPr>
          <p:cNvPr id="113" name="Rectangle 112"/>
          <p:cNvSpPr/>
          <p:nvPr/>
        </p:nvSpPr>
        <p:spPr>
          <a:xfrm>
            <a:off x="1928794" y="5715016"/>
            <a:ext cx="1714512" cy="4286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ea typeface="NSimSun"/>
                <a:cs typeface="Arial" pitchFamily="34" charset="0"/>
                <a:sym typeface="Symbol"/>
              </a:rPr>
              <a:t>r = 2,83 </a:t>
            </a:r>
            <a:r>
              <a:rPr lang="fr-FR" sz="2800" dirty="0" smtClean="0">
                <a:cs typeface="Arial" pitchFamily="34" charset="0"/>
              </a:rPr>
              <a:t> </a:t>
            </a:r>
            <a:endParaRPr lang="fr-FR" sz="2000" i="1" baseline="-25000" dirty="0">
              <a:cs typeface="Arial" pitchFamily="34" charset="0"/>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195" name="Rectangle 3"/>
          <p:cNvSpPr>
            <a:spLocks noChangeArrowheads="1"/>
          </p:cNvSpPr>
          <p:nvPr/>
        </p:nvSpPr>
        <p:spPr bwMode="auto">
          <a:xfrm>
            <a:off x="457200" y="660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19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198" name="Rectangle 6"/>
          <p:cNvSpPr>
            <a:spLocks noChangeArrowheads="1"/>
          </p:cNvSpPr>
          <p:nvPr/>
        </p:nvSpPr>
        <p:spPr bwMode="auto">
          <a:xfrm>
            <a:off x="457200" y="660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20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201" name="Rectangle 9"/>
          <p:cNvSpPr>
            <a:spLocks noChangeArrowheads="1"/>
          </p:cNvSpPr>
          <p:nvPr/>
        </p:nvSpPr>
        <p:spPr bwMode="auto">
          <a:xfrm>
            <a:off x="457200" y="660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115"/>
          <p:cNvSpPr/>
          <p:nvPr/>
        </p:nvSpPr>
        <p:spPr>
          <a:xfrm>
            <a:off x="1714480" y="5000636"/>
            <a:ext cx="1928826" cy="4286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cs typeface="Arial" pitchFamily="34" charset="0"/>
              </a:rPr>
              <a:t>X</a:t>
            </a:r>
            <a:r>
              <a:rPr lang="fr-FR" sz="2800" baseline="-25000" dirty="0" smtClean="0">
                <a:cs typeface="Arial" pitchFamily="34" charset="0"/>
              </a:rPr>
              <a:t>i</a:t>
            </a:r>
            <a:r>
              <a:rPr lang="fr-FR" sz="2800" dirty="0" smtClean="0">
                <a:cs typeface="Arial" pitchFamily="34" charset="0"/>
              </a:rPr>
              <a:t> ~ </a:t>
            </a:r>
            <a:r>
              <a:rPr lang="fr-FR" sz="2800" dirty="0" smtClean="0">
                <a:ea typeface="NSimSun"/>
                <a:cs typeface="Arial" pitchFamily="34" charset="0"/>
              </a:rPr>
              <a:t>N(µ;</a:t>
            </a:r>
            <a:r>
              <a:rPr lang="fr-FR" sz="2800" dirty="0" smtClean="0">
                <a:ea typeface="NSimSun"/>
                <a:cs typeface="Arial" pitchFamily="34" charset="0"/>
                <a:sym typeface="Symbol"/>
              </a:rPr>
              <a:t>)</a:t>
            </a:r>
            <a:r>
              <a:rPr lang="fr-FR" sz="2800" dirty="0" smtClean="0">
                <a:cs typeface="Arial" pitchFamily="34" charset="0"/>
              </a:rPr>
              <a:t> </a:t>
            </a:r>
            <a:endParaRPr lang="fr-FR" sz="2000" i="1" baseline="-25000" dirty="0">
              <a:cs typeface="Arial" pitchFamily="34" charset="0"/>
            </a:endParaRPr>
          </a:p>
        </p:txBody>
      </p:sp>
      <p:sp>
        <p:nvSpPr>
          <p:cNvPr id="117" name="ZoneTexte 116"/>
          <p:cNvSpPr txBox="1"/>
          <p:nvPr/>
        </p:nvSpPr>
        <p:spPr>
          <a:xfrm>
            <a:off x="-32" y="6078700"/>
            <a:ext cx="2214578" cy="707886"/>
          </a:xfrm>
          <a:prstGeom prst="rect">
            <a:avLst/>
          </a:prstGeom>
          <a:noFill/>
        </p:spPr>
        <p:txBody>
          <a:bodyPr wrap="square" rtlCol="0">
            <a:spAutoFit/>
          </a:bodyPr>
          <a:lstStyle/>
          <a:p>
            <a:r>
              <a:rPr lang="fr-FR" sz="2000" b="1" dirty="0" smtClean="0"/>
              <a:t>Limite de reproductibilité r</a:t>
            </a:r>
            <a:endParaRPr lang="fr-FR" sz="2000" b="1" dirty="0"/>
          </a:p>
        </p:txBody>
      </p:sp>
      <p:sp>
        <p:nvSpPr>
          <p:cNvPr id="121" name="ZoneTexte 120"/>
          <p:cNvSpPr txBox="1"/>
          <p:nvPr/>
        </p:nvSpPr>
        <p:spPr>
          <a:xfrm>
            <a:off x="214282" y="1477020"/>
            <a:ext cx="2857488" cy="523220"/>
          </a:xfrm>
          <a:prstGeom prst="rect">
            <a:avLst/>
          </a:prstGeom>
          <a:noFill/>
        </p:spPr>
        <p:txBody>
          <a:bodyPr wrap="square" rtlCol="0">
            <a:spAutoFit/>
          </a:bodyPr>
          <a:lstStyle/>
          <a:p>
            <a:r>
              <a:rPr lang="fr-FR" sz="2800" b="1" dirty="0" smtClean="0"/>
              <a:t>Reproductibilité ?</a:t>
            </a:r>
            <a:endParaRPr lang="fr-FR" sz="2800" b="1" dirty="0"/>
          </a:p>
        </p:txBody>
      </p:sp>
      <p:sp>
        <p:nvSpPr>
          <p:cNvPr id="122" name="ZoneTexte 121"/>
          <p:cNvSpPr txBox="1"/>
          <p:nvPr/>
        </p:nvSpPr>
        <p:spPr>
          <a:xfrm>
            <a:off x="5643602" y="1477020"/>
            <a:ext cx="3786182" cy="523220"/>
          </a:xfrm>
          <a:prstGeom prst="rect">
            <a:avLst/>
          </a:prstGeom>
          <a:noFill/>
        </p:spPr>
        <p:txBody>
          <a:bodyPr wrap="square" rtlCol="0">
            <a:spAutoFit/>
          </a:bodyPr>
          <a:lstStyle/>
          <a:p>
            <a:r>
              <a:rPr lang="fr-FR" sz="2800" b="1" dirty="0" smtClean="0"/>
              <a:t>Poids des incertitudes?</a:t>
            </a:r>
            <a:endParaRPr lang="fr-FR" sz="2800" b="1" dirty="0"/>
          </a:p>
        </p:txBody>
      </p:sp>
      <p:cxnSp>
        <p:nvCxnSpPr>
          <p:cNvPr id="135" name="Connecteur droit avec flèche 134"/>
          <p:cNvCxnSpPr/>
          <p:nvPr/>
        </p:nvCxnSpPr>
        <p:spPr>
          <a:xfrm rot="5400000" flipH="1" flipV="1">
            <a:off x="3447143" y="1839214"/>
            <a:ext cx="963832"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p:cNvCxnSpPr/>
          <p:nvPr/>
        </p:nvCxnSpPr>
        <p:spPr>
          <a:xfrm>
            <a:off x="3929058" y="2319542"/>
            <a:ext cx="1368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7" name="Ellipse 136"/>
          <p:cNvSpPr/>
          <p:nvPr/>
        </p:nvSpPr>
        <p:spPr>
          <a:xfrm>
            <a:off x="4214811" y="1749626"/>
            <a:ext cx="71438" cy="1428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p:cNvSpPr/>
          <p:nvPr/>
        </p:nvSpPr>
        <p:spPr>
          <a:xfrm>
            <a:off x="4429125" y="1535312"/>
            <a:ext cx="71438" cy="1428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p:cNvSpPr/>
          <p:nvPr/>
        </p:nvSpPr>
        <p:spPr>
          <a:xfrm>
            <a:off x="4572001" y="1892502"/>
            <a:ext cx="71438" cy="1428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p:cNvSpPr/>
          <p:nvPr/>
        </p:nvSpPr>
        <p:spPr>
          <a:xfrm>
            <a:off x="4643439" y="1687712"/>
            <a:ext cx="71438" cy="1428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p:cNvSpPr/>
          <p:nvPr/>
        </p:nvSpPr>
        <p:spPr>
          <a:xfrm>
            <a:off x="4857753" y="1749626"/>
            <a:ext cx="71438" cy="1428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p:cNvSpPr/>
          <p:nvPr/>
        </p:nvSpPr>
        <p:spPr>
          <a:xfrm>
            <a:off x="5000629" y="1606750"/>
            <a:ext cx="71438" cy="1428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6" name="Connecteur droit 155"/>
          <p:cNvCxnSpPr/>
          <p:nvPr/>
        </p:nvCxnSpPr>
        <p:spPr>
          <a:xfrm>
            <a:off x="3929058" y="1785926"/>
            <a:ext cx="1285884" cy="158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60" name="Rectangle 159"/>
          <p:cNvSpPr/>
          <p:nvPr/>
        </p:nvSpPr>
        <p:spPr>
          <a:xfrm>
            <a:off x="3786182" y="1285860"/>
            <a:ext cx="1571636" cy="12144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ZoneTexte 160"/>
          <p:cNvSpPr txBox="1"/>
          <p:nvPr/>
        </p:nvSpPr>
        <p:spPr>
          <a:xfrm>
            <a:off x="3857620" y="2500306"/>
            <a:ext cx="1571636" cy="830997"/>
          </a:xfrm>
          <a:prstGeom prst="rect">
            <a:avLst/>
          </a:prstGeom>
          <a:noFill/>
        </p:spPr>
        <p:txBody>
          <a:bodyPr wrap="square" rtlCol="0">
            <a:spAutoFit/>
          </a:bodyPr>
          <a:lstStyle/>
          <a:p>
            <a:r>
              <a:rPr lang="fr-FR" sz="2400" b="1" dirty="0" smtClean="0">
                <a:solidFill>
                  <a:srgbClr val="FF0000"/>
                </a:solidFill>
              </a:rPr>
              <a:t>Dispersion</a:t>
            </a:r>
          </a:p>
          <a:p>
            <a:r>
              <a:rPr lang="fr-FR" sz="2400" b="1" dirty="0" smtClean="0">
                <a:solidFill>
                  <a:srgbClr val="FF0000"/>
                </a:solidFill>
              </a:rPr>
              <a:t>résultats</a:t>
            </a:r>
            <a:endParaRPr lang="fr-FR" sz="2400" b="1" dirty="0">
              <a:solidFill>
                <a:srgbClr val="FF0000"/>
              </a:solidFill>
            </a:endParaRPr>
          </a:p>
        </p:txBody>
      </p:sp>
      <p:sp>
        <p:nvSpPr>
          <p:cNvPr id="162" name="Rectangle 161"/>
          <p:cNvSpPr/>
          <p:nvPr/>
        </p:nvSpPr>
        <p:spPr>
          <a:xfrm>
            <a:off x="5715008" y="4714884"/>
            <a:ext cx="3357554" cy="85725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rPr>
              <a:t>Intervalles de confiance 95 % IC95%</a:t>
            </a:r>
            <a:endParaRPr lang="fr-FR" sz="2800" dirty="0">
              <a:solidFill>
                <a:schemeClr val="bg1"/>
              </a:solidFill>
            </a:endParaRPr>
          </a:p>
        </p:txBody>
      </p:sp>
      <p:sp>
        <p:nvSpPr>
          <p:cNvPr id="163" name="Flèche vers le bas 162"/>
          <p:cNvSpPr/>
          <p:nvPr/>
        </p:nvSpPr>
        <p:spPr>
          <a:xfrm>
            <a:off x="6858016" y="4214818"/>
            <a:ext cx="928694" cy="500066"/>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ZoneTexte 163"/>
          <p:cNvSpPr txBox="1"/>
          <p:nvPr/>
        </p:nvSpPr>
        <p:spPr>
          <a:xfrm>
            <a:off x="7786710" y="4214818"/>
            <a:ext cx="928694" cy="461665"/>
          </a:xfrm>
          <a:prstGeom prst="rect">
            <a:avLst/>
          </a:prstGeom>
          <a:noFill/>
        </p:spPr>
        <p:txBody>
          <a:bodyPr wrap="square" rtlCol="0">
            <a:spAutoFit/>
          </a:bodyPr>
          <a:lstStyle/>
          <a:p>
            <a:r>
              <a:rPr lang="fr-FR" sz="2400" b="1" dirty="0" smtClean="0"/>
              <a:t>GUM</a:t>
            </a:r>
            <a:endParaRPr lang="fr-FR" sz="2400" b="1" dirty="0"/>
          </a:p>
        </p:txBody>
      </p:sp>
      <p:sp>
        <p:nvSpPr>
          <p:cNvPr id="165" name="Flèche vers le bas 164"/>
          <p:cNvSpPr/>
          <p:nvPr/>
        </p:nvSpPr>
        <p:spPr>
          <a:xfrm>
            <a:off x="6858016" y="2857496"/>
            <a:ext cx="928694" cy="500066"/>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Flèche droite 166"/>
          <p:cNvSpPr/>
          <p:nvPr/>
        </p:nvSpPr>
        <p:spPr>
          <a:xfrm>
            <a:off x="5357818" y="1571612"/>
            <a:ext cx="35719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Flèche droite 167"/>
          <p:cNvSpPr/>
          <p:nvPr/>
        </p:nvSpPr>
        <p:spPr>
          <a:xfrm flipH="1">
            <a:off x="3428992" y="1571612"/>
            <a:ext cx="35719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Flèche vers le bas 168"/>
          <p:cNvSpPr/>
          <p:nvPr/>
        </p:nvSpPr>
        <p:spPr>
          <a:xfrm>
            <a:off x="1285852" y="3786190"/>
            <a:ext cx="928694" cy="214314"/>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Flèche vers le bas 169"/>
          <p:cNvSpPr/>
          <p:nvPr/>
        </p:nvSpPr>
        <p:spPr>
          <a:xfrm>
            <a:off x="2214546" y="4714884"/>
            <a:ext cx="928694" cy="285752"/>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Flèche vers le bas 170"/>
          <p:cNvSpPr/>
          <p:nvPr/>
        </p:nvSpPr>
        <p:spPr>
          <a:xfrm>
            <a:off x="2214546" y="5429264"/>
            <a:ext cx="928694" cy="285752"/>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Rectangle 171"/>
          <p:cNvSpPr/>
          <p:nvPr/>
        </p:nvSpPr>
        <p:spPr>
          <a:xfrm>
            <a:off x="1928794" y="6286520"/>
            <a:ext cx="2714644" cy="50004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cs typeface="Arial" pitchFamily="34" charset="0"/>
              </a:rPr>
              <a:t>abs(X</a:t>
            </a:r>
            <a:r>
              <a:rPr lang="fr-FR" sz="2800" baseline="-25000" dirty="0" smtClean="0">
                <a:cs typeface="Arial" pitchFamily="34" charset="0"/>
              </a:rPr>
              <a:t>i </a:t>
            </a:r>
            <a:r>
              <a:rPr lang="fr-FR" sz="2800" dirty="0" smtClean="0">
                <a:cs typeface="Arial" pitchFamily="34" charset="0"/>
              </a:rPr>
              <a:t>– </a:t>
            </a:r>
            <a:r>
              <a:rPr lang="fr-FR" sz="2800" dirty="0" err="1" smtClean="0">
                <a:cs typeface="Arial" pitchFamily="34" charset="0"/>
              </a:rPr>
              <a:t>X</a:t>
            </a:r>
            <a:r>
              <a:rPr lang="fr-FR" sz="2800" baseline="-25000" dirty="0" err="1" smtClean="0">
                <a:cs typeface="Arial" pitchFamily="34" charset="0"/>
              </a:rPr>
              <a:t>j</a:t>
            </a:r>
            <a:r>
              <a:rPr lang="fr-FR" sz="2800" dirty="0" smtClean="0">
                <a:cs typeface="Arial" pitchFamily="34" charset="0"/>
              </a:rPr>
              <a:t>) ≤ r ?</a:t>
            </a:r>
            <a:endParaRPr lang="fr-FR" sz="2000" i="1" baseline="-25000" dirty="0">
              <a:cs typeface="Arial" pitchFamily="34" charset="0"/>
            </a:endParaRPr>
          </a:p>
        </p:txBody>
      </p:sp>
      <p:sp>
        <p:nvSpPr>
          <p:cNvPr id="174" name="Flèche à angle droit 173"/>
          <p:cNvSpPr/>
          <p:nvPr/>
        </p:nvSpPr>
        <p:spPr>
          <a:xfrm flipV="1">
            <a:off x="3643306" y="5857892"/>
            <a:ext cx="642942" cy="428628"/>
          </a:xfrm>
          <a:prstGeom prst="bentUp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4558</TotalTime>
  <Words>1110</Words>
  <Application>Microsoft Office PowerPoint</Application>
  <PresentationFormat>Affichage à l'écran (4:3)</PresentationFormat>
  <Paragraphs>301</Paragraphs>
  <Slides>17</Slides>
  <Notes>6</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17</vt:i4>
      </vt:variant>
    </vt:vector>
  </HeadingPairs>
  <TitlesOfParts>
    <vt:vector size="19" baseType="lpstr">
      <vt:lpstr>Thème Office</vt:lpstr>
      <vt:lpstr>Prism 5</vt:lpstr>
      <vt:lpstr>JDHU  7-9 nov. 2018</vt:lpstr>
      <vt:lpstr>Introduction </vt:lpstr>
      <vt:lpstr>Contexte - les noues</vt:lpstr>
      <vt:lpstr>Méthodologie – système pilote</vt:lpstr>
      <vt:lpstr>Diapositive 5</vt:lpstr>
      <vt:lpstr>Méthodologie – reproductibilité</vt:lpstr>
      <vt:lpstr>Diapositive 7</vt:lpstr>
      <vt:lpstr>Diapositive 8</vt:lpstr>
      <vt:lpstr>Diapositive 9</vt:lpstr>
      <vt:lpstr>Diapositive 10</vt:lpstr>
      <vt:lpstr>Diapositive 11</vt:lpstr>
      <vt:lpstr>Diapositive 12</vt:lpstr>
      <vt:lpstr>Diapositive 13</vt:lpstr>
      <vt:lpstr>Diapositive 14</vt:lpstr>
      <vt:lpstr>Diapositive 15</vt:lpstr>
      <vt:lpstr>Remerciements</vt:lpstr>
      <vt:lpstr>Critère de reproductibilité 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JDHU 2018</dc:title>
  <dc:creator>alexandre</dc:creator>
  <cp:lastModifiedBy>alexandre</cp:lastModifiedBy>
  <cp:revision>311</cp:revision>
  <dcterms:created xsi:type="dcterms:W3CDTF">2018-10-28T18:22:47Z</dcterms:created>
  <dcterms:modified xsi:type="dcterms:W3CDTF">2018-11-07T10:26:49Z</dcterms:modified>
</cp:coreProperties>
</file>