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9" r:id="rId3"/>
    <p:sldId id="291" r:id="rId4"/>
    <p:sldId id="258" r:id="rId5"/>
    <p:sldId id="257" r:id="rId6"/>
    <p:sldId id="293" r:id="rId7"/>
    <p:sldId id="294" r:id="rId8"/>
    <p:sldId id="295" r:id="rId9"/>
    <p:sldId id="296" r:id="rId10"/>
    <p:sldId id="297" r:id="rId11"/>
    <p:sldId id="299" r:id="rId12"/>
    <p:sldId id="298" r:id="rId13"/>
    <p:sldId id="303" r:id="rId14"/>
    <p:sldId id="300" r:id="rId15"/>
    <p:sldId id="302" r:id="rId16"/>
    <p:sldId id="301" r:id="rId17"/>
    <p:sldId id="304" r:id="rId18"/>
    <p:sldId id="305" r:id="rId19"/>
    <p:sldId id="306" r:id="rId20"/>
    <p:sldId id="307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7C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C225D-D8E1-4839-8D30-921F01E942D8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D4BB6-0238-4243-BA74-BEEC843DA0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090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D4BB6-0238-4243-BA74-BEEC843DA04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495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726ABD6-3FF9-4DB3-92E4-98A1E1FD51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875BB365-0091-4ACE-B42F-DEF8D9891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9EEE106D-6220-47FA-8E65-679CE92F8F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3FD6E0-E5B7-4127-B6D5-64A14BD603BF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134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726ABD6-3FF9-4DB3-92E4-98A1E1FD51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875BB365-0091-4ACE-B42F-DEF8D9891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9EEE106D-6220-47FA-8E65-679CE92F8F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3FD6E0-E5B7-4127-B6D5-64A14BD603BF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91448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726ABD6-3FF9-4DB3-92E4-98A1E1FD51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875BB365-0091-4ACE-B42F-DEF8D9891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9EEE106D-6220-47FA-8E65-679CE92F8F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3FD6E0-E5B7-4127-B6D5-64A14BD603BF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81432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726ABD6-3FF9-4DB3-92E4-98A1E1FD51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875BB365-0091-4ACE-B42F-DEF8D9891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9EEE106D-6220-47FA-8E65-679CE92F8F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3FD6E0-E5B7-4127-B6D5-64A14BD603BF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06839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726ABD6-3FF9-4DB3-92E4-98A1E1FD51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875BB365-0091-4ACE-B42F-DEF8D9891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9EEE106D-6220-47FA-8E65-679CE92F8F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3FD6E0-E5B7-4127-B6D5-64A14BD603BF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38981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726ABD6-3FF9-4DB3-92E4-98A1E1FD51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875BB365-0091-4ACE-B42F-DEF8D9891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9EEE106D-6220-47FA-8E65-679CE92F8F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3FD6E0-E5B7-4127-B6D5-64A14BD603BF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9438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726ABD6-3FF9-4DB3-92E4-98A1E1FD51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875BB365-0091-4ACE-B42F-DEF8D9891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9EEE106D-6220-47FA-8E65-679CE92F8F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3FD6E0-E5B7-4127-B6D5-64A14BD603BF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75014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726ABD6-3FF9-4DB3-92E4-98A1E1FD51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875BB365-0091-4ACE-B42F-DEF8D9891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9EEE106D-6220-47FA-8E65-679CE92F8F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3FD6E0-E5B7-4127-B6D5-64A14BD603BF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22594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AEE53EED-39FA-4C84-8226-5A0DD0FF4B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4F1BAD04-9993-4B18-88E1-1A2074FC59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42CDCFBD-7FCE-459F-880F-F9A990A752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692B00-994D-4ADF-82C8-FB55C323AF42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726ABD6-3FF9-4DB3-92E4-98A1E1FD51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875BB365-0091-4ACE-B42F-DEF8D9891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9EEE106D-6220-47FA-8E65-679CE92F8F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3FD6E0-E5B7-4127-B6D5-64A14BD603BF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726ABD6-3FF9-4DB3-92E4-98A1E1FD51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875BB365-0091-4ACE-B42F-DEF8D9891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9EEE106D-6220-47FA-8E65-679CE92F8F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3FD6E0-E5B7-4127-B6D5-64A14BD603BF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77521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726ABD6-3FF9-4DB3-92E4-98A1E1FD51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875BB365-0091-4ACE-B42F-DEF8D9891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9EEE106D-6220-47FA-8E65-679CE92F8F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3FD6E0-E5B7-4127-B6D5-64A14BD603BF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59804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726ABD6-3FF9-4DB3-92E4-98A1E1FD51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875BB365-0091-4ACE-B42F-DEF8D9891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9EEE106D-6220-47FA-8E65-679CE92F8F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3FD6E0-E5B7-4127-B6D5-64A14BD603BF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97747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726ABD6-3FF9-4DB3-92E4-98A1E1FD51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875BB365-0091-4ACE-B42F-DEF8D9891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9EEE106D-6220-47FA-8E65-679CE92F8F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3FD6E0-E5B7-4127-B6D5-64A14BD603BF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92370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726ABD6-3FF9-4DB3-92E4-98A1E1FD51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875BB365-0091-4ACE-B42F-DEF8D9891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9EEE106D-6220-47FA-8E65-679CE92F8F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3FD6E0-E5B7-4127-B6D5-64A14BD603BF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36720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726ABD6-3FF9-4DB3-92E4-98A1E1FD51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875BB365-0091-4ACE-B42F-DEF8D9891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9EEE106D-6220-47FA-8E65-679CE92F8F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3FD6E0-E5B7-4127-B6D5-64A14BD603BF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87645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03ED2-F15F-449A-92E5-B8CEEB1920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9240E5-DFC2-4BB0-A33A-04A4FE44B5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831F0-6358-4B2F-98E6-5F2ACCA6B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EB9F-E456-4EA3-B61E-4BB7FEDF5CE5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9073B-14F9-4063-B11D-91CFE7A00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6EE52-F56C-4680-A707-87F01D5C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463-DB3B-4565-87BB-5E2566A32C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10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72EE2-5505-4822-B9A2-C4F8E0FC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D2BCE-7934-4605-B3EF-9C6797B9B1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C8D2A-F4D7-4B4A-85DB-35E1580BF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EB9F-E456-4EA3-B61E-4BB7FEDF5CE5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13A5A-3D37-4221-A070-55660F3C3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FE4A4-A7A3-4802-ADCE-8F0ED2E5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463-DB3B-4565-87BB-5E2566A32C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15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CB0DE3-ADDA-4410-9A6F-690E591869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D39264-2880-41AC-9077-B4B01E613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D550D-84CA-4420-8616-AC64E2DB4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EB9F-E456-4EA3-B61E-4BB7FEDF5CE5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1E3F2-68ED-4BBA-83B5-32F338DF4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51A6D-A3B3-49A6-8A6C-3489AAFE6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463-DB3B-4565-87BB-5E2566A32C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45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C64D2-D1FF-4887-AA38-0DFF0CB47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09710-3769-4DAA-8A18-F68F9E89C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98942-8447-4339-89ED-E5A31A9BF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EB9F-E456-4EA3-B61E-4BB7FEDF5CE5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5E37B-7682-4327-B57C-0249095FD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C13D0-8874-4B19-9A31-A61416A3E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463-DB3B-4565-87BB-5E2566A32C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57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681B1-7651-4DB7-B1BB-61A7FA977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08577-15D3-424A-AD95-8D2EF3864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4A646-6AAA-4BBE-A145-491BB00C9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EB9F-E456-4EA3-B61E-4BB7FEDF5CE5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D5487-3384-4D64-A355-E931F908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8D03F-A373-4F4C-9157-3F00FC372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463-DB3B-4565-87BB-5E2566A32C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71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62539-B5CF-4F11-8E81-478849DF8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1CB92-CD72-4880-835F-934241B05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2622FE-89A5-4312-93BE-C3FF56229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28354-FCC0-415A-884D-265D28DD3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EB9F-E456-4EA3-B61E-4BB7FEDF5CE5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5F3C8-91DF-47DF-BD27-1757371E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123788-4B3B-4265-B806-F3C8DCBF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463-DB3B-4565-87BB-5E2566A32C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496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AEB15-4A11-41DF-8417-17AD11B7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6151D-20F6-4E91-8F6E-5017BE5DD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6DF9D-3202-4049-A078-05EC3A2D0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077EF0-9E30-46A3-8FD8-6B4F32AD46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387A01-AFE2-424B-BF02-FA8628A1FF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51F5E3-F412-40E5-B40A-01EA6408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EB9F-E456-4EA3-B61E-4BB7FEDF5CE5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C42ABA-70DE-4D9C-99FF-251A365AF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91021B-A343-4617-B52F-3DAB2CA0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463-DB3B-4565-87BB-5E2566A32C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91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5817B-4591-49C0-8EC0-A3F46D42E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771C4-685A-40A9-9D75-31E70375F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EB9F-E456-4EA3-B61E-4BB7FEDF5CE5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2B75A-D7D5-4EB9-9E4C-8AC871EC9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7D44C-4E7A-46CB-A66F-669CA8CFF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463-DB3B-4565-87BB-5E2566A32C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60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612B3D-D4D4-474C-AECE-D4DC8379A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EB9F-E456-4EA3-B61E-4BB7FEDF5CE5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BC14F4-C4D2-484A-A931-E627FA189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19DC2-4E4F-4924-8B87-E13CDE2D3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463-DB3B-4565-87BB-5E2566A32C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85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5097E-6F4B-4979-9E5A-8BA868A92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29866-27AE-43A7-BAFD-A9412115D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338740-545E-4174-A4FF-5F912FE05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F3D22-AF23-4A2C-8EE0-B5AB78A5B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EB9F-E456-4EA3-B61E-4BB7FEDF5CE5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71990-09F4-45A6-ACAB-A968DB32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959CF-B50F-4AC6-B352-6291CDD80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463-DB3B-4565-87BB-5E2566A32C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96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2431B-1AFE-402F-A6FA-81E73521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CDCAAB-133C-4883-AF63-958297E01B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614E8-3DDC-4749-81DC-0DF75520A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D163D-800D-45F7-8292-B58983070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EB9F-E456-4EA3-B61E-4BB7FEDF5CE5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5B96A-E75B-460A-A491-0D1066002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D8A00-0BE4-46EB-B916-7289CB632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463-DB3B-4565-87BB-5E2566A32C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04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7667E2-41B9-449B-9A72-2C05EB848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59CF5-AF81-440B-893D-E69CFB2AD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08866-CBE7-45C9-BA00-E567FA9D3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FEB9F-E456-4EA3-B61E-4BB7FEDF5CE5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E2FBC-C3F3-46F7-8221-1DF4A50764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FEF48-1004-4491-94FD-349475293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B7463-DB3B-4565-87BB-5E2566A32C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36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95F78463-5D96-4B12-853B-3B64CB3D1C88}"/>
              </a:ext>
            </a:extLst>
          </p:cNvPr>
          <p:cNvSpPr txBox="1">
            <a:spLocks/>
          </p:cNvSpPr>
          <p:nvPr/>
        </p:nvSpPr>
        <p:spPr>
          <a:xfrm>
            <a:off x="1685079" y="1871263"/>
            <a:ext cx="8708882" cy="1528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 dirty="0">
                <a:solidFill>
                  <a:schemeClr val="accent2"/>
                </a:solidFill>
              </a:rPr>
              <a:t>Micropolluants dans les eaux usées : qu’apporte un traitement tertiaire par adsorption sur charbon actif 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C3651B-F44C-41F9-939E-3FEEF5029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29" y="6174457"/>
            <a:ext cx="1953383" cy="552134"/>
          </a:xfrm>
          <a:prstGeom prst="rect">
            <a:avLst/>
          </a:prstGeom>
        </p:spPr>
      </p:pic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314626E5-57E4-4DC8-B994-B3F71FFDC979}"/>
              </a:ext>
            </a:extLst>
          </p:cNvPr>
          <p:cNvSpPr txBox="1">
            <a:spLocks/>
          </p:cNvSpPr>
          <p:nvPr/>
        </p:nvSpPr>
        <p:spPr>
          <a:xfrm>
            <a:off x="1825776" y="4856696"/>
            <a:ext cx="8815387" cy="1065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u="sng" dirty="0">
                <a:solidFill>
                  <a:srgbClr val="0070C0"/>
                </a:solidFill>
              </a:rPr>
              <a:t>Ronan Guillossou</a:t>
            </a:r>
            <a:r>
              <a:rPr lang="fr-FR" sz="2000" dirty="0">
                <a:solidFill>
                  <a:srgbClr val="0070C0"/>
                </a:solidFill>
              </a:rPr>
              <a:t>, Johnny Gasperi, Julien Le Roux, Romain Mailler, </a:t>
            </a:r>
          </a:p>
          <a:p>
            <a:r>
              <a:rPr lang="fr-FR" sz="2000" dirty="0">
                <a:solidFill>
                  <a:srgbClr val="0070C0"/>
                </a:solidFill>
              </a:rPr>
              <a:t>Emmanuelle Vulliet, Catherine Morlay, Fabrice </a:t>
            </a:r>
            <a:r>
              <a:rPr lang="fr-FR" sz="2000" dirty="0" err="1">
                <a:solidFill>
                  <a:srgbClr val="0070C0"/>
                </a:solidFill>
              </a:rPr>
              <a:t>Nauleau</a:t>
            </a:r>
            <a:r>
              <a:rPr lang="fr-FR" sz="2000" dirty="0">
                <a:solidFill>
                  <a:srgbClr val="0070C0"/>
                </a:solidFill>
              </a:rPr>
              <a:t>, Vincent Rocher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4E1A2B-80E6-4168-A4A8-1D1C9A6799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55" y="6172427"/>
            <a:ext cx="1648603" cy="5521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A6C6D1-6A21-4956-957A-B8A6C164B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001" y="6172427"/>
            <a:ext cx="755519" cy="5538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433902-79CA-45A7-A2AB-FF92D8CD3E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963" y="6170972"/>
            <a:ext cx="1399986" cy="5535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452F45-6652-4DB3-BA21-08B5809CBF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393" y="6166619"/>
            <a:ext cx="2473586" cy="557942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A9819FD8-D4A1-4727-AD64-33F19DE55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47700"/>
          </a:xfrm>
        </p:spPr>
        <p:txBody>
          <a:bodyPr rtlCol="0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800" dirty="0">
                <a:solidFill>
                  <a:srgbClr val="0070C0"/>
                </a:solidFill>
                <a:latin typeface="+mn-lt"/>
              </a:rPr>
              <a:t>8</a:t>
            </a:r>
            <a:r>
              <a:rPr lang="fr-FR" sz="2800" baseline="30000" dirty="0">
                <a:solidFill>
                  <a:srgbClr val="0070C0"/>
                </a:solidFill>
                <a:latin typeface="+mn-lt"/>
              </a:rPr>
              <a:t>èmes</a:t>
            </a:r>
            <a:r>
              <a:rPr lang="fr-FR" sz="2800" dirty="0">
                <a:solidFill>
                  <a:srgbClr val="0070C0"/>
                </a:solidFill>
                <a:latin typeface="+mn-lt"/>
              </a:rPr>
              <a:t> Journées Doctorales en Hydrologie Urbaine, Paris — 7 - 9 Novembre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2BE56B5-6AD5-446C-B43C-A13284883E4A}"/>
              </a:ext>
            </a:extLst>
          </p:cNvPr>
          <p:cNvCxnSpPr/>
          <p:nvPr/>
        </p:nvCxnSpPr>
        <p:spPr>
          <a:xfrm>
            <a:off x="0" y="652463"/>
            <a:ext cx="122047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22D7C3B9-657B-4831-836D-C2D8756117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3"/>
          <a:stretch/>
        </p:blipFill>
        <p:spPr>
          <a:xfrm>
            <a:off x="10128830" y="6024721"/>
            <a:ext cx="755519" cy="74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55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7">
            <a:extLst>
              <a:ext uri="{FF2B5EF4-FFF2-40B4-BE49-F238E27FC236}">
                <a16:creationId xmlns:a16="http://schemas.microsoft.com/office/drawing/2014/main" id="{9D2A3580-0A07-4C23-A7C9-6AAECE9B74D3}"/>
              </a:ext>
            </a:extLst>
          </p:cNvPr>
          <p:cNvSpPr txBox="1"/>
          <p:nvPr/>
        </p:nvSpPr>
        <p:spPr>
          <a:xfrm>
            <a:off x="3240" y="811033"/>
            <a:ext cx="4183063" cy="3683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</a:rPr>
              <a:t>Campagnes d’échantillonnage et analyses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Espace réservé du numéro de diapositive 44">
            <a:extLst>
              <a:ext uri="{FF2B5EF4-FFF2-40B4-BE49-F238E27FC236}">
                <a16:creationId xmlns:a16="http://schemas.microsoft.com/office/drawing/2014/main" id="{C0B3496E-F0C7-495C-8AC3-5DCA649CD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0D8E518B-02B9-4908-8AD3-ABCE62EDBA94}" type="slidenum">
              <a:rPr lang="fr-FR"/>
              <a:pPr>
                <a:defRPr/>
              </a:pPr>
              <a:t>10</a:t>
            </a:fld>
            <a:endParaRPr lang="fr-FR" dirty="0"/>
          </a:p>
        </p:txBody>
      </p:sp>
      <p:cxnSp>
        <p:nvCxnSpPr>
          <p:cNvPr id="49" name="Connecteur droit 4">
            <a:extLst>
              <a:ext uri="{FF2B5EF4-FFF2-40B4-BE49-F238E27FC236}">
                <a16:creationId xmlns:a16="http://schemas.microsoft.com/office/drawing/2014/main" id="{90F78BC3-384F-4F86-9F46-8E775CBE95BC}"/>
              </a:ext>
            </a:extLst>
          </p:cNvPr>
          <p:cNvCxnSpPr/>
          <p:nvPr/>
        </p:nvCxnSpPr>
        <p:spPr>
          <a:xfrm>
            <a:off x="0" y="631825"/>
            <a:ext cx="122047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itre 1">
            <a:extLst>
              <a:ext uri="{FF2B5EF4-FFF2-40B4-BE49-F238E27FC236}">
                <a16:creationId xmlns:a16="http://schemas.microsoft.com/office/drawing/2014/main" id="{99D90CF6-68F5-499C-A2C8-737F10985E6D}"/>
              </a:ext>
            </a:extLst>
          </p:cNvPr>
          <p:cNvSpPr txBox="1">
            <a:spLocks/>
          </p:cNvSpPr>
          <p:nvPr/>
        </p:nvSpPr>
        <p:spPr>
          <a:xfrm>
            <a:off x="5305425" y="-6350"/>
            <a:ext cx="6880225" cy="6381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fr-FR" sz="1600" b="1" dirty="0">
                <a:solidFill>
                  <a:srgbClr val="0070C0"/>
                </a:solidFill>
              </a:rPr>
              <a:t>8</a:t>
            </a:r>
            <a:r>
              <a:rPr lang="fr-FR" sz="1600" b="1" baseline="30000" dirty="0">
                <a:solidFill>
                  <a:srgbClr val="0070C0"/>
                </a:solidFill>
              </a:rPr>
              <a:t>èmes</a:t>
            </a:r>
            <a:r>
              <a:rPr lang="fr-FR" sz="1600" b="1" dirty="0">
                <a:solidFill>
                  <a:srgbClr val="0070C0"/>
                </a:solidFill>
              </a:rPr>
              <a:t> Journées Doctorales en Hydrologie Urbaine, Paris — 7 - 9 Novembre</a:t>
            </a:r>
            <a:endParaRPr lang="en-US" sz="16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51" name="Espace réservé du texte 1">
            <a:extLst>
              <a:ext uri="{FF2B5EF4-FFF2-40B4-BE49-F238E27FC236}">
                <a16:creationId xmlns:a16="http://schemas.microsoft.com/office/drawing/2014/main" id="{2823CEBB-AB6B-44BE-81D3-AB4968E9DD55}"/>
              </a:ext>
            </a:extLst>
          </p:cNvPr>
          <p:cNvSpPr txBox="1">
            <a:spLocks/>
          </p:cNvSpPr>
          <p:nvPr/>
        </p:nvSpPr>
        <p:spPr>
          <a:xfrm>
            <a:off x="0" y="3177"/>
            <a:ext cx="4183063" cy="628648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0070C0"/>
                </a:solidFill>
                <a:ea typeface="+mj-ea"/>
                <a:cs typeface="+mj-cs"/>
              </a:rPr>
              <a:t>Matériels et méthodes</a:t>
            </a:r>
          </a:p>
        </p:txBody>
      </p:sp>
      <p:sp>
        <p:nvSpPr>
          <p:cNvPr id="12" name="Espace réservé du texte 1">
            <a:extLst>
              <a:ext uri="{FF2B5EF4-FFF2-40B4-BE49-F238E27FC236}">
                <a16:creationId xmlns:a16="http://schemas.microsoft.com/office/drawing/2014/main" id="{4C895301-8911-4019-9368-A8C0A2DEAF39}"/>
              </a:ext>
            </a:extLst>
          </p:cNvPr>
          <p:cNvSpPr txBox="1">
            <a:spLocks/>
          </p:cNvSpPr>
          <p:nvPr/>
        </p:nvSpPr>
        <p:spPr bwMode="auto">
          <a:xfrm>
            <a:off x="461963" y="2647710"/>
            <a:ext cx="2626449" cy="830262"/>
          </a:xfrm>
          <a:prstGeom prst="rect">
            <a:avLst/>
          </a:prstGeom>
          <a:noFill/>
          <a:ln w="28575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600" dirty="0"/>
              <a:t>48 micropolluants organiques (phase dissoute)</a:t>
            </a:r>
          </a:p>
        </p:txBody>
      </p:sp>
      <p:sp>
        <p:nvSpPr>
          <p:cNvPr id="14" name="Espace réservé du texte 1">
            <a:extLst>
              <a:ext uri="{FF2B5EF4-FFF2-40B4-BE49-F238E27FC236}">
                <a16:creationId xmlns:a16="http://schemas.microsoft.com/office/drawing/2014/main" id="{5FF33F74-A3BA-439C-A037-318E340FF4B1}"/>
              </a:ext>
            </a:extLst>
          </p:cNvPr>
          <p:cNvSpPr txBox="1">
            <a:spLocks/>
          </p:cNvSpPr>
          <p:nvPr/>
        </p:nvSpPr>
        <p:spPr bwMode="auto">
          <a:xfrm>
            <a:off x="461963" y="5189035"/>
            <a:ext cx="3592512" cy="538255"/>
          </a:xfrm>
          <a:prstGeom prst="rect">
            <a:avLst/>
          </a:prstGeom>
          <a:noFill/>
          <a:ln w="28575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600"/>
              <a:t>Paramètres de qualité des eaux usées conventionnels</a:t>
            </a:r>
          </a:p>
        </p:txBody>
      </p:sp>
      <p:sp>
        <p:nvSpPr>
          <p:cNvPr id="15" name="Espace réservé du texte 1">
            <a:extLst>
              <a:ext uri="{FF2B5EF4-FFF2-40B4-BE49-F238E27FC236}">
                <a16:creationId xmlns:a16="http://schemas.microsoft.com/office/drawing/2014/main" id="{4CE30E4A-6256-4E45-82B9-157187F45B98}"/>
              </a:ext>
            </a:extLst>
          </p:cNvPr>
          <p:cNvSpPr txBox="1">
            <a:spLocks/>
          </p:cNvSpPr>
          <p:nvPr/>
        </p:nvSpPr>
        <p:spPr bwMode="auto">
          <a:xfrm>
            <a:off x="6203576" y="811033"/>
            <a:ext cx="5769536" cy="1260000"/>
          </a:xfrm>
          <a:prstGeom prst="rect">
            <a:avLst/>
          </a:prstGeom>
          <a:noFill/>
          <a:ln w="28575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/>
              <a:t>19 produits pharmaceutiques </a:t>
            </a:r>
            <a:r>
              <a:rPr lang="fr-FR" altLang="fr-FR" sz="1400" dirty="0">
                <a:sym typeface="Wingdings" panose="05000000000000000000" pitchFamily="2" charset="2"/>
              </a:rPr>
              <a:t></a:t>
            </a:r>
            <a:r>
              <a:rPr lang="fr-FR" altLang="fr-FR" sz="1400" dirty="0"/>
              <a:t> acétaminophène, aténolol, </a:t>
            </a:r>
            <a:r>
              <a:rPr lang="fr-FR" altLang="fr-FR" sz="1400" b="1" dirty="0"/>
              <a:t>carbamazépine</a:t>
            </a:r>
            <a:r>
              <a:rPr lang="fr-FR" altLang="fr-FR" sz="1400" dirty="0"/>
              <a:t>, ciprofloxacine, </a:t>
            </a:r>
            <a:r>
              <a:rPr lang="fr-FR" altLang="fr-FR" sz="1400" b="1" dirty="0"/>
              <a:t>diclofénac</a:t>
            </a:r>
            <a:r>
              <a:rPr lang="fr-FR" altLang="fr-FR" sz="1400" dirty="0"/>
              <a:t>, érythromycine, ibuprofène, kétoprofène, lorazépam, naproxène, norfloxacine, ofloxacine, oxazepam, propranolol, roxithromycine, sulfadiazine, sulfaméthoxazole, tétracycline et triméthoprime</a:t>
            </a:r>
          </a:p>
        </p:txBody>
      </p:sp>
      <p:sp>
        <p:nvSpPr>
          <p:cNvPr id="16" name="Espace réservé du texte 1">
            <a:extLst>
              <a:ext uri="{FF2B5EF4-FFF2-40B4-BE49-F238E27FC236}">
                <a16:creationId xmlns:a16="http://schemas.microsoft.com/office/drawing/2014/main" id="{2D25A155-CF51-4EEB-8FFE-CD99AE3830A2}"/>
              </a:ext>
            </a:extLst>
          </p:cNvPr>
          <p:cNvSpPr txBox="1">
            <a:spLocks/>
          </p:cNvSpPr>
          <p:nvPr/>
        </p:nvSpPr>
        <p:spPr bwMode="auto">
          <a:xfrm>
            <a:off x="6203575" y="2074668"/>
            <a:ext cx="5769536" cy="504000"/>
          </a:xfrm>
          <a:prstGeom prst="rect">
            <a:avLst/>
          </a:prstGeom>
          <a:noFill/>
          <a:ln w="28575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r-FR" sz="1400" b="1" dirty="0"/>
              <a:t>6 pesticides </a:t>
            </a:r>
            <a:r>
              <a:rPr lang="en-US" altLang="fr-FR" sz="1400" dirty="0">
                <a:sym typeface="Wingdings" panose="05000000000000000000" pitchFamily="2" charset="2"/>
              </a:rPr>
              <a:t> </a:t>
            </a:r>
            <a:r>
              <a:rPr lang="fr-FR" altLang="fr-FR" sz="1400" dirty="0">
                <a:sym typeface="Wingdings" panose="05000000000000000000" pitchFamily="2" charset="2"/>
              </a:rPr>
              <a:t>acétamipride, clothianidine, diuron, imidaclopride, thiaclopride et thiaméthoxame</a:t>
            </a:r>
            <a:r>
              <a:rPr lang="fr-FR" altLang="fr-FR" sz="1400" dirty="0"/>
              <a:t> </a:t>
            </a:r>
          </a:p>
        </p:txBody>
      </p:sp>
      <p:sp>
        <p:nvSpPr>
          <p:cNvPr id="18" name="Espace réservé du texte 1">
            <a:extLst>
              <a:ext uri="{FF2B5EF4-FFF2-40B4-BE49-F238E27FC236}">
                <a16:creationId xmlns:a16="http://schemas.microsoft.com/office/drawing/2014/main" id="{AE6A8931-4626-45BC-BFE8-1D80F93D431E}"/>
              </a:ext>
            </a:extLst>
          </p:cNvPr>
          <p:cNvSpPr txBox="1">
            <a:spLocks/>
          </p:cNvSpPr>
          <p:nvPr/>
        </p:nvSpPr>
        <p:spPr bwMode="auto">
          <a:xfrm>
            <a:off x="6203575" y="2578668"/>
            <a:ext cx="5769536" cy="252000"/>
          </a:xfrm>
          <a:prstGeom prst="rect">
            <a:avLst/>
          </a:prstGeom>
          <a:noFill/>
          <a:ln w="28575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/>
              <a:t>2 hormones</a:t>
            </a:r>
            <a:r>
              <a:rPr lang="fr-FR" altLang="fr-FR" sz="1400" dirty="0"/>
              <a:t> </a:t>
            </a:r>
            <a:r>
              <a:rPr lang="fr-FR" altLang="fr-FR" sz="1400" dirty="0">
                <a:sym typeface="Wingdings" panose="05000000000000000000" pitchFamily="2" charset="2"/>
              </a:rPr>
              <a:t> estradiol et estrone</a:t>
            </a:r>
            <a:endParaRPr lang="fr-FR" altLang="fr-FR" sz="1400" dirty="0"/>
          </a:p>
        </p:txBody>
      </p:sp>
      <p:sp>
        <p:nvSpPr>
          <p:cNvPr id="19" name="Espace réservé du texte 1">
            <a:extLst>
              <a:ext uri="{FF2B5EF4-FFF2-40B4-BE49-F238E27FC236}">
                <a16:creationId xmlns:a16="http://schemas.microsoft.com/office/drawing/2014/main" id="{B29FB4C3-5384-4DA5-B06F-7A12995ACACE}"/>
              </a:ext>
            </a:extLst>
          </p:cNvPr>
          <p:cNvSpPr txBox="1">
            <a:spLocks/>
          </p:cNvSpPr>
          <p:nvPr/>
        </p:nvSpPr>
        <p:spPr bwMode="auto">
          <a:xfrm>
            <a:off x="6203575" y="2824018"/>
            <a:ext cx="5769536" cy="252000"/>
          </a:xfrm>
          <a:prstGeom prst="rect">
            <a:avLst/>
          </a:prstGeom>
          <a:noFill/>
          <a:ln w="28575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r-FR" sz="1400" b="1"/>
              <a:t>1 additif de formulation </a:t>
            </a:r>
            <a:r>
              <a:rPr lang="en-US" altLang="fr-FR" sz="1400">
                <a:sym typeface="Wingdings" panose="05000000000000000000" pitchFamily="2" charset="2"/>
              </a:rPr>
              <a:t> PFOS (tensioactif fluoré)</a:t>
            </a:r>
            <a:endParaRPr lang="en-US" altLang="fr-FR" sz="1400"/>
          </a:p>
        </p:txBody>
      </p:sp>
      <p:sp>
        <p:nvSpPr>
          <p:cNvPr id="25" name="Espace réservé du texte 1">
            <a:extLst>
              <a:ext uri="{FF2B5EF4-FFF2-40B4-BE49-F238E27FC236}">
                <a16:creationId xmlns:a16="http://schemas.microsoft.com/office/drawing/2014/main" id="{28AA4408-919E-467D-8045-C7F89BB00691}"/>
              </a:ext>
            </a:extLst>
          </p:cNvPr>
          <p:cNvSpPr txBox="1">
            <a:spLocks/>
          </p:cNvSpPr>
          <p:nvPr/>
        </p:nvSpPr>
        <p:spPr bwMode="auto">
          <a:xfrm>
            <a:off x="6203575" y="5189036"/>
            <a:ext cx="5769536" cy="538255"/>
          </a:xfrm>
          <a:prstGeom prst="rect">
            <a:avLst/>
          </a:prstGeom>
          <a:noFill/>
          <a:ln w="28575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400" dirty="0"/>
              <a:t>Température, pH, COT, COD, DCO, DBO</a:t>
            </a:r>
            <a:r>
              <a:rPr lang="fr-FR" altLang="fr-FR" sz="1400" baseline="-25000" dirty="0"/>
              <a:t>5</a:t>
            </a:r>
            <a:r>
              <a:rPr lang="fr-FR" altLang="fr-FR" sz="1400" dirty="0"/>
              <a:t>, NKT,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r-FR" sz="1400" dirty="0"/>
              <a:t>NH</a:t>
            </a:r>
            <a:r>
              <a:rPr lang="en-US" altLang="fr-FR" sz="1400" baseline="-25000" dirty="0"/>
              <a:t>4</a:t>
            </a:r>
            <a:r>
              <a:rPr lang="en-US" altLang="fr-FR" sz="1400" baseline="30000" dirty="0"/>
              <a:t>+</a:t>
            </a:r>
            <a:r>
              <a:rPr lang="en-US" altLang="fr-FR" sz="1400" dirty="0"/>
              <a:t>, NO</a:t>
            </a:r>
            <a:r>
              <a:rPr lang="en-US" altLang="fr-FR" sz="1400" baseline="-25000" dirty="0"/>
              <a:t>2</a:t>
            </a:r>
            <a:r>
              <a:rPr lang="en-US" altLang="fr-FR" sz="1400" baseline="30000" dirty="0"/>
              <a:t>-</a:t>
            </a:r>
            <a:r>
              <a:rPr lang="en-US" altLang="fr-FR" sz="1400" dirty="0"/>
              <a:t>, NO</a:t>
            </a:r>
            <a:r>
              <a:rPr lang="en-US" altLang="fr-FR" sz="1400" baseline="-25000" dirty="0"/>
              <a:t>3</a:t>
            </a:r>
            <a:r>
              <a:rPr lang="en-US" altLang="fr-FR" sz="1400" baseline="30000" dirty="0"/>
              <a:t>-</a:t>
            </a:r>
            <a:r>
              <a:rPr lang="en-US" altLang="fr-FR" sz="1400" dirty="0"/>
              <a:t>, PT, PO</a:t>
            </a:r>
            <a:r>
              <a:rPr lang="en-US" altLang="fr-FR" sz="1400" baseline="-25000" dirty="0"/>
              <a:t>4</a:t>
            </a:r>
            <a:r>
              <a:rPr lang="en-US" altLang="fr-FR" sz="1400" baseline="30000" dirty="0"/>
              <a:t>3-</a:t>
            </a:r>
            <a:r>
              <a:rPr lang="en-US" altLang="fr-FR" sz="1400" dirty="0"/>
              <a:t>, MES, UV</a:t>
            </a:r>
            <a:r>
              <a:rPr lang="en-US" altLang="fr-FR" sz="1400" baseline="-25000" dirty="0"/>
              <a:t>254</a:t>
            </a:r>
            <a:r>
              <a:rPr lang="en-US" altLang="fr-FR" sz="1400" dirty="0"/>
              <a:t>  et </a:t>
            </a:r>
            <a:r>
              <a:rPr lang="fr-FR" altLang="fr-FR" sz="1400" dirty="0"/>
              <a:t>fluorescence 3D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775BADA-D2E2-4107-95BE-78ED830577CA}"/>
              </a:ext>
            </a:extLst>
          </p:cNvPr>
          <p:cNvCxnSpPr>
            <a:cxnSpLocks/>
            <a:stCxn id="14" idx="3"/>
            <a:endCxn id="25" idx="1"/>
          </p:cNvCxnSpPr>
          <p:nvPr/>
        </p:nvCxnSpPr>
        <p:spPr>
          <a:xfrm>
            <a:off x="4054475" y="5458163"/>
            <a:ext cx="2149100" cy="1"/>
          </a:xfrm>
          <a:prstGeom prst="straightConnector1">
            <a:avLst/>
          </a:prstGeom>
          <a:ln w="38100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C9F796AF-FD36-4BC4-AAD5-1F37D2A4C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452" y="1547273"/>
            <a:ext cx="1660386" cy="65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68AF413-6851-44F3-A006-AF7D6BC69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925" y="4451385"/>
            <a:ext cx="2097812" cy="70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Left Brace 37">
            <a:extLst>
              <a:ext uri="{FF2B5EF4-FFF2-40B4-BE49-F238E27FC236}">
                <a16:creationId xmlns:a16="http://schemas.microsoft.com/office/drawing/2014/main" id="{BD559E2E-A865-440F-832C-4348B8173DB9}"/>
              </a:ext>
            </a:extLst>
          </p:cNvPr>
          <p:cNvSpPr/>
          <p:nvPr/>
        </p:nvSpPr>
        <p:spPr>
          <a:xfrm>
            <a:off x="5809130" y="811032"/>
            <a:ext cx="215154" cy="2277017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space réservé du texte 1">
            <a:extLst>
              <a:ext uri="{FF2B5EF4-FFF2-40B4-BE49-F238E27FC236}">
                <a16:creationId xmlns:a16="http://schemas.microsoft.com/office/drawing/2014/main" id="{152ED2DE-BD77-464B-8870-1A709E6C9697}"/>
              </a:ext>
            </a:extLst>
          </p:cNvPr>
          <p:cNvSpPr txBox="1">
            <a:spLocks/>
          </p:cNvSpPr>
          <p:nvPr/>
        </p:nvSpPr>
        <p:spPr bwMode="auto">
          <a:xfrm>
            <a:off x="6203575" y="3203514"/>
            <a:ext cx="5769536" cy="504000"/>
          </a:xfrm>
          <a:prstGeom prst="rect">
            <a:avLst/>
          </a:prstGeom>
          <a:noFill/>
          <a:ln w="28575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/>
              <a:t>6 produits pharmaceutiques </a:t>
            </a:r>
            <a:r>
              <a:rPr lang="fr-FR" altLang="fr-FR" sz="1400" dirty="0">
                <a:sym typeface="Wingdings" panose="05000000000000000000" pitchFamily="2" charset="2"/>
              </a:rPr>
              <a:t> azithromycine, </a:t>
            </a:r>
            <a:r>
              <a:rPr lang="fr-FR" altLang="fr-FR" sz="1400" b="1" dirty="0">
                <a:sym typeface="Wingdings" panose="05000000000000000000" pitchFamily="2" charset="2"/>
              </a:rPr>
              <a:t>citalopram</a:t>
            </a:r>
            <a:r>
              <a:rPr lang="fr-FR" altLang="fr-FR" sz="1400" dirty="0">
                <a:sym typeface="Wingdings" panose="05000000000000000000" pitchFamily="2" charset="2"/>
              </a:rPr>
              <a:t>, </a:t>
            </a:r>
            <a:r>
              <a:rPr lang="fr-FR" altLang="fr-FR" sz="1400" b="1" dirty="0">
                <a:sym typeface="Wingdings" panose="05000000000000000000" pitchFamily="2" charset="2"/>
              </a:rPr>
              <a:t>clarithromycine</a:t>
            </a:r>
            <a:r>
              <a:rPr lang="fr-FR" altLang="fr-FR" sz="1400" dirty="0">
                <a:sym typeface="Wingdings" panose="05000000000000000000" pitchFamily="2" charset="2"/>
              </a:rPr>
              <a:t>, </a:t>
            </a:r>
            <a:r>
              <a:rPr lang="fr-FR" altLang="fr-FR" sz="1400" b="1" dirty="0">
                <a:sym typeface="Wingdings" panose="05000000000000000000" pitchFamily="2" charset="2"/>
              </a:rPr>
              <a:t>hydrochlorothiazide</a:t>
            </a:r>
            <a:r>
              <a:rPr lang="fr-FR" altLang="fr-FR" sz="1400" dirty="0">
                <a:sym typeface="Wingdings" panose="05000000000000000000" pitchFamily="2" charset="2"/>
              </a:rPr>
              <a:t>, </a:t>
            </a:r>
            <a:r>
              <a:rPr lang="fr-FR" altLang="fr-FR" sz="1400" b="1" dirty="0">
                <a:sym typeface="Wingdings" panose="05000000000000000000" pitchFamily="2" charset="2"/>
              </a:rPr>
              <a:t>irbésartan </a:t>
            </a:r>
            <a:r>
              <a:rPr lang="fr-FR" altLang="fr-FR" sz="1400" dirty="0">
                <a:sym typeface="Wingdings" panose="05000000000000000000" pitchFamily="2" charset="2"/>
              </a:rPr>
              <a:t>et </a:t>
            </a:r>
            <a:r>
              <a:rPr lang="fr-FR" altLang="fr-FR" sz="1400" b="1" dirty="0">
                <a:sym typeface="Wingdings" panose="05000000000000000000" pitchFamily="2" charset="2"/>
              </a:rPr>
              <a:t>métoprolol</a:t>
            </a:r>
            <a:endParaRPr lang="fr-FR" altLang="fr-FR" sz="1400" b="1" dirty="0"/>
          </a:p>
        </p:txBody>
      </p:sp>
      <p:sp>
        <p:nvSpPr>
          <p:cNvPr id="48" name="Espace réservé du texte 1">
            <a:extLst>
              <a:ext uri="{FF2B5EF4-FFF2-40B4-BE49-F238E27FC236}">
                <a16:creationId xmlns:a16="http://schemas.microsoft.com/office/drawing/2014/main" id="{3518D9CE-16EF-4B1B-B9B8-BE183C04341E}"/>
              </a:ext>
            </a:extLst>
          </p:cNvPr>
          <p:cNvSpPr txBox="1">
            <a:spLocks/>
          </p:cNvSpPr>
          <p:nvPr/>
        </p:nvSpPr>
        <p:spPr bwMode="auto">
          <a:xfrm>
            <a:off x="6203575" y="3708906"/>
            <a:ext cx="5769536" cy="756000"/>
          </a:xfrm>
          <a:prstGeom prst="rect">
            <a:avLst/>
          </a:prstGeom>
          <a:noFill/>
          <a:ln w="28575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/>
              <a:t>12 pesticides </a:t>
            </a:r>
            <a:r>
              <a:rPr lang="fr-FR" altLang="fr-FR" sz="1400" dirty="0">
                <a:sym typeface="Wingdings" panose="05000000000000000000" pitchFamily="2" charset="2"/>
              </a:rPr>
              <a:t> aclonifen, chlorotoluron, cyperméthrine, diflufenican, glyphosate, MCPA, </a:t>
            </a:r>
            <a:r>
              <a:rPr lang="fr-FR" altLang="fr-FR" sz="1400" b="1" dirty="0">
                <a:sym typeface="Wingdings" panose="05000000000000000000" pitchFamily="2" charset="2"/>
              </a:rPr>
              <a:t>mécoprop</a:t>
            </a:r>
            <a:r>
              <a:rPr lang="fr-FR" altLang="fr-FR" sz="1400" dirty="0">
                <a:sym typeface="Wingdings" panose="05000000000000000000" pitchFamily="2" charset="2"/>
              </a:rPr>
              <a:t>, métaldéhyde, metazachlore, oxadiazon, terbutryne et triallate</a:t>
            </a:r>
            <a:endParaRPr lang="fr-FR" altLang="fr-FR" sz="1400" dirty="0"/>
          </a:p>
        </p:txBody>
      </p:sp>
      <p:sp>
        <p:nvSpPr>
          <p:cNvPr id="52" name="Espace réservé du texte 1">
            <a:extLst>
              <a:ext uri="{FF2B5EF4-FFF2-40B4-BE49-F238E27FC236}">
                <a16:creationId xmlns:a16="http://schemas.microsoft.com/office/drawing/2014/main" id="{423EEF04-1E53-42CA-9648-E12295F4EC84}"/>
              </a:ext>
            </a:extLst>
          </p:cNvPr>
          <p:cNvSpPr txBox="1">
            <a:spLocks/>
          </p:cNvSpPr>
          <p:nvPr/>
        </p:nvSpPr>
        <p:spPr bwMode="auto">
          <a:xfrm>
            <a:off x="6203575" y="4463751"/>
            <a:ext cx="5769536" cy="252000"/>
          </a:xfrm>
          <a:prstGeom prst="rect">
            <a:avLst/>
          </a:prstGeom>
          <a:noFill/>
          <a:ln w="28575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/>
              <a:t>1 hormone </a:t>
            </a:r>
            <a:r>
              <a:rPr lang="fr-FR" altLang="fr-FR" sz="1400" dirty="0">
                <a:sym typeface="Wingdings" panose="05000000000000000000" pitchFamily="2" charset="2"/>
              </a:rPr>
              <a:t> éthynylestradiol</a:t>
            </a:r>
            <a:endParaRPr lang="fr-FR" altLang="fr-FR" sz="1400" dirty="0"/>
          </a:p>
        </p:txBody>
      </p:sp>
      <p:sp>
        <p:nvSpPr>
          <p:cNvPr id="53" name="Espace réservé du texte 1">
            <a:extLst>
              <a:ext uri="{FF2B5EF4-FFF2-40B4-BE49-F238E27FC236}">
                <a16:creationId xmlns:a16="http://schemas.microsoft.com/office/drawing/2014/main" id="{F32791AC-3495-47B6-AACD-4424FC67A823}"/>
              </a:ext>
            </a:extLst>
          </p:cNvPr>
          <p:cNvSpPr txBox="1">
            <a:spLocks/>
          </p:cNvSpPr>
          <p:nvPr/>
        </p:nvSpPr>
        <p:spPr bwMode="auto">
          <a:xfrm>
            <a:off x="6203575" y="4713130"/>
            <a:ext cx="5769536" cy="252000"/>
          </a:xfrm>
          <a:prstGeom prst="rect">
            <a:avLst/>
          </a:prstGeom>
          <a:noFill/>
          <a:ln w="28575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400" b="1"/>
              <a:t>1 sous-produit de degradation </a:t>
            </a:r>
            <a:r>
              <a:rPr lang="fr-FR" altLang="fr-FR" sz="1400">
                <a:sym typeface="Wingdings" panose="05000000000000000000" pitchFamily="2" charset="2"/>
              </a:rPr>
              <a:t> AMPA (glyphosate)</a:t>
            </a:r>
            <a:endParaRPr lang="fr-FR" altLang="fr-FR" sz="1400"/>
          </a:p>
        </p:txBody>
      </p:sp>
      <p:sp>
        <p:nvSpPr>
          <p:cNvPr id="55" name="Left Brace 54">
            <a:extLst>
              <a:ext uri="{FF2B5EF4-FFF2-40B4-BE49-F238E27FC236}">
                <a16:creationId xmlns:a16="http://schemas.microsoft.com/office/drawing/2014/main" id="{11B701C2-4691-4A38-8B92-7D3D648738E6}"/>
              </a:ext>
            </a:extLst>
          </p:cNvPr>
          <p:cNvSpPr/>
          <p:nvPr/>
        </p:nvSpPr>
        <p:spPr>
          <a:xfrm>
            <a:off x="5809130" y="3203514"/>
            <a:ext cx="215154" cy="176160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TextBox 1">
            <a:extLst>
              <a:ext uri="{FF2B5EF4-FFF2-40B4-BE49-F238E27FC236}">
                <a16:creationId xmlns:a16="http://schemas.microsoft.com/office/drawing/2014/main" id="{EDDF5A4E-8E09-4064-A514-961364561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092" y="6003246"/>
            <a:ext cx="7120075" cy="715089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b="1" dirty="0">
                <a:solidFill>
                  <a:schemeClr val="bg1"/>
                </a:solidFill>
              </a:rPr>
              <a:t>5 campagnes d’échantillonnage (moyen 24 h) entre septembre et décembre 2017 sur eau brute, eau décantée, sortie usine et sortie pilote</a:t>
            </a:r>
            <a:endParaRPr lang="en-US" altLang="fr-FR" b="1" dirty="0">
              <a:solidFill>
                <a:schemeClr val="bg1"/>
              </a:solidFill>
            </a:endParaRPr>
          </a:p>
        </p:txBody>
      </p:sp>
      <p:pic>
        <p:nvPicPr>
          <p:cNvPr id="57" name="Picture 2" descr="RÃ©sultat de recherche d'images pour &quot;carso&quot;">
            <a:extLst>
              <a:ext uri="{FF2B5EF4-FFF2-40B4-BE49-F238E27FC236}">
                <a16:creationId xmlns:a16="http://schemas.microsoft.com/office/drawing/2014/main" id="{37447FCA-C385-4DBE-AB87-10D0F189FB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1" t="15949" r="19352" b="23906"/>
          <a:stretch/>
        </p:blipFill>
        <p:spPr bwMode="auto">
          <a:xfrm>
            <a:off x="4174170" y="3470943"/>
            <a:ext cx="1250950" cy="98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4FAD99F-F338-4B99-AEA3-0A0BB6C75D42}"/>
              </a:ext>
            </a:extLst>
          </p:cNvPr>
          <p:cNvCxnSpPr>
            <a:cxnSpLocks/>
            <a:stCxn id="12" idx="3"/>
            <a:endCxn id="27" idx="1"/>
          </p:cNvCxnSpPr>
          <p:nvPr/>
        </p:nvCxnSpPr>
        <p:spPr>
          <a:xfrm flipV="1">
            <a:off x="3088412" y="1875269"/>
            <a:ext cx="881040" cy="1187572"/>
          </a:xfrm>
          <a:prstGeom prst="straightConnector1">
            <a:avLst/>
          </a:prstGeom>
          <a:ln w="38100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8B108E2-10F1-4C03-B99E-1BF7ACDBCBD1}"/>
              </a:ext>
            </a:extLst>
          </p:cNvPr>
          <p:cNvCxnSpPr>
            <a:cxnSpLocks/>
            <a:stCxn id="12" idx="3"/>
            <a:endCxn id="57" idx="1"/>
          </p:cNvCxnSpPr>
          <p:nvPr/>
        </p:nvCxnSpPr>
        <p:spPr>
          <a:xfrm>
            <a:off x="3088412" y="3062841"/>
            <a:ext cx="1085758" cy="902437"/>
          </a:xfrm>
          <a:prstGeom prst="straightConnector1">
            <a:avLst/>
          </a:prstGeom>
          <a:ln w="38100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5" grpId="0" animBg="1"/>
      <p:bldP spid="38" grpId="0" animBg="1"/>
      <p:bldP spid="47" grpId="0" animBg="1"/>
      <p:bldP spid="48" grpId="0" animBg="1"/>
      <p:bldP spid="52" grpId="0" animBg="1"/>
      <p:bldP spid="53" grpId="0" animBg="1"/>
      <p:bldP spid="55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Connecteur droit 4">
            <a:extLst>
              <a:ext uri="{FF2B5EF4-FFF2-40B4-BE49-F238E27FC236}">
                <a16:creationId xmlns:a16="http://schemas.microsoft.com/office/drawing/2014/main" id="{90F78BC3-384F-4F86-9F46-8E775CBE95BC}"/>
              </a:ext>
            </a:extLst>
          </p:cNvPr>
          <p:cNvCxnSpPr/>
          <p:nvPr/>
        </p:nvCxnSpPr>
        <p:spPr>
          <a:xfrm>
            <a:off x="0" y="631825"/>
            <a:ext cx="122047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itre 1">
            <a:extLst>
              <a:ext uri="{FF2B5EF4-FFF2-40B4-BE49-F238E27FC236}">
                <a16:creationId xmlns:a16="http://schemas.microsoft.com/office/drawing/2014/main" id="{99D90CF6-68F5-499C-A2C8-737F10985E6D}"/>
              </a:ext>
            </a:extLst>
          </p:cNvPr>
          <p:cNvSpPr txBox="1">
            <a:spLocks/>
          </p:cNvSpPr>
          <p:nvPr/>
        </p:nvSpPr>
        <p:spPr>
          <a:xfrm>
            <a:off x="5305425" y="-6350"/>
            <a:ext cx="6880225" cy="6381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fr-FR" sz="1600" b="1" dirty="0">
                <a:solidFill>
                  <a:srgbClr val="0070C0"/>
                </a:solidFill>
              </a:rPr>
              <a:t>8</a:t>
            </a:r>
            <a:r>
              <a:rPr lang="fr-FR" sz="1600" b="1" baseline="30000" dirty="0">
                <a:solidFill>
                  <a:srgbClr val="0070C0"/>
                </a:solidFill>
              </a:rPr>
              <a:t>èmes</a:t>
            </a:r>
            <a:r>
              <a:rPr lang="fr-FR" sz="1600" b="1" dirty="0">
                <a:solidFill>
                  <a:srgbClr val="0070C0"/>
                </a:solidFill>
              </a:rPr>
              <a:t> Journées Doctorales en Hydrologie Urbaine, Paris — 7 - 9 Novembre</a:t>
            </a:r>
            <a:endParaRPr lang="en-US" sz="16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51" name="Espace réservé du texte 1">
            <a:extLst>
              <a:ext uri="{FF2B5EF4-FFF2-40B4-BE49-F238E27FC236}">
                <a16:creationId xmlns:a16="http://schemas.microsoft.com/office/drawing/2014/main" id="{2823CEBB-AB6B-44BE-81D3-AB4968E9DD55}"/>
              </a:ext>
            </a:extLst>
          </p:cNvPr>
          <p:cNvSpPr txBox="1">
            <a:spLocks/>
          </p:cNvSpPr>
          <p:nvPr/>
        </p:nvSpPr>
        <p:spPr>
          <a:xfrm>
            <a:off x="0" y="3177"/>
            <a:ext cx="4183063" cy="628648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0070C0"/>
                </a:solidFill>
                <a:ea typeface="+mj-ea"/>
                <a:cs typeface="+mj-cs"/>
              </a:rPr>
              <a:t>Résultats</a:t>
            </a:r>
          </a:p>
        </p:txBody>
      </p:sp>
      <p:sp>
        <p:nvSpPr>
          <p:cNvPr id="84" name="Espace réservé du numéro de diapositive 44">
            <a:extLst>
              <a:ext uri="{FF2B5EF4-FFF2-40B4-BE49-F238E27FC236}">
                <a16:creationId xmlns:a16="http://schemas.microsoft.com/office/drawing/2014/main" id="{79AFCE73-DBEA-4FF6-8BBC-EF6249C1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0D8E518B-02B9-4908-8AD3-ABCE62EDBA94}" type="slidenum">
              <a:rPr lang="fr-FR"/>
              <a:pPr>
                <a:defRPr/>
              </a:pPr>
              <a:t>11</a:t>
            </a:fld>
            <a:endParaRPr lang="fr-FR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B8FB0E9C-1E23-42BA-90E2-E8E2BE9DB0C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47" y="1386354"/>
            <a:ext cx="5791835" cy="5035550"/>
          </a:xfrm>
          <a:prstGeom prst="rect">
            <a:avLst/>
          </a:prstGeom>
          <a:noFill/>
        </p:spPr>
      </p:pic>
      <p:sp>
        <p:nvSpPr>
          <p:cNvPr id="53" name="ZoneTexte 7">
            <a:extLst>
              <a:ext uri="{FF2B5EF4-FFF2-40B4-BE49-F238E27FC236}">
                <a16:creationId xmlns:a16="http://schemas.microsoft.com/office/drawing/2014/main" id="{71F6FCDE-5266-42C7-BF96-E53FA57E1588}"/>
              </a:ext>
            </a:extLst>
          </p:cNvPr>
          <p:cNvSpPr txBox="1"/>
          <p:nvPr/>
        </p:nvSpPr>
        <p:spPr>
          <a:xfrm>
            <a:off x="3240" y="811033"/>
            <a:ext cx="4349685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Entrée filière de traitement conventionnelle</a:t>
            </a:r>
          </a:p>
        </p:txBody>
      </p:sp>
      <p:sp>
        <p:nvSpPr>
          <p:cNvPr id="55" name="Espace réservé du texte 1">
            <a:extLst>
              <a:ext uri="{FF2B5EF4-FFF2-40B4-BE49-F238E27FC236}">
                <a16:creationId xmlns:a16="http://schemas.microsoft.com/office/drawing/2014/main" id="{1B9F28B5-765B-4912-90DA-78B40842A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6305" y="995184"/>
            <a:ext cx="5298141" cy="220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fr-FR" altLang="fr-FR" sz="1800" dirty="0">
                <a:cs typeface="Arial" panose="020B0604020202020204" pitchFamily="34" charset="0"/>
                <a:sym typeface="Wingdings" panose="05000000000000000000" pitchFamily="2" charset="2"/>
              </a:rPr>
              <a:t>18 composés non quantifiés pour chaque point et chaque campagne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fr-FR" altLang="fr-FR" sz="1800" dirty="0">
                <a:cs typeface="Arial" panose="020B0604020202020204" pitchFamily="34" charset="0"/>
                <a:sym typeface="Wingdings" panose="05000000000000000000" pitchFamily="2" charset="2"/>
              </a:rPr>
              <a:t>4 composés (imidaclopride, propranolol, roxithromycine et tétracycline) non quantifiés en eau brute et décantée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fr-FR" altLang="fr-FR" sz="18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fr-FR" altLang="fr-FR" sz="18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fr-FR" altLang="fr-FR" sz="1800" dirty="0"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F8D3EE-B23D-4BDA-B3B8-FD378343470C}"/>
              </a:ext>
            </a:extLst>
          </p:cNvPr>
          <p:cNvSpPr txBox="1"/>
          <p:nvPr/>
        </p:nvSpPr>
        <p:spPr>
          <a:xfrm>
            <a:off x="322729" y="6421904"/>
            <a:ext cx="54774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Micropolluants quantifiés dans l’eau brute et comparaison avec les valeurs de la littérature</a:t>
            </a:r>
          </a:p>
        </p:txBody>
      </p:sp>
      <p:sp>
        <p:nvSpPr>
          <p:cNvPr id="56" name="TextBox 1">
            <a:extLst>
              <a:ext uri="{FF2B5EF4-FFF2-40B4-BE49-F238E27FC236}">
                <a16:creationId xmlns:a16="http://schemas.microsoft.com/office/drawing/2014/main" id="{6DACFE6E-EE14-4D6E-BBB1-11C821D03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6305" y="3563758"/>
            <a:ext cx="5298141" cy="1021556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b="1" dirty="0">
                <a:solidFill>
                  <a:schemeClr val="bg1"/>
                </a:solidFill>
              </a:rPr>
              <a:t>1</a:t>
            </a:r>
            <a:r>
              <a:rPr lang="fr-FR" altLang="fr-FR" b="1" baseline="30000" dirty="0">
                <a:solidFill>
                  <a:schemeClr val="bg1"/>
                </a:solidFill>
              </a:rPr>
              <a:t>ères</a:t>
            </a:r>
            <a:r>
              <a:rPr lang="fr-FR" altLang="fr-FR" b="1" dirty="0">
                <a:solidFill>
                  <a:schemeClr val="bg1"/>
                </a:solidFill>
              </a:rPr>
              <a:t> données pour acétamipride, azithromycine, citalopram, cyperméthrine, hydrochlorothiazide et irbésartan dans les eaux brutes du SIAAP</a:t>
            </a:r>
            <a:endParaRPr lang="en-US" altLang="fr-FR" b="1" dirty="0">
              <a:solidFill>
                <a:schemeClr val="bg1"/>
              </a:solidFill>
            </a:endParaRPr>
          </a:p>
        </p:txBody>
      </p:sp>
      <p:sp>
        <p:nvSpPr>
          <p:cNvPr id="57" name="TextBox 1">
            <a:extLst>
              <a:ext uri="{FF2B5EF4-FFF2-40B4-BE49-F238E27FC236}">
                <a16:creationId xmlns:a16="http://schemas.microsoft.com/office/drawing/2014/main" id="{9D652F16-AC4F-470D-9705-292263AB4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6305" y="5113287"/>
            <a:ext cx="5298141" cy="715089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b="1" dirty="0">
                <a:solidFill>
                  <a:schemeClr val="bg1"/>
                </a:solidFill>
              </a:rPr>
              <a:t>Concentrations globalement similaires à celles de la littérature </a:t>
            </a:r>
            <a:endParaRPr lang="en-US" alt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3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>
            <a:extLst>
              <a:ext uri="{FF2B5EF4-FFF2-40B4-BE49-F238E27FC236}">
                <a16:creationId xmlns:a16="http://schemas.microsoft.com/office/drawing/2014/main" id="{CA894E03-A488-4AB3-BD62-71E142541F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8" t="7006" r="4181"/>
          <a:stretch/>
        </p:blipFill>
        <p:spPr>
          <a:xfrm>
            <a:off x="62977" y="862855"/>
            <a:ext cx="10393376" cy="5995145"/>
          </a:xfrm>
          <a:prstGeom prst="rect">
            <a:avLst/>
          </a:prstGeom>
        </p:spPr>
      </p:pic>
      <p:cxnSp>
        <p:nvCxnSpPr>
          <p:cNvPr id="49" name="Connecteur droit 4">
            <a:extLst>
              <a:ext uri="{FF2B5EF4-FFF2-40B4-BE49-F238E27FC236}">
                <a16:creationId xmlns:a16="http://schemas.microsoft.com/office/drawing/2014/main" id="{90F78BC3-384F-4F86-9F46-8E775CBE95BC}"/>
              </a:ext>
            </a:extLst>
          </p:cNvPr>
          <p:cNvCxnSpPr/>
          <p:nvPr/>
        </p:nvCxnSpPr>
        <p:spPr>
          <a:xfrm>
            <a:off x="0" y="631825"/>
            <a:ext cx="122047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ZoneTexte 7">
            <a:extLst>
              <a:ext uri="{FF2B5EF4-FFF2-40B4-BE49-F238E27FC236}">
                <a16:creationId xmlns:a16="http://schemas.microsoft.com/office/drawing/2014/main" id="{9D2A3580-0A07-4C23-A7C9-6AAECE9B74D3}"/>
              </a:ext>
            </a:extLst>
          </p:cNvPr>
          <p:cNvSpPr txBox="1"/>
          <p:nvPr/>
        </p:nvSpPr>
        <p:spPr>
          <a:xfrm>
            <a:off x="-1" y="561510"/>
            <a:ext cx="4617362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/>
                </a:solidFill>
              </a:rPr>
              <a:t>Abattements filière de traitement conventionnelle</a:t>
            </a:r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99D90CF6-68F5-499C-A2C8-737F10985E6D}"/>
              </a:ext>
            </a:extLst>
          </p:cNvPr>
          <p:cNvSpPr txBox="1">
            <a:spLocks/>
          </p:cNvSpPr>
          <p:nvPr/>
        </p:nvSpPr>
        <p:spPr>
          <a:xfrm>
            <a:off x="5305425" y="-6350"/>
            <a:ext cx="6880225" cy="6381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fr-FR" sz="1600" b="1" dirty="0">
                <a:solidFill>
                  <a:srgbClr val="0070C0"/>
                </a:solidFill>
              </a:rPr>
              <a:t>8</a:t>
            </a:r>
            <a:r>
              <a:rPr lang="fr-FR" sz="1600" b="1" baseline="30000" dirty="0">
                <a:solidFill>
                  <a:srgbClr val="0070C0"/>
                </a:solidFill>
              </a:rPr>
              <a:t>èmes</a:t>
            </a:r>
            <a:r>
              <a:rPr lang="fr-FR" sz="1600" b="1" dirty="0">
                <a:solidFill>
                  <a:srgbClr val="0070C0"/>
                </a:solidFill>
              </a:rPr>
              <a:t> Journées Doctorales en Hydrologie Urbaine, Paris — 7 - 9 Novembre</a:t>
            </a:r>
            <a:endParaRPr lang="en-US" sz="16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51" name="Espace réservé du texte 1">
            <a:extLst>
              <a:ext uri="{FF2B5EF4-FFF2-40B4-BE49-F238E27FC236}">
                <a16:creationId xmlns:a16="http://schemas.microsoft.com/office/drawing/2014/main" id="{2823CEBB-AB6B-44BE-81D3-AB4968E9DD55}"/>
              </a:ext>
            </a:extLst>
          </p:cNvPr>
          <p:cNvSpPr txBox="1">
            <a:spLocks/>
          </p:cNvSpPr>
          <p:nvPr/>
        </p:nvSpPr>
        <p:spPr>
          <a:xfrm>
            <a:off x="0" y="3177"/>
            <a:ext cx="4183063" cy="628648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0070C0"/>
                </a:solidFill>
                <a:ea typeface="+mj-ea"/>
                <a:cs typeface="+mj-cs"/>
              </a:rPr>
              <a:t>Résultats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62B081-3431-46F6-9C7E-38C32530142F}"/>
              </a:ext>
            </a:extLst>
          </p:cNvPr>
          <p:cNvSpPr/>
          <p:nvPr/>
        </p:nvSpPr>
        <p:spPr>
          <a:xfrm>
            <a:off x="9777082" y="901422"/>
            <a:ext cx="512264" cy="490462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BCAE372-322A-4F5A-A863-A8751AB39B73}"/>
              </a:ext>
            </a:extLst>
          </p:cNvPr>
          <p:cNvSpPr/>
          <p:nvPr/>
        </p:nvSpPr>
        <p:spPr>
          <a:xfrm>
            <a:off x="6771331" y="907991"/>
            <a:ext cx="2317687" cy="4889004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1F4A3C-C7F9-4881-A959-DE6BBC5E3F05}"/>
              </a:ext>
            </a:extLst>
          </p:cNvPr>
          <p:cNvSpPr/>
          <p:nvPr/>
        </p:nvSpPr>
        <p:spPr>
          <a:xfrm>
            <a:off x="5476686" y="907991"/>
            <a:ext cx="1013988" cy="4889003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AFE0D2E-3774-456C-A393-4BB849C72400}"/>
              </a:ext>
            </a:extLst>
          </p:cNvPr>
          <p:cNvSpPr/>
          <p:nvPr/>
        </p:nvSpPr>
        <p:spPr>
          <a:xfrm>
            <a:off x="1212504" y="907992"/>
            <a:ext cx="3947311" cy="488900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FBC5396-FF51-4DC4-ADE2-CA6F8CFB98E0}"/>
              </a:ext>
            </a:extLst>
          </p:cNvPr>
          <p:cNvSpPr/>
          <p:nvPr/>
        </p:nvSpPr>
        <p:spPr>
          <a:xfrm>
            <a:off x="678191" y="901423"/>
            <a:ext cx="228498" cy="4897924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D4B617C-7249-4C4B-A6B5-9E5D32A34CB6}"/>
              </a:ext>
            </a:extLst>
          </p:cNvPr>
          <p:cNvSpPr/>
          <p:nvPr/>
        </p:nvSpPr>
        <p:spPr bwMode="auto">
          <a:xfrm rot="18935136">
            <a:off x="8483892" y="6182767"/>
            <a:ext cx="972000" cy="1800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BC81ECB-C962-456E-A145-3D5BC09FDE00}"/>
              </a:ext>
            </a:extLst>
          </p:cNvPr>
          <p:cNvSpPr/>
          <p:nvPr/>
        </p:nvSpPr>
        <p:spPr bwMode="auto">
          <a:xfrm rot="18952698">
            <a:off x="558211" y="6048273"/>
            <a:ext cx="720000" cy="1800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85EE409-E57B-457F-880C-7F3B3E8D171E}"/>
              </a:ext>
            </a:extLst>
          </p:cNvPr>
          <p:cNvSpPr/>
          <p:nvPr/>
        </p:nvSpPr>
        <p:spPr bwMode="auto">
          <a:xfrm rot="18909307">
            <a:off x="9021407" y="6068348"/>
            <a:ext cx="756000" cy="1800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F3ECE33-B8F2-4681-81B7-37CFA091FB40}"/>
              </a:ext>
            </a:extLst>
          </p:cNvPr>
          <p:cNvSpPr/>
          <p:nvPr/>
        </p:nvSpPr>
        <p:spPr bwMode="auto">
          <a:xfrm rot="18854984">
            <a:off x="4802607" y="6060007"/>
            <a:ext cx="720000" cy="1800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F4837EA-1651-4008-8B33-C5808F6B4A96}"/>
              </a:ext>
            </a:extLst>
          </p:cNvPr>
          <p:cNvSpPr/>
          <p:nvPr/>
        </p:nvSpPr>
        <p:spPr>
          <a:xfrm>
            <a:off x="180409" y="799482"/>
            <a:ext cx="8329187" cy="66090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A8453D1-7F25-4D43-9012-9EFFF3D192FA}"/>
              </a:ext>
            </a:extLst>
          </p:cNvPr>
          <p:cNvSpPr/>
          <p:nvPr/>
        </p:nvSpPr>
        <p:spPr>
          <a:xfrm>
            <a:off x="4598501" y="1252155"/>
            <a:ext cx="3385996" cy="445901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3B1FA03-419A-43B6-901C-6C58F6C883E5}"/>
              </a:ext>
            </a:extLst>
          </p:cNvPr>
          <p:cNvSpPr/>
          <p:nvPr/>
        </p:nvSpPr>
        <p:spPr>
          <a:xfrm>
            <a:off x="2733486" y="1525599"/>
            <a:ext cx="7414787" cy="514207"/>
          </a:xfrm>
          <a:prstGeom prst="ellipse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96BB9B7-2149-4B3E-B6BF-1F50BEDC77B2}"/>
              </a:ext>
            </a:extLst>
          </p:cNvPr>
          <p:cNvSpPr/>
          <p:nvPr/>
        </p:nvSpPr>
        <p:spPr>
          <a:xfrm>
            <a:off x="596869" y="1867791"/>
            <a:ext cx="9859224" cy="7641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5E67846-CDD3-419E-ACDA-E7AC1E1AD50C}"/>
              </a:ext>
            </a:extLst>
          </p:cNvPr>
          <p:cNvSpPr/>
          <p:nvPr/>
        </p:nvSpPr>
        <p:spPr>
          <a:xfrm>
            <a:off x="3484924" y="2573962"/>
            <a:ext cx="4825497" cy="308723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0D7C649-90ED-40B5-8725-140F1C5489E9}"/>
              </a:ext>
            </a:extLst>
          </p:cNvPr>
          <p:cNvSpPr/>
          <p:nvPr/>
        </p:nvSpPr>
        <p:spPr>
          <a:xfrm rot="18962058">
            <a:off x="-94833" y="6170481"/>
            <a:ext cx="1152000" cy="216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6755AA6-7610-4E6E-9C09-0E52617755AF}"/>
              </a:ext>
            </a:extLst>
          </p:cNvPr>
          <p:cNvSpPr/>
          <p:nvPr/>
        </p:nvSpPr>
        <p:spPr>
          <a:xfrm rot="18962058">
            <a:off x="867390" y="6060789"/>
            <a:ext cx="756000" cy="19196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1400C33-1446-4AE4-B383-97A31DE645B0}"/>
              </a:ext>
            </a:extLst>
          </p:cNvPr>
          <p:cNvSpPr/>
          <p:nvPr/>
        </p:nvSpPr>
        <p:spPr>
          <a:xfrm rot="18962058">
            <a:off x="1137599" y="6066300"/>
            <a:ext cx="828000" cy="216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A259842-922D-4CC2-92AC-E459B7B5E123}"/>
              </a:ext>
            </a:extLst>
          </p:cNvPr>
          <p:cNvSpPr/>
          <p:nvPr/>
        </p:nvSpPr>
        <p:spPr>
          <a:xfrm rot="18962058">
            <a:off x="1541270" y="6044028"/>
            <a:ext cx="720000" cy="216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35577BF-3DDF-4660-8196-D830EA7F43C0}"/>
              </a:ext>
            </a:extLst>
          </p:cNvPr>
          <p:cNvSpPr/>
          <p:nvPr/>
        </p:nvSpPr>
        <p:spPr>
          <a:xfrm rot="18962058">
            <a:off x="6542883" y="6004192"/>
            <a:ext cx="576000" cy="216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E597004-E920-46C8-916E-5E6C6847DC20}"/>
              </a:ext>
            </a:extLst>
          </p:cNvPr>
          <p:cNvSpPr/>
          <p:nvPr/>
        </p:nvSpPr>
        <p:spPr>
          <a:xfrm rot="18962058">
            <a:off x="2414879" y="6076729"/>
            <a:ext cx="864000" cy="216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E3847EA-90FF-4521-95AD-5CB18FB5B1E7}"/>
              </a:ext>
            </a:extLst>
          </p:cNvPr>
          <p:cNvSpPr/>
          <p:nvPr/>
        </p:nvSpPr>
        <p:spPr>
          <a:xfrm rot="18962058">
            <a:off x="3379536" y="6076853"/>
            <a:ext cx="900000" cy="216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2AFB1B0-C981-49DC-9180-DB69F4CFE651}"/>
              </a:ext>
            </a:extLst>
          </p:cNvPr>
          <p:cNvSpPr/>
          <p:nvPr/>
        </p:nvSpPr>
        <p:spPr>
          <a:xfrm rot="18962058">
            <a:off x="4225159" y="6130853"/>
            <a:ext cx="1044000" cy="216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7D78FE0-3B67-4C10-8993-4329A59C49CB}"/>
              </a:ext>
            </a:extLst>
          </p:cNvPr>
          <p:cNvSpPr/>
          <p:nvPr/>
        </p:nvSpPr>
        <p:spPr>
          <a:xfrm rot="18962058">
            <a:off x="5165411" y="6019861"/>
            <a:ext cx="720000" cy="19196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A4AEE5B-2F0E-4BAE-B64F-49E60EE45202}"/>
              </a:ext>
            </a:extLst>
          </p:cNvPr>
          <p:cNvSpPr/>
          <p:nvPr/>
        </p:nvSpPr>
        <p:spPr>
          <a:xfrm rot="18962058">
            <a:off x="5941500" y="5958178"/>
            <a:ext cx="576000" cy="216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ED18514-55DA-435A-AABC-96118A74832D}"/>
              </a:ext>
            </a:extLst>
          </p:cNvPr>
          <p:cNvSpPr/>
          <p:nvPr/>
        </p:nvSpPr>
        <p:spPr>
          <a:xfrm rot="18962058">
            <a:off x="7021651" y="5928488"/>
            <a:ext cx="432000" cy="216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22ACF5B-F1D6-4B4F-B66E-0D7D138B0D20}"/>
              </a:ext>
            </a:extLst>
          </p:cNvPr>
          <p:cNvSpPr/>
          <p:nvPr/>
        </p:nvSpPr>
        <p:spPr>
          <a:xfrm rot="18962058">
            <a:off x="2869127" y="6022526"/>
            <a:ext cx="720000" cy="21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E9E22DC-4C21-4F8D-9F30-6BF437DD1B1C}"/>
              </a:ext>
            </a:extLst>
          </p:cNvPr>
          <p:cNvSpPr/>
          <p:nvPr/>
        </p:nvSpPr>
        <p:spPr>
          <a:xfrm rot="18962058">
            <a:off x="527145" y="6066932"/>
            <a:ext cx="792000" cy="191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37C0FC9-C3B0-41C8-BAC7-2CE4C328A4FC}"/>
              </a:ext>
            </a:extLst>
          </p:cNvPr>
          <p:cNvSpPr/>
          <p:nvPr/>
        </p:nvSpPr>
        <p:spPr>
          <a:xfrm rot="18962058">
            <a:off x="7249326" y="5963145"/>
            <a:ext cx="540000" cy="216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111AB1D-CBE8-4736-A002-D2408FB402A4}"/>
              </a:ext>
            </a:extLst>
          </p:cNvPr>
          <p:cNvSpPr/>
          <p:nvPr/>
        </p:nvSpPr>
        <p:spPr>
          <a:xfrm rot="18962058">
            <a:off x="8445892" y="6152764"/>
            <a:ext cx="1080000" cy="21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DCB2898-CA36-409D-B259-BFB8C34428EA}"/>
              </a:ext>
            </a:extLst>
          </p:cNvPr>
          <p:cNvSpPr/>
          <p:nvPr/>
        </p:nvSpPr>
        <p:spPr>
          <a:xfrm rot="18962058">
            <a:off x="8999453" y="6071450"/>
            <a:ext cx="792000" cy="21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B0AC8767-3FBA-4D95-B760-97151C537C1A}"/>
              </a:ext>
            </a:extLst>
          </p:cNvPr>
          <p:cNvSpPr/>
          <p:nvPr/>
        </p:nvSpPr>
        <p:spPr>
          <a:xfrm rot="18962058">
            <a:off x="9299549" y="6068647"/>
            <a:ext cx="828000" cy="216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D634F7F-F916-4DF9-B0E2-B78C3151F05E}"/>
              </a:ext>
            </a:extLst>
          </p:cNvPr>
          <p:cNvSpPr/>
          <p:nvPr/>
        </p:nvSpPr>
        <p:spPr>
          <a:xfrm rot="18962058">
            <a:off x="9667837" y="6056897"/>
            <a:ext cx="756000" cy="21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A277609-585A-4F36-801F-BAEC063D2744}"/>
              </a:ext>
            </a:extLst>
          </p:cNvPr>
          <p:cNvSpPr txBox="1"/>
          <p:nvPr/>
        </p:nvSpPr>
        <p:spPr>
          <a:xfrm>
            <a:off x="3623558" y="901422"/>
            <a:ext cx="1355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80-100 %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33B7299-8B0D-4C23-A3CB-70ED36A81585}"/>
              </a:ext>
            </a:extLst>
          </p:cNvPr>
          <p:cNvSpPr txBox="1"/>
          <p:nvPr/>
        </p:nvSpPr>
        <p:spPr>
          <a:xfrm>
            <a:off x="5808567" y="1201813"/>
            <a:ext cx="1355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60-80 %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509BAD6-1528-4B11-9D3B-6643E80B925D}"/>
              </a:ext>
            </a:extLst>
          </p:cNvPr>
          <p:cNvSpPr txBox="1"/>
          <p:nvPr/>
        </p:nvSpPr>
        <p:spPr>
          <a:xfrm>
            <a:off x="5866415" y="1514991"/>
            <a:ext cx="1355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40-60 %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5E608AC-D353-4222-9AE6-6BCCC0EE4991}"/>
              </a:ext>
            </a:extLst>
          </p:cNvPr>
          <p:cNvSpPr txBox="1"/>
          <p:nvPr/>
        </p:nvSpPr>
        <p:spPr>
          <a:xfrm>
            <a:off x="5259665" y="1992306"/>
            <a:ext cx="1355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0-40 %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A3CDACA-E75F-4BB8-BD26-4DC8CF7F0E41}"/>
              </a:ext>
            </a:extLst>
          </p:cNvPr>
          <p:cNvSpPr txBox="1"/>
          <p:nvPr/>
        </p:nvSpPr>
        <p:spPr>
          <a:xfrm>
            <a:off x="5377911" y="3767756"/>
            <a:ext cx="1355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&lt; 0 %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537F9CD-8E23-47AF-86E5-617295A73BF5}"/>
              </a:ext>
            </a:extLst>
          </p:cNvPr>
          <p:cNvCxnSpPr>
            <a:cxnSpLocks/>
          </p:cNvCxnSpPr>
          <p:nvPr/>
        </p:nvCxnSpPr>
        <p:spPr>
          <a:xfrm>
            <a:off x="677931" y="2586488"/>
            <a:ext cx="9611415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space réservé du numéro de diapositive 44">
            <a:extLst>
              <a:ext uri="{FF2B5EF4-FFF2-40B4-BE49-F238E27FC236}">
                <a16:creationId xmlns:a16="http://schemas.microsoft.com/office/drawing/2014/main" id="{79AFCE73-DBEA-4FF6-8BBC-EF6249C1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0D8E518B-02B9-4908-8AD3-ABCE62EDBA94}" type="slidenum">
              <a:rPr lang="fr-FR"/>
              <a:pPr>
                <a:defRPr/>
              </a:pPr>
              <a:t>12</a:t>
            </a:fld>
            <a:endParaRPr lang="fr-FR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3E8F754-4FB1-4711-B832-DD24A45D26A5}"/>
              </a:ext>
            </a:extLst>
          </p:cNvPr>
          <p:cNvCxnSpPr>
            <a:cxnSpLocks/>
          </p:cNvCxnSpPr>
          <p:nvPr/>
        </p:nvCxnSpPr>
        <p:spPr>
          <a:xfrm>
            <a:off x="10456093" y="982738"/>
            <a:ext cx="0" cy="362962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0D0560C9-5198-46D7-A2BF-EC6B748B0024}"/>
              </a:ext>
            </a:extLst>
          </p:cNvPr>
          <p:cNvCxnSpPr>
            <a:cxnSpLocks/>
          </p:cNvCxnSpPr>
          <p:nvPr/>
        </p:nvCxnSpPr>
        <p:spPr>
          <a:xfrm>
            <a:off x="10456093" y="1288429"/>
            <a:ext cx="0" cy="362962"/>
          </a:xfrm>
          <a:prstGeom prst="straightConnector1">
            <a:avLst/>
          </a:prstGeom>
          <a:ln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563783C-A013-4EF8-ADCE-D3561D47B841}"/>
              </a:ext>
            </a:extLst>
          </p:cNvPr>
          <p:cNvCxnSpPr>
            <a:cxnSpLocks/>
          </p:cNvCxnSpPr>
          <p:nvPr/>
        </p:nvCxnSpPr>
        <p:spPr>
          <a:xfrm>
            <a:off x="10456093" y="1603645"/>
            <a:ext cx="0" cy="362962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59CF847-1A69-4858-9AEF-A410B71080A4}"/>
              </a:ext>
            </a:extLst>
          </p:cNvPr>
          <p:cNvCxnSpPr>
            <a:cxnSpLocks/>
          </p:cNvCxnSpPr>
          <p:nvPr/>
        </p:nvCxnSpPr>
        <p:spPr>
          <a:xfrm>
            <a:off x="10456093" y="1947557"/>
            <a:ext cx="0" cy="63593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C364068-D712-4FCA-95E1-6405932D6C3D}"/>
              </a:ext>
            </a:extLst>
          </p:cNvPr>
          <p:cNvCxnSpPr>
            <a:cxnSpLocks/>
          </p:cNvCxnSpPr>
          <p:nvPr/>
        </p:nvCxnSpPr>
        <p:spPr>
          <a:xfrm>
            <a:off x="10453736" y="2573962"/>
            <a:ext cx="2357" cy="3227673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A11A1AA-8418-4FBD-A139-74F52B8B5F89}"/>
              </a:ext>
            </a:extLst>
          </p:cNvPr>
          <p:cNvSpPr txBox="1"/>
          <p:nvPr/>
        </p:nvSpPr>
        <p:spPr>
          <a:xfrm>
            <a:off x="10477982" y="1010330"/>
            <a:ext cx="1726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B050"/>
                </a:solidFill>
              </a:rPr>
              <a:t>Forte biodégradation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D59CFD7-E83D-473B-8596-C9030007BD82}"/>
              </a:ext>
            </a:extLst>
          </p:cNvPr>
          <p:cNvSpPr txBox="1"/>
          <p:nvPr/>
        </p:nvSpPr>
        <p:spPr>
          <a:xfrm>
            <a:off x="10485812" y="1229552"/>
            <a:ext cx="1672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92D050"/>
                </a:solidFill>
              </a:rPr>
              <a:t>Biodégradation ou sorption sur boues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A686662-4A6F-4F85-A51B-4A4CD024A7A4}"/>
              </a:ext>
            </a:extLst>
          </p:cNvPr>
          <p:cNvSpPr txBox="1"/>
          <p:nvPr/>
        </p:nvSpPr>
        <p:spPr>
          <a:xfrm>
            <a:off x="10485812" y="1578141"/>
            <a:ext cx="1672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FFC000"/>
                </a:solidFill>
              </a:rPr>
              <a:t>Biodégradation ou sorption sur boues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C559577-7874-45D0-AA33-9CF57EB97121}"/>
              </a:ext>
            </a:extLst>
          </p:cNvPr>
          <p:cNvSpPr txBox="1"/>
          <p:nvPr/>
        </p:nvSpPr>
        <p:spPr>
          <a:xfrm>
            <a:off x="10493568" y="2019020"/>
            <a:ext cx="1672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Molécules hydrophiles et peu biodégradables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D1FCB92-325D-4FA6-B847-29DB426FFE14}"/>
              </a:ext>
            </a:extLst>
          </p:cNvPr>
          <p:cNvSpPr txBox="1"/>
          <p:nvPr/>
        </p:nvSpPr>
        <p:spPr>
          <a:xfrm>
            <a:off x="10485811" y="3398423"/>
            <a:ext cx="1706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C00000"/>
                </a:solidFill>
              </a:rPr>
              <a:t>Transformation de métabolite en molécule mère ou désorption depuis les particules en suspension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AF215A4-DF11-4B6D-9A45-24F545235EDB}"/>
              </a:ext>
            </a:extLst>
          </p:cNvPr>
          <p:cNvSpPr/>
          <p:nvPr/>
        </p:nvSpPr>
        <p:spPr bwMode="auto">
          <a:xfrm rot="18854984">
            <a:off x="5618611" y="6278974"/>
            <a:ext cx="1260000" cy="1800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405450E-2E3F-4D7F-86C9-A6116D38C965}"/>
              </a:ext>
            </a:extLst>
          </p:cNvPr>
          <p:cNvSpPr/>
          <p:nvPr/>
        </p:nvSpPr>
        <p:spPr>
          <a:xfrm rot="18962058">
            <a:off x="1996196" y="6132857"/>
            <a:ext cx="972000" cy="216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7CACFF5-35A3-4451-A1E5-8E900E0CC607}"/>
              </a:ext>
            </a:extLst>
          </p:cNvPr>
          <p:cNvSpPr/>
          <p:nvPr/>
        </p:nvSpPr>
        <p:spPr>
          <a:xfrm rot="18962058">
            <a:off x="3387353" y="6200896"/>
            <a:ext cx="1296000" cy="216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47AE5723-755A-4834-852B-D4E3B39C9BDF}"/>
              </a:ext>
            </a:extLst>
          </p:cNvPr>
          <p:cNvSpPr/>
          <p:nvPr/>
        </p:nvSpPr>
        <p:spPr>
          <a:xfrm rot="18962058">
            <a:off x="7336188" y="6077329"/>
            <a:ext cx="828000" cy="216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1C65BE75-D738-437D-AE2F-816D5D08802B}"/>
              </a:ext>
            </a:extLst>
          </p:cNvPr>
          <p:cNvSpPr/>
          <p:nvPr/>
        </p:nvSpPr>
        <p:spPr>
          <a:xfrm rot="18962058">
            <a:off x="7574117" y="6082808"/>
            <a:ext cx="972000" cy="21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9F111047-E66D-4C20-B041-8950F70853B6}"/>
              </a:ext>
            </a:extLst>
          </p:cNvPr>
          <p:cNvSpPr/>
          <p:nvPr/>
        </p:nvSpPr>
        <p:spPr>
          <a:xfrm rot="18962058">
            <a:off x="5544873" y="6269276"/>
            <a:ext cx="1440000" cy="216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39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54" grpId="0" animBg="1"/>
      <p:bldP spid="54" grpId="1" animBg="1"/>
      <p:bldP spid="59" grpId="0" animBg="1"/>
      <p:bldP spid="59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20" grpId="0"/>
      <p:bldP spid="89" grpId="0"/>
      <p:bldP spid="90" grpId="0"/>
      <p:bldP spid="91" grpId="0"/>
      <p:bldP spid="92" grpId="0"/>
      <p:bldP spid="56" grpId="0" animBg="1"/>
      <p:bldP spid="58" grpId="0" animBg="1"/>
      <p:bldP spid="58" grpId="1" animBg="1"/>
      <p:bldP spid="60" grpId="0" animBg="1"/>
      <p:bldP spid="60" grpId="1" animBg="1"/>
      <p:bldP spid="82" grpId="0" animBg="1"/>
      <p:bldP spid="82" grpId="1" animBg="1"/>
      <p:bldP spid="93" grpId="0" animBg="1"/>
      <p:bldP spid="93" grpId="1" animBg="1"/>
      <p:bldP spid="94" grpId="0" animBg="1"/>
      <p:bldP spid="9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Connecteur droit 4">
            <a:extLst>
              <a:ext uri="{FF2B5EF4-FFF2-40B4-BE49-F238E27FC236}">
                <a16:creationId xmlns:a16="http://schemas.microsoft.com/office/drawing/2014/main" id="{90F78BC3-384F-4F86-9F46-8E775CBE95BC}"/>
              </a:ext>
            </a:extLst>
          </p:cNvPr>
          <p:cNvCxnSpPr/>
          <p:nvPr/>
        </p:nvCxnSpPr>
        <p:spPr>
          <a:xfrm>
            <a:off x="0" y="631825"/>
            <a:ext cx="122047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itre 1">
            <a:extLst>
              <a:ext uri="{FF2B5EF4-FFF2-40B4-BE49-F238E27FC236}">
                <a16:creationId xmlns:a16="http://schemas.microsoft.com/office/drawing/2014/main" id="{99D90CF6-68F5-499C-A2C8-737F10985E6D}"/>
              </a:ext>
            </a:extLst>
          </p:cNvPr>
          <p:cNvSpPr txBox="1">
            <a:spLocks/>
          </p:cNvSpPr>
          <p:nvPr/>
        </p:nvSpPr>
        <p:spPr>
          <a:xfrm>
            <a:off x="5305425" y="-6350"/>
            <a:ext cx="6880225" cy="6381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fr-FR" sz="1600" b="1" dirty="0">
                <a:solidFill>
                  <a:srgbClr val="0070C0"/>
                </a:solidFill>
              </a:rPr>
              <a:t>8</a:t>
            </a:r>
            <a:r>
              <a:rPr lang="fr-FR" sz="1600" b="1" baseline="30000" dirty="0">
                <a:solidFill>
                  <a:srgbClr val="0070C0"/>
                </a:solidFill>
              </a:rPr>
              <a:t>èmes</a:t>
            </a:r>
            <a:r>
              <a:rPr lang="fr-FR" sz="1600" b="1" dirty="0">
                <a:solidFill>
                  <a:srgbClr val="0070C0"/>
                </a:solidFill>
              </a:rPr>
              <a:t> Journées Doctorales en Hydrologie Urbaine, Paris — 7 - 9 Novembre</a:t>
            </a:r>
            <a:endParaRPr lang="en-US" sz="16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51" name="Espace réservé du texte 1">
            <a:extLst>
              <a:ext uri="{FF2B5EF4-FFF2-40B4-BE49-F238E27FC236}">
                <a16:creationId xmlns:a16="http://schemas.microsoft.com/office/drawing/2014/main" id="{2823CEBB-AB6B-44BE-81D3-AB4968E9DD55}"/>
              </a:ext>
            </a:extLst>
          </p:cNvPr>
          <p:cNvSpPr txBox="1">
            <a:spLocks/>
          </p:cNvSpPr>
          <p:nvPr/>
        </p:nvSpPr>
        <p:spPr>
          <a:xfrm>
            <a:off x="0" y="3177"/>
            <a:ext cx="4183063" cy="628648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0070C0"/>
                </a:solidFill>
                <a:ea typeface="+mj-ea"/>
                <a:cs typeface="+mj-cs"/>
              </a:rPr>
              <a:t>Résultats</a:t>
            </a:r>
          </a:p>
        </p:txBody>
      </p:sp>
      <p:sp>
        <p:nvSpPr>
          <p:cNvPr id="84" name="Espace réservé du numéro de diapositive 44">
            <a:extLst>
              <a:ext uri="{FF2B5EF4-FFF2-40B4-BE49-F238E27FC236}">
                <a16:creationId xmlns:a16="http://schemas.microsoft.com/office/drawing/2014/main" id="{79AFCE73-DBEA-4FF6-8BBC-EF6249C1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0D8E518B-02B9-4908-8AD3-ABCE62EDBA94}" type="slidenum">
              <a:rPr lang="fr-FR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53" name="ZoneTexte 7">
            <a:extLst>
              <a:ext uri="{FF2B5EF4-FFF2-40B4-BE49-F238E27FC236}">
                <a16:creationId xmlns:a16="http://schemas.microsoft.com/office/drawing/2014/main" id="{71F6FCDE-5266-42C7-BF96-E53FA57E1588}"/>
              </a:ext>
            </a:extLst>
          </p:cNvPr>
          <p:cNvSpPr txBox="1"/>
          <p:nvPr/>
        </p:nvSpPr>
        <p:spPr>
          <a:xfrm>
            <a:off x="3240" y="811033"/>
            <a:ext cx="4283010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Sortie filière de traitement conventionnelle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F8D3EE-B23D-4BDA-B3B8-FD378343470C}"/>
              </a:ext>
            </a:extLst>
          </p:cNvPr>
          <p:cNvSpPr txBox="1"/>
          <p:nvPr/>
        </p:nvSpPr>
        <p:spPr>
          <a:xfrm>
            <a:off x="322729" y="6421904"/>
            <a:ext cx="54774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Micropolluants quantifiés en sortie d’usine et comparaison avec les valeurs de la littérature</a:t>
            </a:r>
          </a:p>
        </p:txBody>
      </p:sp>
      <p:sp>
        <p:nvSpPr>
          <p:cNvPr id="56" name="TextBox 1">
            <a:extLst>
              <a:ext uri="{FF2B5EF4-FFF2-40B4-BE49-F238E27FC236}">
                <a16:creationId xmlns:a16="http://schemas.microsoft.com/office/drawing/2014/main" id="{6DACFE6E-EE14-4D6E-BBB1-11C821D03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941" y="796292"/>
            <a:ext cx="5343560" cy="1021556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b="1" dirty="0">
                <a:solidFill>
                  <a:schemeClr val="bg1"/>
                </a:solidFill>
              </a:rPr>
              <a:t>Concentrations similaires à celles de la littérature excepté pour acétaminophène, irbésartan, oxazepam  et sulfaméthoxazole</a:t>
            </a:r>
          </a:p>
        </p:txBody>
      </p:sp>
      <p:sp>
        <p:nvSpPr>
          <p:cNvPr id="57" name="TextBox 1">
            <a:extLst>
              <a:ext uri="{FF2B5EF4-FFF2-40B4-BE49-F238E27FC236}">
                <a16:creationId xmlns:a16="http://schemas.microsoft.com/office/drawing/2014/main" id="{9D652F16-AC4F-470D-9705-292263AB4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941" y="4323068"/>
            <a:ext cx="5343560" cy="715089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b="1" dirty="0">
                <a:solidFill>
                  <a:schemeClr val="bg1"/>
                </a:solidFill>
              </a:rPr>
              <a:t>Concentrations &lt; 500 </a:t>
            </a:r>
            <a:r>
              <a:rPr lang="fr-FR" altLang="fr-FR" b="1" dirty="0" err="1">
                <a:solidFill>
                  <a:schemeClr val="bg1"/>
                </a:solidFill>
              </a:rPr>
              <a:t>ng</a:t>
            </a:r>
            <a:r>
              <a:rPr lang="fr-FR" altLang="fr-FR" b="1" dirty="0">
                <a:solidFill>
                  <a:schemeClr val="bg1"/>
                </a:solidFill>
              </a:rPr>
              <a:t>/L pour 85 % des micropolluants </a:t>
            </a:r>
            <a:endParaRPr lang="en-US" altLang="fr-FR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F7EB08-DE3A-4739-B3E1-261620519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78" y="1260473"/>
            <a:ext cx="5730737" cy="50418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09A791-99E3-48CD-93D6-6C1F24785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194" y="2077949"/>
            <a:ext cx="1218215" cy="1218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473203-0CE4-488D-98C4-1C26B076F1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/>
          <a:stretch/>
        </p:blipFill>
        <p:spPr>
          <a:xfrm>
            <a:off x="9125721" y="2091456"/>
            <a:ext cx="1379891" cy="14713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190D71-172D-42DD-9486-FCC8D51DC1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68" y="2081669"/>
            <a:ext cx="2107288" cy="134507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1973E2D-4304-4CF5-9861-38BE57FCF482}"/>
              </a:ext>
            </a:extLst>
          </p:cNvPr>
          <p:cNvSpPr txBox="1"/>
          <p:nvPr/>
        </p:nvSpPr>
        <p:spPr>
          <a:xfrm>
            <a:off x="9052864" y="3547026"/>
            <a:ext cx="1570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Oxazepam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A63168-0B00-4546-BD6E-644008141E5F}"/>
              </a:ext>
            </a:extLst>
          </p:cNvPr>
          <p:cNvSpPr txBox="1"/>
          <p:nvPr/>
        </p:nvSpPr>
        <p:spPr>
          <a:xfrm>
            <a:off x="7355021" y="3562840"/>
            <a:ext cx="1570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Irbésartan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82CFDC-62D8-4F63-B664-988A4522D674}"/>
              </a:ext>
            </a:extLst>
          </p:cNvPr>
          <p:cNvSpPr txBox="1"/>
          <p:nvPr/>
        </p:nvSpPr>
        <p:spPr>
          <a:xfrm>
            <a:off x="5688081" y="3551712"/>
            <a:ext cx="1570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Acétaminophène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CDED5A1B-33BE-4455-ABA3-AA92EF380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941" y="5437868"/>
            <a:ext cx="5343560" cy="715089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b="1" dirty="0">
                <a:solidFill>
                  <a:schemeClr val="bg1"/>
                </a:solidFill>
              </a:rPr>
              <a:t>Concentrations &gt; 1 µg/L pour acétaminophène, hydrochlorothiazide, irbésartan et sulfaméthoxazole </a:t>
            </a:r>
            <a:endParaRPr lang="en-US" altLang="fr-FR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325852-5CD3-45A3-9A0B-EE9ED5340C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73" b="28026"/>
          <a:stretch/>
        </p:blipFill>
        <p:spPr>
          <a:xfrm>
            <a:off x="10445941" y="2416555"/>
            <a:ext cx="1703404" cy="7307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B7495E0-CB72-48DA-9ABB-771EE4A05E4A}"/>
              </a:ext>
            </a:extLst>
          </p:cNvPr>
          <p:cNvSpPr txBox="1"/>
          <p:nvPr/>
        </p:nvSpPr>
        <p:spPr>
          <a:xfrm>
            <a:off x="10578764" y="3550376"/>
            <a:ext cx="1570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Sulfaméthoxazole</a:t>
            </a:r>
          </a:p>
        </p:txBody>
      </p:sp>
    </p:spTree>
    <p:extLst>
      <p:ext uri="{BB962C8B-B14F-4D97-AF65-F5344CB8AC3E}">
        <p14:creationId xmlns:p14="http://schemas.microsoft.com/office/powerpoint/2010/main" val="266355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19" grpId="0"/>
      <p:bldP spid="20" grpId="0"/>
      <p:bldP spid="21" grpId="0"/>
      <p:bldP spid="17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Connecteur droit 4">
            <a:extLst>
              <a:ext uri="{FF2B5EF4-FFF2-40B4-BE49-F238E27FC236}">
                <a16:creationId xmlns:a16="http://schemas.microsoft.com/office/drawing/2014/main" id="{90F78BC3-384F-4F86-9F46-8E775CBE95BC}"/>
              </a:ext>
            </a:extLst>
          </p:cNvPr>
          <p:cNvCxnSpPr/>
          <p:nvPr/>
        </p:nvCxnSpPr>
        <p:spPr>
          <a:xfrm>
            <a:off x="0" y="631825"/>
            <a:ext cx="122047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itre 1">
            <a:extLst>
              <a:ext uri="{FF2B5EF4-FFF2-40B4-BE49-F238E27FC236}">
                <a16:creationId xmlns:a16="http://schemas.microsoft.com/office/drawing/2014/main" id="{99D90CF6-68F5-499C-A2C8-737F10985E6D}"/>
              </a:ext>
            </a:extLst>
          </p:cNvPr>
          <p:cNvSpPr txBox="1">
            <a:spLocks/>
          </p:cNvSpPr>
          <p:nvPr/>
        </p:nvSpPr>
        <p:spPr>
          <a:xfrm>
            <a:off x="5305425" y="-6350"/>
            <a:ext cx="6880225" cy="6381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fr-FR" sz="1600" b="1" dirty="0">
                <a:solidFill>
                  <a:srgbClr val="0070C0"/>
                </a:solidFill>
              </a:rPr>
              <a:t>8</a:t>
            </a:r>
            <a:r>
              <a:rPr lang="fr-FR" sz="1600" b="1" baseline="30000" dirty="0">
                <a:solidFill>
                  <a:srgbClr val="0070C0"/>
                </a:solidFill>
              </a:rPr>
              <a:t>èmes</a:t>
            </a:r>
            <a:r>
              <a:rPr lang="fr-FR" sz="1600" b="1" dirty="0">
                <a:solidFill>
                  <a:srgbClr val="0070C0"/>
                </a:solidFill>
              </a:rPr>
              <a:t> Journées Doctorales en Hydrologie Urbaine, Paris — 7 - 9 Novembre</a:t>
            </a:r>
            <a:endParaRPr lang="en-US" sz="16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51" name="Espace réservé du texte 1">
            <a:extLst>
              <a:ext uri="{FF2B5EF4-FFF2-40B4-BE49-F238E27FC236}">
                <a16:creationId xmlns:a16="http://schemas.microsoft.com/office/drawing/2014/main" id="{2823CEBB-AB6B-44BE-81D3-AB4968E9DD55}"/>
              </a:ext>
            </a:extLst>
          </p:cNvPr>
          <p:cNvSpPr txBox="1">
            <a:spLocks/>
          </p:cNvSpPr>
          <p:nvPr/>
        </p:nvSpPr>
        <p:spPr>
          <a:xfrm>
            <a:off x="0" y="3177"/>
            <a:ext cx="4183063" cy="628648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0070C0"/>
                </a:solidFill>
                <a:ea typeface="+mj-ea"/>
                <a:cs typeface="+mj-cs"/>
              </a:rPr>
              <a:t>Résultats</a:t>
            </a:r>
          </a:p>
        </p:txBody>
      </p:sp>
      <p:sp>
        <p:nvSpPr>
          <p:cNvPr id="84" name="Espace réservé du numéro de diapositive 44">
            <a:extLst>
              <a:ext uri="{FF2B5EF4-FFF2-40B4-BE49-F238E27FC236}">
                <a16:creationId xmlns:a16="http://schemas.microsoft.com/office/drawing/2014/main" id="{79AFCE73-DBEA-4FF6-8BBC-EF6249C1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1068" y="6357133"/>
            <a:ext cx="2743200" cy="365125"/>
          </a:xfrm>
        </p:spPr>
        <p:txBody>
          <a:bodyPr/>
          <a:lstStyle/>
          <a:p>
            <a:pPr>
              <a:defRPr/>
            </a:pPr>
            <a:fld id="{0D8E518B-02B9-4908-8AD3-ABCE62EDBA94}" type="slidenum">
              <a:rPr lang="fr-FR"/>
              <a:pPr>
                <a:defRPr/>
              </a:pPr>
              <a:t>14</a:t>
            </a:fld>
            <a:endParaRPr lang="fr-FR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32AFA2F-DBBE-40AA-97C4-DCCF96DF92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3" t="7213" r="4192"/>
          <a:stretch/>
        </p:blipFill>
        <p:spPr>
          <a:xfrm>
            <a:off x="838200" y="816103"/>
            <a:ext cx="10429592" cy="603045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FAAB3C0D-6D8F-47C7-838B-D517DF2F314C}"/>
              </a:ext>
            </a:extLst>
          </p:cNvPr>
          <p:cNvSpPr/>
          <p:nvPr/>
        </p:nvSpPr>
        <p:spPr>
          <a:xfrm>
            <a:off x="10588781" y="877560"/>
            <a:ext cx="588476" cy="4918764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FE3C8D7-F231-47A0-AAAE-9B97B39F4717}"/>
              </a:ext>
            </a:extLst>
          </p:cNvPr>
          <p:cNvSpPr/>
          <p:nvPr/>
        </p:nvSpPr>
        <p:spPr>
          <a:xfrm>
            <a:off x="7663904" y="877560"/>
            <a:ext cx="2291136" cy="4909709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C9BE571-4405-482A-A143-E89DEC59F104}"/>
              </a:ext>
            </a:extLst>
          </p:cNvPr>
          <p:cNvSpPr/>
          <p:nvPr/>
        </p:nvSpPr>
        <p:spPr>
          <a:xfrm>
            <a:off x="6324601" y="877562"/>
            <a:ext cx="986827" cy="4909708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75843B9-CD54-4730-B3F8-55B1234CCBE1}"/>
              </a:ext>
            </a:extLst>
          </p:cNvPr>
          <p:cNvSpPr/>
          <p:nvPr/>
        </p:nvSpPr>
        <p:spPr>
          <a:xfrm>
            <a:off x="2060417" y="877562"/>
            <a:ext cx="3947311" cy="491876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C69941C-9565-4B21-9AB0-D4B7429B3866}"/>
              </a:ext>
            </a:extLst>
          </p:cNvPr>
          <p:cNvSpPr/>
          <p:nvPr/>
        </p:nvSpPr>
        <p:spPr>
          <a:xfrm>
            <a:off x="1461720" y="877560"/>
            <a:ext cx="216000" cy="492124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77E77A2-C000-4830-82AD-3A223FDD03EC}"/>
              </a:ext>
            </a:extLst>
          </p:cNvPr>
          <p:cNvSpPr/>
          <p:nvPr/>
        </p:nvSpPr>
        <p:spPr bwMode="auto">
          <a:xfrm rot="18935136">
            <a:off x="9366533" y="6175467"/>
            <a:ext cx="972000" cy="1800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0BCF2BC-6A69-4948-8F99-CE39E65609E0}"/>
              </a:ext>
            </a:extLst>
          </p:cNvPr>
          <p:cNvSpPr/>
          <p:nvPr/>
        </p:nvSpPr>
        <p:spPr bwMode="auto">
          <a:xfrm rot="18952698">
            <a:off x="1360848" y="6056660"/>
            <a:ext cx="720000" cy="1800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01DB4E2-462A-4CD3-B701-1E04CEB8DABC}"/>
              </a:ext>
            </a:extLst>
          </p:cNvPr>
          <p:cNvSpPr/>
          <p:nvPr/>
        </p:nvSpPr>
        <p:spPr bwMode="auto">
          <a:xfrm rot="18909307">
            <a:off x="9908235" y="6070246"/>
            <a:ext cx="756000" cy="1800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20BC8DE-CFB6-447A-AA10-6AAF576D6831}"/>
              </a:ext>
            </a:extLst>
          </p:cNvPr>
          <p:cNvSpPr/>
          <p:nvPr/>
        </p:nvSpPr>
        <p:spPr bwMode="auto">
          <a:xfrm rot="18903965">
            <a:off x="6489867" y="6256147"/>
            <a:ext cx="1260000" cy="1800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E0A3DFD-293B-4F22-A07D-2964EAE1A3B1}"/>
              </a:ext>
            </a:extLst>
          </p:cNvPr>
          <p:cNvSpPr/>
          <p:nvPr/>
        </p:nvSpPr>
        <p:spPr bwMode="auto">
          <a:xfrm rot="18854984">
            <a:off x="5656048" y="6063270"/>
            <a:ext cx="684000" cy="1800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BCE1D97-F71B-481A-9DB5-4D0C125FE386}"/>
              </a:ext>
            </a:extLst>
          </p:cNvPr>
          <p:cNvSpPr/>
          <p:nvPr/>
        </p:nvSpPr>
        <p:spPr>
          <a:xfrm>
            <a:off x="3590453" y="925559"/>
            <a:ext cx="733331" cy="217704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3D00218-121E-44ED-B474-ABD487B02B24}"/>
              </a:ext>
            </a:extLst>
          </p:cNvPr>
          <p:cNvSpPr/>
          <p:nvPr/>
        </p:nvSpPr>
        <p:spPr>
          <a:xfrm>
            <a:off x="1713459" y="2478920"/>
            <a:ext cx="280743" cy="176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C7E78CF-EFD9-4B2F-91A9-C84B29D57FBD}"/>
              </a:ext>
            </a:extLst>
          </p:cNvPr>
          <p:cNvSpPr/>
          <p:nvPr/>
        </p:nvSpPr>
        <p:spPr>
          <a:xfrm>
            <a:off x="10937733" y="2203471"/>
            <a:ext cx="280743" cy="208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09C2136-BE91-45DF-B2B4-A5F4C3EC49B1}"/>
              </a:ext>
            </a:extLst>
          </p:cNvPr>
          <p:cNvSpPr/>
          <p:nvPr/>
        </p:nvSpPr>
        <p:spPr>
          <a:xfrm>
            <a:off x="5007191" y="2618557"/>
            <a:ext cx="280743" cy="20291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82814CE-1C0F-452E-80D9-4E72B3609F9F}"/>
              </a:ext>
            </a:extLst>
          </p:cNvPr>
          <p:cNvSpPr/>
          <p:nvPr/>
        </p:nvSpPr>
        <p:spPr>
          <a:xfrm>
            <a:off x="6665744" y="898455"/>
            <a:ext cx="280743" cy="94068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C42958B-E2F4-4CEE-A7C7-9D66265554B9}"/>
              </a:ext>
            </a:extLst>
          </p:cNvPr>
          <p:cNvSpPr/>
          <p:nvPr/>
        </p:nvSpPr>
        <p:spPr>
          <a:xfrm>
            <a:off x="8000748" y="835026"/>
            <a:ext cx="2216839" cy="114978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7452188-DF39-4BAB-856D-6F85BA6966E3}"/>
              </a:ext>
            </a:extLst>
          </p:cNvPr>
          <p:cNvSpPr/>
          <p:nvPr/>
        </p:nvSpPr>
        <p:spPr>
          <a:xfrm>
            <a:off x="4348464" y="2867546"/>
            <a:ext cx="280743" cy="241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7040C51-7FD8-4F68-9245-0321C9BEBACB}"/>
              </a:ext>
            </a:extLst>
          </p:cNvPr>
          <p:cNvSpPr/>
          <p:nvPr/>
        </p:nvSpPr>
        <p:spPr>
          <a:xfrm rot="18962058">
            <a:off x="1303613" y="6044918"/>
            <a:ext cx="828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A742286-3BD1-4059-AF07-772885FCAC5C}"/>
              </a:ext>
            </a:extLst>
          </p:cNvPr>
          <p:cNvSpPr/>
          <p:nvPr/>
        </p:nvSpPr>
        <p:spPr>
          <a:xfrm rot="18962058">
            <a:off x="3222542" y="6066894"/>
            <a:ext cx="900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49B51EB-5F83-4A78-BF02-C07C7972D367}"/>
              </a:ext>
            </a:extLst>
          </p:cNvPr>
          <p:cNvSpPr/>
          <p:nvPr/>
        </p:nvSpPr>
        <p:spPr>
          <a:xfrm rot="18962058">
            <a:off x="3701494" y="6006875"/>
            <a:ext cx="720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623CE760-C63E-4206-B347-66B76C30C2E1}"/>
              </a:ext>
            </a:extLst>
          </p:cNvPr>
          <p:cNvSpPr/>
          <p:nvPr/>
        </p:nvSpPr>
        <p:spPr>
          <a:xfrm rot="18962058">
            <a:off x="3749638" y="6125309"/>
            <a:ext cx="1044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869DB62-4D4B-41F6-8087-C9E0EAFF0E98}"/>
              </a:ext>
            </a:extLst>
          </p:cNvPr>
          <p:cNvSpPr/>
          <p:nvPr/>
        </p:nvSpPr>
        <p:spPr>
          <a:xfrm rot="18962058">
            <a:off x="4205215" y="6201854"/>
            <a:ext cx="1296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C9ABE51B-C8D3-4086-822D-3D6133905EA4}"/>
              </a:ext>
            </a:extLst>
          </p:cNvPr>
          <p:cNvSpPr/>
          <p:nvPr/>
        </p:nvSpPr>
        <p:spPr>
          <a:xfrm rot="18962058">
            <a:off x="6200585" y="6082323"/>
            <a:ext cx="864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7824834-70F1-4295-A3F8-51A8E2A1A310}"/>
              </a:ext>
            </a:extLst>
          </p:cNvPr>
          <p:cNvSpPr/>
          <p:nvPr/>
        </p:nvSpPr>
        <p:spPr>
          <a:xfrm rot="18962058">
            <a:off x="8115467" y="5970796"/>
            <a:ext cx="540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A22B6A0-08D0-47FE-8DC2-60359F5CB301}"/>
              </a:ext>
            </a:extLst>
          </p:cNvPr>
          <p:cNvSpPr/>
          <p:nvPr/>
        </p:nvSpPr>
        <p:spPr>
          <a:xfrm rot="18962058">
            <a:off x="8492693" y="6080079"/>
            <a:ext cx="900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9714DC0-8993-4C8D-A06A-73A035DC9B50}"/>
              </a:ext>
            </a:extLst>
          </p:cNvPr>
          <p:cNvSpPr/>
          <p:nvPr/>
        </p:nvSpPr>
        <p:spPr>
          <a:xfrm rot="18962058">
            <a:off x="9117839" y="6083577"/>
            <a:ext cx="936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5DA950C-E71B-4BF6-9AC9-BB837E66F305}"/>
              </a:ext>
            </a:extLst>
          </p:cNvPr>
          <p:cNvSpPr/>
          <p:nvPr/>
        </p:nvSpPr>
        <p:spPr>
          <a:xfrm rot="18962058">
            <a:off x="10563311" y="6062314"/>
            <a:ext cx="756000" cy="1919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ZoneTexte 7">
            <a:extLst>
              <a:ext uri="{FF2B5EF4-FFF2-40B4-BE49-F238E27FC236}">
                <a16:creationId xmlns:a16="http://schemas.microsoft.com/office/drawing/2014/main" id="{F7C2C951-34BA-4722-9289-9EF1726935A8}"/>
              </a:ext>
            </a:extLst>
          </p:cNvPr>
          <p:cNvSpPr txBox="1"/>
          <p:nvPr/>
        </p:nvSpPr>
        <p:spPr>
          <a:xfrm>
            <a:off x="0" y="488717"/>
            <a:ext cx="4183063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/>
                </a:solidFill>
              </a:rPr>
              <a:t>Traitement tertiaire</a:t>
            </a:r>
          </a:p>
        </p:txBody>
      </p:sp>
    </p:spTree>
    <p:extLst>
      <p:ext uri="{BB962C8B-B14F-4D97-AF65-F5344CB8AC3E}">
        <p14:creationId xmlns:p14="http://schemas.microsoft.com/office/powerpoint/2010/main" val="404832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52" grpId="0" animBg="1"/>
      <p:bldP spid="54" grpId="0" animBg="1"/>
      <p:bldP spid="58" grpId="0" animBg="1"/>
      <p:bldP spid="59" grpId="0" animBg="1"/>
      <p:bldP spid="60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Connecteur droit 4">
            <a:extLst>
              <a:ext uri="{FF2B5EF4-FFF2-40B4-BE49-F238E27FC236}">
                <a16:creationId xmlns:a16="http://schemas.microsoft.com/office/drawing/2014/main" id="{90F78BC3-384F-4F86-9F46-8E775CBE95BC}"/>
              </a:ext>
            </a:extLst>
          </p:cNvPr>
          <p:cNvCxnSpPr/>
          <p:nvPr/>
        </p:nvCxnSpPr>
        <p:spPr>
          <a:xfrm>
            <a:off x="0" y="631825"/>
            <a:ext cx="122047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itre 1">
            <a:extLst>
              <a:ext uri="{FF2B5EF4-FFF2-40B4-BE49-F238E27FC236}">
                <a16:creationId xmlns:a16="http://schemas.microsoft.com/office/drawing/2014/main" id="{99D90CF6-68F5-499C-A2C8-737F10985E6D}"/>
              </a:ext>
            </a:extLst>
          </p:cNvPr>
          <p:cNvSpPr txBox="1">
            <a:spLocks/>
          </p:cNvSpPr>
          <p:nvPr/>
        </p:nvSpPr>
        <p:spPr>
          <a:xfrm>
            <a:off x="5305425" y="-6350"/>
            <a:ext cx="6880225" cy="6381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fr-FR" sz="1600" b="1" dirty="0">
                <a:solidFill>
                  <a:srgbClr val="0070C0"/>
                </a:solidFill>
              </a:rPr>
              <a:t>8</a:t>
            </a:r>
            <a:r>
              <a:rPr lang="fr-FR" sz="1600" b="1" baseline="30000" dirty="0">
                <a:solidFill>
                  <a:srgbClr val="0070C0"/>
                </a:solidFill>
              </a:rPr>
              <a:t>èmes</a:t>
            </a:r>
            <a:r>
              <a:rPr lang="fr-FR" sz="1600" b="1" dirty="0">
                <a:solidFill>
                  <a:srgbClr val="0070C0"/>
                </a:solidFill>
              </a:rPr>
              <a:t> Journées Doctorales en Hydrologie Urbaine, Paris — 7 - 9 Novembre</a:t>
            </a:r>
            <a:endParaRPr lang="en-US" sz="16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51" name="Espace réservé du texte 1">
            <a:extLst>
              <a:ext uri="{FF2B5EF4-FFF2-40B4-BE49-F238E27FC236}">
                <a16:creationId xmlns:a16="http://schemas.microsoft.com/office/drawing/2014/main" id="{2823CEBB-AB6B-44BE-81D3-AB4968E9DD55}"/>
              </a:ext>
            </a:extLst>
          </p:cNvPr>
          <p:cNvSpPr txBox="1">
            <a:spLocks/>
          </p:cNvSpPr>
          <p:nvPr/>
        </p:nvSpPr>
        <p:spPr>
          <a:xfrm>
            <a:off x="0" y="3177"/>
            <a:ext cx="4183063" cy="628648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0070C0"/>
                </a:solidFill>
                <a:ea typeface="+mj-ea"/>
                <a:cs typeface="+mj-cs"/>
              </a:rPr>
              <a:t>Résultats</a:t>
            </a:r>
          </a:p>
        </p:txBody>
      </p:sp>
      <p:sp>
        <p:nvSpPr>
          <p:cNvPr id="84" name="Espace réservé du numéro de diapositive 44">
            <a:extLst>
              <a:ext uri="{FF2B5EF4-FFF2-40B4-BE49-F238E27FC236}">
                <a16:creationId xmlns:a16="http://schemas.microsoft.com/office/drawing/2014/main" id="{79AFCE73-DBEA-4FF6-8BBC-EF6249C1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0D8E518B-02B9-4908-8AD3-ABCE62EDBA94}" type="slidenum">
              <a:rPr lang="fr-FR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53" name="ZoneTexte 7">
            <a:extLst>
              <a:ext uri="{FF2B5EF4-FFF2-40B4-BE49-F238E27FC236}">
                <a16:creationId xmlns:a16="http://schemas.microsoft.com/office/drawing/2014/main" id="{71F6FCDE-5266-42C7-BF96-E53FA57E1588}"/>
              </a:ext>
            </a:extLst>
          </p:cNvPr>
          <p:cNvSpPr txBox="1"/>
          <p:nvPr/>
        </p:nvSpPr>
        <p:spPr>
          <a:xfrm>
            <a:off x="3240" y="811033"/>
            <a:ext cx="4283010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Sortie traitement tertiaire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F8D3EE-B23D-4BDA-B3B8-FD378343470C}"/>
              </a:ext>
            </a:extLst>
          </p:cNvPr>
          <p:cNvSpPr txBox="1"/>
          <p:nvPr/>
        </p:nvSpPr>
        <p:spPr>
          <a:xfrm>
            <a:off x="322729" y="6421904"/>
            <a:ext cx="54774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Micropolluants quantifiés en sortie de pilote et comparaison avec les valeurs de la littérature</a:t>
            </a:r>
          </a:p>
        </p:txBody>
      </p:sp>
      <p:sp>
        <p:nvSpPr>
          <p:cNvPr id="56" name="TextBox 1">
            <a:extLst>
              <a:ext uri="{FF2B5EF4-FFF2-40B4-BE49-F238E27FC236}">
                <a16:creationId xmlns:a16="http://schemas.microsoft.com/office/drawing/2014/main" id="{6DACFE6E-EE14-4D6E-BBB1-11C821D03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6894" y="1679369"/>
            <a:ext cx="4689475" cy="408623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b="1" dirty="0">
                <a:solidFill>
                  <a:schemeClr val="bg1"/>
                </a:solidFill>
              </a:rPr>
              <a:t>Concentrations &gt; 1 µg/L pour irbésartan</a:t>
            </a:r>
          </a:p>
        </p:txBody>
      </p:sp>
      <p:sp>
        <p:nvSpPr>
          <p:cNvPr id="57" name="TextBox 1">
            <a:extLst>
              <a:ext uri="{FF2B5EF4-FFF2-40B4-BE49-F238E27FC236}">
                <a16:creationId xmlns:a16="http://schemas.microsoft.com/office/drawing/2014/main" id="{9D652F16-AC4F-470D-9705-292263AB4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6894" y="4618230"/>
            <a:ext cx="4689475" cy="715089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b="1" dirty="0">
                <a:solidFill>
                  <a:schemeClr val="bg1"/>
                </a:solidFill>
              </a:rPr>
              <a:t>Concentrations &lt; 200 </a:t>
            </a:r>
            <a:r>
              <a:rPr lang="fr-FR" altLang="fr-FR" b="1" dirty="0" err="1">
                <a:solidFill>
                  <a:schemeClr val="bg1"/>
                </a:solidFill>
              </a:rPr>
              <a:t>ng</a:t>
            </a:r>
            <a:r>
              <a:rPr lang="fr-FR" altLang="fr-FR" b="1" dirty="0">
                <a:solidFill>
                  <a:schemeClr val="bg1"/>
                </a:solidFill>
              </a:rPr>
              <a:t>/L pour 70 % des micropolluants </a:t>
            </a:r>
            <a:endParaRPr lang="en-US" altLang="fr-FR" b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586C0B-D72C-4C7A-82A9-8C739852D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85" y="1314521"/>
            <a:ext cx="5755123" cy="5041829"/>
          </a:xfrm>
          <a:prstGeom prst="rect">
            <a:avLst/>
          </a:prstGeom>
        </p:spPr>
      </p:pic>
      <p:sp>
        <p:nvSpPr>
          <p:cNvPr id="23" name="TextBox 1">
            <a:extLst>
              <a:ext uri="{FF2B5EF4-FFF2-40B4-BE49-F238E27FC236}">
                <a16:creationId xmlns:a16="http://schemas.microsoft.com/office/drawing/2014/main" id="{FC0D7EA8-3A08-4FAB-86BB-E49130D41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6894" y="5360041"/>
            <a:ext cx="4689475" cy="408623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2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b="1" dirty="0">
                <a:solidFill>
                  <a:schemeClr val="bg1"/>
                </a:solidFill>
              </a:rPr>
              <a:t>Réduction de la toxicité de l’effluent attendue</a:t>
            </a:r>
            <a:endParaRPr lang="en-US" altLang="fr-FR" b="1" dirty="0">
              <a:solidFill>
                <a:schemeClr val="bg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2F89A5A-54A7-46A3-B7B5-A9CF88A06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855" y="2206054"/>
            <a:ext cx="2763550" cy="176396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34C8561-D3D4-446B-8FD7-05FC319F263C}"/>
              </a:ext>
            </a:extLst>
          </p:cNvPr>
          <p:cNvSpPr txBox="1"/>
          <p:nvPr/>
        </p:nvSpPr>
        <p:spPr>
          <a:xfrm>
            <a:off x="7996339" y="3970021"/>
            <a:ext cx="1570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Irbésartan</a:t>
            </a:r>
          </a:p>
        </p:txBody>
      </p:sp>
    </p:spTree>
    <p:extLst>
      <p:ext uri="{BB962C8B-B14F-4D97-AF65-F5344CB8AC3E}">
        <p14:creationId xmlns:p14="http://schemas.microsoft.com/office/powerpoint/2010/main" val="275431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23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Connecteur droit 4">
            <a:extLst>
              <a:ext uri="{FF2B5EF4-FFF2-40B4-BE49-F238E27FC236}">
                <a16:creationId xmlns:a16="http://schemas.microsoft.com/office/drawing/2014/main" id="{90F78BC3-384F-4F86-9F46-8E775CBE95BC}"/>
              </a:ext>
            </a:extLst>
          </p:cNvPr>
          <p:cNvCxnSpPr/>
          <p:nvPr/>
        </p:nvCxnSpPr>
        <p:spPr>
          <a:xfrm>
            <a:off x="0" y="631825"/>
            <a:ext cx="122047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itre 1">
            <a:extLst>
              <a:ext uri="{FF2B5EF4-FFF2-40B4-BE49-F238E27FC236}">
                <a16:creationId xmlns:a16="http://schemas.microsoft.com/office/drawing/2014/main" id="{99D90CF6-68F5-499C-A2C8-737F10985E6D}"/>
              </a:ext>
            </a:extLst>
          </p:cNvPr>
          <p:cNvSpPr txBox="1">
            <a:spLocks/>
          </p:cNvSpPr>
          <p:nvPr/>
        </p:nvSpPr>
        <p:spPr>
          <a:xfrm>
            <a:off x="5305425" y="-6350"/>
            <a:ext cx="6880225" cy="6381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fr-FR" sz="1600" b="1" dirty="0">
                <a:solidFill>
                  <a:srgbClr val="0070C0"/>
                </a:solidFill>
              </a:rPr>
              <a:t>8</a:t>
            </a:r>
            <a:r>
              <a:rPr lang="fr-FR" sz="1600" b="1" baseline="30000" dirty="0">
                <a:solidFill>
                  <a:srgbClr val="0070C0"/>
                </a:solidFill>
              </a:rPr>
              <a:t>èmes</a:t>
            </a:r>
            <a:r>
              <a:rPr lang="fr-FR" sz="1600" b="1" dirty="0">
                <a:solidFill>
                  <a:srgbClr val="0070C0"/>
                </a:solidFill>
              </a:rPr>
              <a:t> Journées Doctorales en Hydrologie Urbaine, Paris — 7 - 9 Novembre</a:t>
            </a:r>
            <a:endParaRPr lang="en-US" sz="16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51" name="Espace réservé du texte 1">
            <a:extLst>
              <a:ext uri="{FF2B5EF4-FFF2-40B4-BE49-F238E27FC236}">
                <a16:creationId xmlns:a16="http://schemas.microsoft.com/office/drawing/2014/main" id="{2823CEBB-AB6B-44BE-81D3-AB4968E9DD55}"/>
              </a:ext>
            </a:extLst>
          </p:cNvPr>
          <p:cNvSpPr txBox="1">
            <a:spLocks/>
          </p:cNvSpPr>
          <p:nvPr/>
        </p:nvSpPr>
        <p:spPr>
          <a:xfrm>
            <a:off x="0" y="3177"/>
            <a:ext cx="4183063" cy="628648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0070C0"/>
                </a:solidFill>
                <a:ea typeface="+mj-ea"/>
                <a:cs typeface="+mj-cs"/>
              </a:rPr>
              <a:t>Résultats</a:t>
            </a:r>
          </a:p>
        </p:txBody>
      </p:sp>
      <p:sp>
        <p:nvSpPr>
          <p:cNvPr id="84" name="Espace réservé du numéro de diapositive 44">
            <a:extLst>
              <a:ext uri="{FF2B5EF4-FFF2-40B4-BE49-F238E27FC236}">
                <a16:creationId xmlns:a16="http://schemas.microsoft.com/office/drawing/2014/main" id="{79AFCE73-DBEA-4FF6-8BBC-EF6249C1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0D8E518B-02B9-4908-8AD3-ABCE62EDBA94}" type="slidenum">
              <a:rPr lang="fr-FR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53" name="ZoneTexte 7">
            <a:extLst>
              <a:ext uri="{FF2B5EF4-FFF2-40B4-BE49-F238E27FC236}">
                <a16:creationId xmlns:a16="http://schemas.microsoft.com/office/drawing/2014/main" id="{71F6FCDE-5266-42C7-BF96-E53FA57E1588}"/>
              </a:ext>
            </a:extLst>
          </p:cNvPr>
          <p:cNvSpPr txBox="1"/>
          <p:nvPr/>
        </p:nvSpPr>
        <p:spPr>
          <a:xfrm>
            <a:off x="0" y="685676"/>
            <a:ext cx="5814854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Filière de traitement conventionnelle + traitement tertiaire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54D15D-34C7-4EF4-B1CD-F106410097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0" t="986" r="2089" b="2015"/>
          <a:stretch/>
        </p:blipFill>
        <p:spPr>
          <a:xfrm>
            <a:off x="1144624" y="1158977"/>
            <a:ext cx="9668773" cy="56507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D53495F-8EF3-4B71-BACB-ABBFD4232C2F}"/>
              </a:ext>
            </a:extLst>
          </p:cNvPr>
          <p:cNvSpPr/>
          <p:nvPr/>
        </p:nvSpPr>
        <p:spPr>
          <a:xfrm>
            <a:off x="3239602" y="1345094"/>
            <a:ext cx="262551" cy="444448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EA23C8-0752-4063-992F-83B1EF30BDF9}"/>
              </a:ext>
            </a:extLst>
          </p:cNvPr>
          <p:cNvSpPr/>
          <p:nvPr/>
        </p:nvSpPr>
        <p:spPr>
          <a:xfrm>
            <a:off x="2330630" y="1336873"/>
            <a:ext cx="3558010" cy="444360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4BC2B0-60CC-4F15-9DAA-58E6C1D12909}"/>
              </a:ext>
            </a:extLst>
          </p:cNvPr>
          <p:cNvSpPr/>
          <p:nvPr/>
        </p:nvSpPr>
        <p:spPr>
          <a:xfrm>
            <a:off x="2370724" y="1333199"/>
            <a:ext cx="1770733" cy="44541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F8EDB1-4D9E-4D33-A19E-76702B466FD5}"/>
              </a:ext>
            </a:extLst>
          </p:cNvPr>
          <p:cNvSpPr/>
          <p:nvPr/>
        </p:nvSpPr>
        <p:spPr>
          <a:xfrm>
            <a:off x="1687834" y="1333720"/>
            <a:ext cx="2127564" cy="4443849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F534F3-4AAB-43F0-B73F-1B7837D5AC86}"/>
              </a:ext>
            </a:extLst>
          </p:cNvPr>
          <p:cNvSpPr/>
          <p:nvPr/>
        </p:nvSpPr>
        <p:spPr>
          <a:xfrm>
            <a:off x="1752985" y="1335223"/>
            <a:ext cx="3261321" cy="444525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800B43-3CC1-4337-803D-BD9A676418CE}"/>
              </a:ext>
            </a:extLst>
          </p:cNvPr>
          <p:cNvSpPr/>
          <p:nvPr/>
        </p:nvSpPr>
        <p:spPr>
          <a:xfrm>
            <a:off x="1687835" y="1338483"/>
            <a:ext cx="1539088" cy="443516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4E821E-744B-447F-8CF9-6EA009FD7C99}"/>
              </a:ext>
            </a:extLst>
          </p:cNvPr>
          <p:cNvSpPr/>
          <p:nvPr/>
        </p:nvSpPr>
        <p:spPr>
          <a:xfrm>
            <a:off x="4747904" y="1331263"/>
            <a:ext cx="552262" cy="444921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04ADE7-2253-4CD3-8AD5-5C83676D62BB}"/>
              </a:ext>
            </a:extLst>
          </p:cNvPr>
          <p:cNvSpPr/>
          <p:nvPr/>
        </p:nvSpPr>
        <p:spPr>
          <a:xfrm>
            <a:off x="3556633" y="1336873"/>
            <a:ext cx="874401" cy="445042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44A3D0-D44F-45FF-A9B6-9258DD72B966}"/>
              </a:ext>
            </a:extLst>
          </p:cNvPr>
          <p:cNvSpPr/>
          <p:nvPr/>
        </p:nvSpPr>
        <p:spPr>
          <a:xfrm>
            <a:off x="4132268" y="1330042"/>
            <a:ext cx="1475715" cy="4450433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5CB49A3-63E6-4336-8FDD-F261E2CC0551}"/>
              </a:ext>
            </a:extLst>
          </p:cNvPr>
          <p:cNvSpPr/>
          <p:nvPr/>
        </p:nvSpPr>
        <p:spPr>
          <a:xfrm>
            <a:off x="3888366" y="1333199"/>
            <a:ext cx="3530311" cy="444727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D43D63-7D12-4994-A196-7F57CBE76966}"/>
              </a:ext>
            </a:extLst>
          </p:cNvPr>
          <p:cNvSpPr/>
          <p:nvPr/>
        </p:nvSpPr>
        <p:spPr>
          <a:xfrm>
            <a:off x="1690942" y="1340758"/>
            <a:ext cx="340923" cy="444654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1671D2-14D5-49C6-B42E-A3E3B2825DC7}"/>
              </a:ext>
            </a:extLst>
          </p:cNvPr>
          <p:cNvSpPr/>
          <p:nvPr/>
        </p:nvSpPr>
        <p:spPr>
          <a:xfrm>
            <a:off x="2049972" y="1335995"/>
            <a:ext cx="262551" cy="444448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B2BD41F-71A9-4E88-87E8-CB2A42AC4CE6}"/>
              </a:ext>
            </a:extLst>
          </p:cNvPr>
          <p:cNvSpPr/>
          <p:nvPr/>
        </p:nvSpPr>
        <p:spPr>
          <a:xfrm>
            <a:off x="4431033" y="1330042"/>
            <a:ext cx="307818" cy="445725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BF8D32-B6C9-42DE-8C33-9087CF028F2B}"/>
              </a:ext>
            </a:extLst>
          </p:cNvPr>
          <p:cNvSpPr/>
          <p:nvPr/>
        </p:nvSpPr>
        <p:spPr>
          <a:xfrm flipH="1">
            <a:off x="5590966" y="1332317"/>
            <a:ext cx="342942" cy="4441334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536237-C1DF-4DA5-98C9-4E7E72C4F098}"/>
              </a:ext>
            </a:extLst>
          </p:cNvPr>
          <p:cNvSpPr/>
          <p:nvPr/>
        </p:nvSpPr>
        <p:spPr>
          <a:xfrm>
            <a:off x="5924854" y="1341371"/>
            <a:ext cx="298765" cy="4439104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CE11A1-0765-4070-8FCC-0AE315F302B3}"/>
              </a:ext>
            </a:extLst>
          </p:cNvPr>
          <p:cNvSpPr/>
          <p:nvPr/>
        </p:nvSpPr>
        <p:spPr>
          <a:xfrm flipH="1">
            <a:off x="6196458" y="1336626"/>
            <a:ext cx="325926" cy="4443849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61840C-DF71-48EE-8FED-1B82FB806E45}"/>
              </a:ext>
            </a:extLst>
          </p:cNvPr>
          <p:cNvSpPr/>
          <p:nvPr/>
        </p:nvSpPr>
        <p:spPr>
          <a:xfrm>
            <a:off x="6513331" y="1341370"/>
            <a:ext cx="325924" cy="443910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021ECAB-E359-4B09-BB0C-713747FC0534}"/>
              </a:ext>
            </a:extLst>
          </p:cNvPr>
          <p:cNvSpPr/>
          <p:nvPr/>
        </p:nvSpPr>
        <p:spPr>
          <a:xfrm>
            <a:off x="6205513" y="1350425"/>
            <a:ext cx="914400" cy="443005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54BA1A2-3D6A-4A6D-AB60-4A814CB79170}"/>
              </a:ext>
            </a:extLst>
          </p:cNvPr>
          <p:cNvSpPr/>
          <p:nvPr/>
        </p:nvSpPr>
        <p:spPr>
          <a:xfrm>
            <a:off x="7138020" y="1331263"/>
            <a:ext cx="615634" cy="444921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E946782-82B6-48BB-8EA2-CA8A7C656DF2}"/>
              </a:ext>
            </a:extLst>
          </p:cNvPr>
          <p:cNvSpPr/>
          <p:nvPr/>
        </p:nvSpPr>
        <p:spPr>
          <a:xfrm>
            <a:off x="7445837" y="1341371"/>
            <a:ext cx="552262" cy="443228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E5BAC6D-CF7F-4ECF-8264-E96E5BD2FE39}"/>
              </a:ext>
            </a:extLst>
          </p:cNvPr>
          <p:cNvSpPr/>
          <p:nvPr/>
        </p:nvSpPr>
        <p:spPr>
          <a:xfrm>
            <a:off x="5055722" y="1329525"/>
            <a:ext cx="3530852" cy="445095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D74C1D7-5D79-41EC-B4D1-E29B95FBD18F}"/>
              </a:ext>
            </a:extLst>
          </p:cNvPr>
          <p:cNvSpPr/>
          <p:nvPr/>
        </p:nvSpPr>
        <p:spPr>
          <a:xfrm>
            <a:off x="10410344" y="1325653"/>
            <a:ext cx="303794" cy="445482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E14F363-141F-4406-8704-6B51B111BCE4}"/>
              </a:ext>
            </a:extLst>
          </p:cNvPr>
          <p:cNvSpPr/>
          <p:nvPr/>
        </p:nvSpPr>
        <p:spPr>
          <a:xfrm>
            <a:off x="10116610" y="1325652"/>
            <a:ext cx="262550" cy="4454823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55B26D6-6D4B-4C6C-8FB3-BC9F5EBA98B2}"/>
              </a:ext>
            </a:extLst>
          </p:cNvPr>
          <p:cNvSpPr/>
          <p:nvPr/>
        </p:nvSpPr>
        <p:spPr>
          <a:xfrm>
            <a:off x="10133517" y="1332317"/>
            <a:ext cx="598728" cy="443896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F0BE51-5C61-4F46-95F7-1E8418C6CCC2}"/>
              </a:ext>
            </a:extLst>
          </p:cNvPr>
          <p:cNvSpPr/>
          <p:nvPr/>
        </p:nvSpPr>
        <p:spPr>
          <a:xfrm>
            <a:off x="9528133" y="1341371"/>
            <a:ext cx="1213165" cy="4439104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68F3AEB-B7F6-42D1-A7D7-55F2BE43F528}"/>
              </a:ext>
            </a:extLst>
          </p:cNvPr>
          <p:cNvSpPr/>
          <p:nvPr/>
        </p:nvSpPr>
        <p:spPr>
          <a:xfrm>
            <a:off x="8025259" y="1335223"/>
            <a:ext cx="2073244" cy="444525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DB14337-1BD4-48F5-B565-12FC8EBE8377}"/>
              </a:ext>
            </a:extLst>
          </p:cNvPr>
          <p:cNvSpPr/>
          <p:nvPr/>
        </p:nvSpPr>
        <p:spPr>
          <a:xfrm>
            <a:off x="8939659" y="1325653"/>
            <a:ext cx="579422" cy="445482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A4286B0-EB0A-4835-A4F2-772B660F7C95}"/>
              </a:ext>
            </a:extLst>
          </p:cNvPr>
          <p:cNvSpPr/>
          <p:nvPr/>
        </p:nvSpPr>
        <p:spPr>
          <a:xfrm>
            <a:off x="8369291" y="1323264"/>
            <a:ext cx="2372008" cy="445721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26591E-5516-4FFA-8247-D86E244CE1AD}"/>
              </a:ext>
            </a:extLst>
          </p:cNvPr>
          <p:cNvSpPr/>
          <p:nvPr/>
        </p:nvSpPr>
        <p:spPr>
          <a:xfrm>
            <a:off x="6830203" y="1333199"/>
            <a:ext cx="2362954" cy="444727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0679F95-D6DE-4171-A12A-78E88E0D4BAF}"/>
              </a:ext>
            </a:extLst>
          </p:cNvPr>
          <p:cNvSpPr/>
          <p:nvPr/>
        </p:nvSpPr>
        <p:spPr>
          <a:xfrm>
            <a:off x="7726494" y="1331263"/>
            <a:ext cx="588475" cy="443725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97E7296-FD0E-4ED7-881B-D3E530D472FB}"/>
              </a:ext>
            </a:extLst>
          </p:cNvPr>
          <p:cNvSpPr/>
          <p:nvPr/>
        </p:nvSpPr>
        <p:spPr>
          <a:xfrm>
            <a:off x="8595627" y="1345093"/>
            <a:ext cx="2145671" cy="443538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B0986EE-C05A-4252-89FF-4853A68F85DE}"/>
              </a:ext>
            </a:extLst>
          </p:cNvPr>
          <p:cNvSpPr/>
          <p:nvPr/>
        </p:nvSpPr>
        <p:spPr>
          <a:xfrm>
            <a:off x="7436783" y="1332317"/>
            <a:ext cx="2082297" cy="4448158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A0C7F67-A537-4D2C-A85B-A11C4E6740C8}"/>
              </a:ext>
            </a:extLst>
          </p:cNvPr>
          <p:cNvSpPr/>
          <p:nvPr/>
        </p:nvSpPr>
        <p:spPr>
          <a:xfrm>
            <a:off x="5352803" y="1331070"/>
            <a:ext cx="1776162" cy="4449404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C71DBDA-98EB-4C16-A0E7-31B7F9745C52}"/>
              </a:ext>
            </a:extLst>
          </p:cNvPr>
          <p:cNvSpPr/>
          <p:nvPr/>
        </p:nvSpPr>
        <p:spPr>
          <a:xfrm>
            <a:off x="1697736" y="1332317"/>
            <a:ext cx="334129" cy="444525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0C0D187-1CC6-4655-97FD-C1998CDE61B6}"/>
              </a:ext>
            </a:extLst>
          </p:cNvPr>
          <p:cNvSpPr/>
          <p:nvPr/>
        </p:nvSpPr>
        <p:spPr bwMode="auto">
          <a:xfrm rot="18935136">
            <a:off x="8905561" y="6130360"/>
            <a:ext cx="900000" cy="1800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fr-F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930C74B-DAA3-47CC-9FC8-0FDCAF271D37}"/>
              </a:ext>
            </a:extLst>
          </p:cNvPr>
          <p:cNvSpPr/>
          <p:nvPr/>
        </p:nvSpPr>
        <p:spPr bwMode="auto">
          <a:xfrm rot="18909307">
            <a:off x="9416300" y="6047254"/>
            <a:ext cx="648000" cy="1800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fr-F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68F0A63-8F90-40B2-8096-C851C2D48CDE}"/>
              </a:ext>
            </a:extLst>
          </p:cNvPr>
          <p:cNvSpPr/>
          <p:nvPr/>
        </p:nvSpPr>
        <p:spPr bwMode="auto">
          <a:xfrm rot="18903965">
            <a:off x="6273574" y="6218342"/>
            <a:ext cx="1188000" cy="1800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fr-F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E6F6232-CC54-4E08-B027-651F2A903A7C}"/>
              </a:ext>
            </a:extLst>
          </p:cNvPr>
          <p:cNvSpPr/>
          <p:nvPr/>
        </p:nvSpPr>
        <p:spPr bwMode="auto">
          <a:xfrm rot="18854984">
            <a:off x="5561434" y="6033024"/>
            <a:ext cx="648000" cy="1800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fr-FR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13BFAB7-4ED1-4EA9-AE6D-9A45D1157B9B}"/>
              </a:ext>
            </a:extLst>
          </p:cNvPr>
          <p:cNvCxnSpPr>
            <a:cxnSpLocks/>
          </p:cNvCxnSpPr>
          <p:nvPr/>
        </p:nvCxnSpPr>
        <p:spPr>
          <a:xfrm>
            <a:off x="1687834" y="2260824"/>
            <a:ext cx="90534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BED64D04-9C48-4FC2-A5E6-AFFD126F1AF8}"/>
              </a:ext>
            </a:extLst>
          </p:cNvPr>
          <p:cNvSpPr/>
          <p:nvPr/>
        </p:nvSpPr>
        <p:spPr bwMode="auto">
          <a:xfrm rot="18952698">
            <a:off x="1670629" y="6029584"/>
            <a:ext cx="648000" cy="1800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97E7317-ACBC-454A-A667-5C7C672B9564}"/>
              </a:ext>
            </a:extLst>
          </p:cNvPr>
          <p:cNvSpPr/>
          <p:nvPr/>
        </p:nvSpPr>
        <p:spPr>
          <a:xfrm rot="18962058">
            <a:off x="1081454" y="6123172"/>
            <a:ext cx="1008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6A5F098-1F30-423C-B2D2-2E31B72CAAA5}"/>
              </a:ext>
            </a:extLst>
          </p:cNvPr>
          <p:cNvSpPr/>
          <p:nvPr/>
        </p:nvSpPr>
        <p:spPr>
          <a:xfrm rot="18962058">
            <a:off x="1947009" y="5999312"/>
            <a:ext cx="720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51D22F3-37DF-4846-83AC-CCAACE92015B}"/>
              </a:ext>
            </a:extLst>
          </p:cNvPr>
          <p:cNvSpPr/>
          <p:nvPr/>
        </p:nvSpPr>
        <p:spPr>
          <a:xfrm rot="18962058">
            <a:off x="2196174" y="6028884"/>
            <a:ext cx="756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357217A-3193-4622-968D-1E251F3A2A9A}"/>
              </a:ext>
            </a:extLst>
          </p:cNvPr>
          <p:cNvSpPr/>
          <p:nvPr/>
        </p:nvSpPr>
        <p:spPr>
          <a:xfrm rot="18962058">
            <a:off x="2544309" y="5990684"/>
            <a:ext cx="720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63F77721-DF31-48A5-90B2-92D51D008005}"/>
              </a:ext>
            </a:extLst>
          </p:cNvPr>
          <p:cNvSpPr/>
          <p:nvPr/>
        </p:nvSpPr>
        <p:spPr>
          <a:xfrm rot="18962058">
            <a:off x="7151108" y="5982950"/>
            <a:ext cx="540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BC04E71-B018-42DE-AC8B-B4CCC2F3A409}"/>
              </a:ext>
            </a:extLst>
          </p:cNvPr>
          <p:cNvSpPr/>
          <p:nvPr/>
        </p:nvSpPr>
        <p:spPr>
          <a:xfrm rot="18962058">
            <a:off x="3364637" y="6030268"/>
            <a:ext cx="792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549278-8C41-4841-9361-398C21512355}"/>
              </a:ext>
            </a:extLst>
          </p:cNvPr>
          <p:cNvSpPr/>
          <p:nvPr/>
        </p:nvSpPr>
        <p:spPr>
          <a:xfrm rot="18962058">
            <a:off x="4239053" y="6049339"/>
            <a:ext cx="828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DA60C114-5E73-49AF-9355-5F472EAE0765}"/>
              </a:ext>
            </a:extLst>
          </p:cNvPr>
          <p:cNvSpPr/>
          <p:nvPr/>
        </p:nvSpPr>
        <p:spPr>
          <a:xfrm rot="18962058">
            <a:off x="5043793" y="6078782"/>
            <a:ext cx="936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3E1FA4A-73D7-4954-A90F-C98160737339}"/>
              </a:ext>
            </a:extLst>
          </p:cNvPr>
          <p:cNvSpPr/>
          <p:nvPr/>
        </p:nvSpPr>
        <p:spPr>
          <a:xfrm rot="18962058">
            <a:off x="5910909" y="5974975"/>
            <a:ext cx="612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E4DB00B-6E95-444E-8A9E-522E3B4FB08F}"/>
              </a:ext>
            </a:extLst>
          </p:cNvPr>
          <p:cNvSpPr/>
          <p:nvPr/>
        </p:nvSpPr>
        <p:spPr>
          <a:xfrm rot="18962058">
            <a:off x="6616314" y="5943644"/>
            <a:ext cx="468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4198176-0736-48CD-88AE-B133E58C56FF}"/>
              </a:ext>
            </a:extLst>
          </p:cNvPr>
          <p:cNvSpPr/>
          <p:nvPr/>
        </p:nvSpPr>
        <p:spPr>
          <a:xfrm rot="18962058">
            <a:off x="7553734" y="5902291"/>
            <a:ext cx="432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F062AA8-8BDB-437A-93BF-47C6F88162C6}"/>
              </a:ext>
            </a:extLst>
          </p:cNvPr>
          <p:cNvSpPr/>
          <p:nvPr/>
        </p:nvSpPr>
        <p:spPr>
          <a:xfrm rot="18962058">
            <a:off x="4214996" y="6171131"/>
            <a:ext cx="1224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892CEC2-378E-4B6A-A5F4-868239188D09}"/>
              </a:ext>
            </a:extLst>
          </p:cNvPr>
          <p:cNvSpPr/>
          <p:nvPr/>
        </p:nvSpPr>
        <p:spPr>
          <a:xfrm rot="18962058">
            <a:off x="3782669" y="5994169"/>
            <a:ext cx="648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680C2C0-FB06-4CFD-A3EB-6665506DBF29}"/>
              </a:ext>
            </a:extLst>
          </p:cNvPr>
          <p:cNvSpPr/>
          <p:nvPr/>
        </p:nvSpPr>
        <p:spPr>
          <a:xfrm rot="18962058">
            <a:off x="1639263" y="6018982"/>
            <a:ext cx="720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EEB56A6-7FDE-4AF2-8418-8F03226DEEBF}"/>
              </a:ext>
            </a:extLst>
          </p:cNvPr>
          <p:cNvSpPr/>
          <p:nvPr/>
        </p:nvSpPr>
        <p:spPr>
          <a:xfrm rot="18962058">
            <a:off x="7777761" y="5958503"/>
            <a:ext cx="504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69B3919-6645-4E48-810A-A9533336046B}"/>
              </a:ext>
            </a:extLst>
          </p:cNvPr>
          <p:cNvSpPr/>
          <p:nvPr/>
        </p:nvSpPr>
        <p:spPr>
          <a:xfrm rot="18962058">
            <a:off x="9666351" y="6058008"/>
            <a:ext cx="756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7E51A20-B1DF-45C0-B264-92CC2005B07F}"/>
              </a:ext>
            </a:extLst>
          </p:cNvPr>
          <p:cNvSpPr/>
          <p:nvPr/>
        </p:nvSpPr>
        <p:spPr>
          <a:xfrm rot="18962058">
            <a:off x="10021518" y="6032749"/>
            <a:ext cx="684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18FF2E4-08FF-48F2-93FC-003C661360AF}"/>
              </a:ext>
            </a:extLst>
          </p:cNvPr>
          <p:cNvSpPr/>
          <p:nvPr/>
        </p:nvSpPr>
        <p:spPr>
          <a:xfrm rot="18962058">
            <a:off x="2695433" y="6040830"/>
            <a:ext cx="936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30A9AC1-E808-428A-9052-29D1CEB1182E}"/>
              </a:ext>
            </a:extLst>
          </p:cNvPr>
          <p:cNvSpPr/>
          <p:nvPr/>
        </p:nvSpPr>
        <p:spPr>
          <a:xfrm rot="18962058">
            <a:off x="2967540" y="6063374"/>
            <a:ext cx="936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3C81305-B99A-4D9D-8342-A330D6C0C25B}"/>
              </a:ext>
            </a:extLst>
          </p:cNvPr>
          <p:cNvSpPr/>
          <p:nvPr/>
        </p:nvSpPr>
        <p:spPr>
          <a:xfrm rot="18962058">
            <a:off x="3809435" y="6088821"/>
            <a:ext cx="1008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AA02E0B-5C0B-42CD-8437-A239A60A80FA}"/>
              </a:ext>
            </a:extLst>
          </p:cNvPr>
          <p:cNvSpPr/>
          <p:nvPr/>
        </p:nvSpPr>
        <p:spPr>
          <a:xfrm rot="18962058">
            <a:off x="4832388" y="6035824"/>
            <a:ext cx="828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56F97D3D-8CBA-4371-9117-89B057F562CA}"/>
              </a:ext>
            </a:extLst>
          </p:cNvPr>
          <p:cNvSpPr/>
          <p:nvPr/>
        </p:nvSpPr>
        <p:spPr>
          <a:xfrm rot="18962058">
            <a:off x="5532406" y="6015268"/>
            <a:ext cx="720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230DD51-721B-4F4A-89E8-8A273260B769}"/>
              </a:ext>
            </a:extLst>
          </p:cNvPr>
          <p:cNvSpPr/>
          <p:nvPr/>
        </p:nvSpPr>
        <p:spPr>
          <a:xfrm rot="18962058">
            <a:off x="6047509" y="6063799"/>
            <a:ext cx="792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B3320B0D-922B-4964-8B1E-D1F8A35068A8}"/>
              </a:ext>
            </a:extLst>
          </p:cNvPr>
          <p:cNvSpPr/>
          <p:nvPr/>
        </p:nvSpPr>
        <p:spPr>
          <a:xfrm rot="18962058">
            <a:off x="6226258" y="6219230"/>
            <a:ext cx="1296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46A1663-3A19-46DA-9544-97D1EC00CDEA}"/>
              </a:ext>
            </a:extLst>
          </p:cNvPr>
          <p:cNvSpPr/>
          <p:nvPr/>
        </p:nvSpPr>
        <p:spPr>
          <a:xfrm rot="18962058">
            <a:off x="7894620" y="6039451"/>
            <a:ext cx="720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9332DC9-6493-4C54-A160-0FACD618608E}"/>
              </a:ext>
            </a:extLst>
          </p:cNvPr>
          <p:cNvSpPr/>
          <p:nvPr/>
        </p:nvSpPr>
        <p:spPr>
          <a:xfrm rot="18962058">
            <a:off x="8119023" y="6039545"/>
            <a:ext cx="864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C04B3EF-75A4-46B4-A042-0FC54DA4611F}"/>
              </a:ext>
            </a:extLst>
          </p:cNvPr>
          <p:cNvSpPr/>
          <p:nvPr/>
        </p:nvSpPr>
        <p:spPr>
          <a:xfrm rot="18962058">
            <a:off x="8699968" y="6070616"/>
            <a:ext cx="864000" cy="1919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232EF241-862D-4F30-8D8E-159C677389C6}"/>
              </a:ext>
            </a:extLst>
          </p:cNvPr>
          <p:cNvSpPr/>
          <p:nvPr/>
        </p:nvSpPr>
        <p:spPr>
          <a:xfrm rot="18962058">
            <a:off x="8867698" y="6123484"/>
            <a:ext cx="1008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ACDA12D-C255-48F3-930E-684B8DB051B1}"/>
              </a:ext>
            </a:extLst>
          </p:cNvPr>
          <p:cNvSpPr/>
          <p:nvPr/>
        </p:nvSpPr>
        <p:spPr>
          <a:xfrm rot="18962058">
            <a:off x="9404334" y="6042352"/>
            <a:ext cx="684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836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5" grpId="0" animBg="1"/>
      <p:bldP spid="45" grpId="1" animBg="1"/>
      <p:bldP spid="46" grpId="0" animBg="1"/>
      <p:bldP spid="47" grpId="0" animBg="1"/>
      <p:bldP spid="52" grpId="0" animBg="1"/>
      <p:bldP spid="54" grpId="0" animBg="1"/>
      <p:bldP spid="58" grpId="0" animBg="1"/>
      <p:bldP spid="60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Connecteur droit 4">
            <a:extLst>
              <a:ext uri="{FF2B5EF4-FFF2-40B4-BE49-F238E27FC236}">
                <a16:creationId xmlns:a16="http://schemas.microsoft.com/office/drawing/2014/main" id="{90F78BC3-384F-4F86-9F46-8E775CBE95BC}"/>
              </a:ext>
            </a:extLst>
          </p:cNvPr>
          <p:cNvCxnSpPr/>
          <p:nvPr/>
        </p:nvCxnSpPr>
        <p:spPr>
          <a:xfrm>
            <a:off x="0" y="631825"/>
            <a:ext cx="122047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itre 1">
            <a:extLst>
              <a:ext uri="{FF2B5EF4-FFF2-40B4-BE49-F238E27FC236}">
                <a16:creationId xmlns:a16="http://schemas.microsoft.com/office/drawing/2014/main" id="{99D90CF6-68F5-499C-A2C8-737F10985E6D}"/>
              </a:ext>
            </a:extLst>
          </p:cNvPr>
          <p:cNvSpPr txBox="1">
            <a:spLocks/>
          </p:cNvSpPr>
          <p:nvPr/>
        </p:nvSpPr>
        <p:spPr>
          <a:xfrm>
            <a:off x="5305425" y="-6350"/>
            <a:ext cx="6880225" cy="6381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fr-FR" sz="1600" b="1" dirty="0">
                <a:solidFill>
                  <a:srgbClr val="0070C0"/>
                </a:solidFill>
              </a:rPr>
              <a:t>8</a:t>
            </a:r>
            <a:r>
              <a:rPr lang="fr-FR" sz="1600" b="1" baseline="30000" dirty="0">
                <a:solidFill>
                  <a:srgbClr val="0070C0"/>
                </a:solidFill>
              </a:rPr>
              <a:t>èmes</a:t>
            </a:r>
            <a:r>
              <a:rPr lang="fr-FR" sz="1600" b="1" dirty="0">
                <a:solidFill>
                  <a:srgbClr val="0070C0"/>
                </a:solidFill>
              </a:rPr>
              <a:t> Journées Doctorales en Hydrologie Urbaine, Paris — 7 - 9 Novembre</a:t>
            </a:r>
            <a:endParaRPr lang="en-US" sz="16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51" name="Espace réservé du texte 1">
            <a:extLst>
              <a:ext uri="{FF2B5EF4-FFF2-40B4-BE49-F238E27FC236}">
                <a16:creationId xmlns:a16="http://schemas.microsoft.com/office/drawing/2014/main" id="{2823CEBB-AB6B-44BE-81D3-AB4968E9DD55}"/>
              </a:ext>
            </a:extLst>
          </p:cNvPr>
          <p:cNvSpPr txBox="1">
            <a:spLocks/>
          </p:cNvSpPr>
          <p:nvPr/>
        </p:nvSpPr>
        <p:spPr>
          <a:xfrm>
            <a:off x="0" y="3177"/>
            <a:ext cx="4183063" cy="628648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0070C0"/>
                </a:solidFill>
                <a:ea typeface="+mj-ea"/>
                <a:cs typeface="+mj-cs"/>
              </a:rPr>
              <a:t>Conclusions</a:t>
            </a:r>
          </a:p>
        </p:txBody>
      </p:sp>
      <p:sp>
        <p:nvSpPr>
          <p:cNvPr id="84" name="Espace réservé du numéro de diapositive 44">
            <a:extLst>
              <a:ext uri="{FF2B5EF4-FFF2-40B4-BE49-F238E27FC236}">
                <a16:creationId xmlns:a16="http://schemas.microsoft.com/office/drawing/2014/main" id="{79AFCE73-DBEA-4FF6-8BBC-EF6249C1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0D8E518B-02B9-4908-8AD3-ABCE62EDBA94}" type="slidenum">
              <a:rPr lang="fr-FR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53" name="ZoneTexte 7">
            <a:extLst>
              <a:ext uri="{FF2B5EF4-FFF2-40B4-BE49-F238E27FC236}">
                <a16:creationId xmlns:a16="http://schemas.microsoft.com/office/drawing/2014/main" id="{71F6FCDE-5266-42C7-BF96-E53FA57E1588}"/>
              </a:ext>
            </a:extLst>
          </p:cNvPr>
          <p:cNvSpPr txBox="1"/>
          <p:nvPr/>
        </p:nvSpPr>
        <p:spPr>
          <a:xfrm>
            <a:off x="3240" y="811033"/>
            <a:ext cx="4283010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Principaux résultats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FA1128-BCD8-450D-A192-27497B72A481}"/>
              </a:ext>
            </a:extLst>
          </p:cNvPr>
          <p:cNvSpPr/>
          <p:nvPr/>
        </p:nvSpPr>
        <p:spPr>
          <a:xfrm>
            <a:off x="583886" y="1973265"/>
            <a:ext cx="105573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ea typeface="Times New Roman" panose="02020603050405020304" pitchFamily="18" charset="0"/>
              </a:rPr>
              <a:t>30 micropolluants sur 48 quantifiés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ea typeface="Times New Roman" panose="02020603050405020304" pitchFamily="18" charset="0"/>
              </a:rPr>
              <a:t>Premières données en filière conventionnelle pour 3 insecticides émergents (acétamipride, cyperméthrine et imidaclopride) </a:t>
            </a: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63621A-6180-4EF3-8B91-D92390CB9F2F}"/>
              </a:ext>
            </a:extLst>
          </p:cNvPr>
          <p:cNvSpPr/>
          <p:nvPr/>
        </p:nvSpPr>
        <p:spPr>
          <a:xfrm>
            <a:off x="583886" y="3570212"/>
            <a:ext cx="106536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ea typeface="Times New Roman" panose="02020603050405020304" pitchFamily="18" charset="0"/>
              </a:rPr>
              <a:t>Abattements variables observés et dépendants de la capacité des micropolluants à être biodégradés ou </a:t>
            </a:r>
            <a:r>
              <a:rPr lang="fr-FR" dirty="0" err="1">
                <a:ea typeface="Times New Roman" panose="02020603050405020304" pitchFamily="18" charset="0"/>
              </a:rPr>
              <a:t>sorbés</a:t>
            </a:r>
            <a:r>
              <a:rPr lang="fr-FR" dirty="0">
                <a:ea typeface="Times New Roman" panose="02020603050405020304" pitchFamily="18" charset="0"/>
              </a:rPr>
              <a:t> sur les boues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ea typeface="Times New Roman" panose="02020603050405020304" pitchFamily="18" charset="0"/>
              </a:rPr>
              <a:t>Elimination de 11 micropolluants &gt; 50 % mais faible pour 10 autres molécules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Concentrations &lt; 500 </a:t>
            </a:r>
            <a:r>
              <a:rPr lang="fr-FR" dirty="0" err="1"/>
              <a:t>ng</a:t>
            </a:r>
            <a:r>
              <a:rPr lang="fr-FR" dirty="0"/>
              <a:t>/L pour 85 % des micropolluants en sortie de filière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23D76D91-E0D4-4325-8281-992D75B46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6" y="1564642"/>
            <a:ext cx="5343560" cy="408623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b="1" dirty="0">
                <a:solidFill>
                  <a:schemeClr val="bg1"/>
                </a:solidFill>
              </a:rPr>
              <a:t>Quantification des micropolluants</a:t>
            </a:r>
            <a:endParaRPr lang="en-US" altLang="fr-FR" b="1" dirty="0">
              <a:solidFill>
                <a:schemeClr val="bg1"/>
              </a:solidFill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2175BF89-CDD2-47B2-9377-BB2DC8123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6" y="3161589"/>
            <a:ext cx="5343560" cy="408623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b="1" dirty="0">
                <a:solidFill>
                  <a:schemeClr val="bg1"/>
                </a:solidFill>
              </a:rPr>
              <a:t>Performances de la filière conventionnelle</a:t>
            </a:r>
            <a:endParaRPr lang="en-US" altLang="fr-FR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215106-262F-4EF8-92AB-75FFE96989DB}"/>
              </a:ext>
            </a:extLst>
          </p:cNvPr>
          <p:cNvSpPr/>
          <p:nvPr/>
        </p:nvSpPr>
        <p:spPr>
          <a:xfrm>
            <a:off x="583886" y="5444591"/>
            <a:ext cx="10653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ea typeface="Times New Roman" panose="02020603050405020304" pitchFamily="18" charset="0"/>
              </a:rPr>
              <a:t>Abattements &gt; 50 % pour la majorité des micropolluants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Concentrations &lt; 200 </a:t>
            </a:r>
            <a:r>
              <a:rPr lang="fr-FR" dirty="0" err="1"/>
              <a:t>ng</a:t>
            </a:r>
            <a:r>
              <a:rPr lang="fr-FR" dirty="0"/>
              <a:t>/L pour 70 % des micropolluants en sortie de pilote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628B4349-9D5E-4296-A30E-7EDE65DF2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6" y="5035968"/>
            <a:ext cx="5343560" cy="408623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b="1" dirty="0">
                <a:solidFill>
                  <a:schemeClr val="bg1"/>
                </a:solidFill>
              </a:rPr>
              <a:t>Performances du traitement tertiaire</a:t>
            </a:r>
            <a:endParaRPr lang="en-US" alt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174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Connecteur droit 4">
            <a:extLst>
              <a:ext uri="{FF2B5EF4-FFF2-40B4-BE49-F238E27FC236}">
                <a16:creationId xmlns:a16="http://schemas.microsoft.com/office/drawing/2014/main" id="{90F78BC3-384F-4F86-9F46-8E775CBE95BC}"/>
              </a:ext>
            </a:extLst>
          </p:cNvPr>
          <p:cNvCxnSpPr/>
          <p:nvPr/>
        </p:nvCxnSpPr>
        <p:spPr>
          <a:xfrm>
            <a:off x="0" y="631825"/>
            <a:ext cx="122047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itre 1">
            <a:extLst>
              <a:ext uri="{FF2B5EF4-FFF2-40B4-BE49-F238E27FC236}">
                <a16:creationId xmlns:a16="http://schemas.microsoft.com/office/drawing/2014/main" id="{99D90CF6-68F5-499C-A2C8-737F10985E6D}"/>
              </a:ext>
            </a:extLst>
          </p:cNvPr>
          <p:cNvSpPr txBox="1">
            <a:spLocks/>
          </p:cNvSpPr>
          <p:nvPr/>
        </p:nvSpPr>
        <p:spPr>
          <a:xfrm>
            <a:off x="5305425" y="-6350"/>
            <a:ext cx="6880225" cy="6381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fr-FR" sz="1600" b="1" dirty="0">
                <a:solidFill>
                  <a:srgbClr val="0070C0"/>
                </a:solidFill>
              </a:rPr>
              <a:t>8</a:t>
            </a:r>
            <a:r>
              <a:rPr lang="fr-FR" sz="1600" b="1" baseline="30000" dirty="0">
                <a:solidFill>
                  <a:srgbClr val="0070C0"/>
                </a:solidFill>
              </a:rPr>
              <a:t>èmes</a:t>
            </a:r>
            <a:r>
              <a:rPr lang="fr-FR" sz="1600" b="1" dirty="0">
                <a:solidFill>
                  <a:srgbClr val="0070C0"/>
                </a:solidFill>
              </a:rPr>
              <a:t> Journées Doctorales en Hydrologie Urbaine, Paris — 7 - 9 Novembre</a:t>
            </a:r>
            <a:endParaRPr lang="en-US" sz="16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51" name="Espace réservé du texte 1">
            <a:extLst>
              <a:ext uri="{FF2B5EF4-FFF2-40B4-BE49-F238E27FC236}">
                <a16:creationId xmlns:a16="http://schemas.microsoft.com/office/drawing/2014/main" id="{2823CEBB-AB6B-44BE-81D3-AB4968E9DD55}"/>
              </a:ext>
            </a:extLst>
          </p:cNvPr>
          <p:cNvSpPr txBox="1">
            <a:spLocks/>
          </p:cNvSpPr>
          <p:nvPr/>
        </p:nvSpPr>
        <p:spPr>
          <a:xfrm>
            <a:off x="0" y="3177"/>
            <a:ext cx="4183063" cy="628648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0070C0"/>
                </a:solidFill>
                <a:ea typeface="+mj-ea"/>
                <a:cs typeface="+mj-cs"/>
              </a:rPr>
              <a:t>Conclusions</a:t>
            </a:r>
          </a:p>
        </p:txBody>
      </p:sp>
      <p:sp>
        <p:nvSpPr>
          <p:cNvPr id="84" name="Espace réservé du numéro de diapositive 44">
            <a:extLst>
              <a:ext uri="{FF2B5EF4-FFF2-40B4-BE49-F238E27FC236}">
                <a16:creationId xmlns:a16="http://schemas.microsoft.com/office/drawing/2014/main" id="{79AFCE73-DBEA-4FF6-8BBC-EF6249C1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0D8E518B-02B9-4908-8AD3-ABCE62EDBA94}" type="slidenum">
              <a:rPr lang="fr-FR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53" name="ZoneTexte 7">
            <a:extLst>
              <a:ext uri="{FF2B5EF4-FFF2-40B4-BE49-F238E27FC236}">
                <a16:creationId xmlns:a16="http://schemas.microsoft.com/office/drawing/2014/main" id="{71F6FCDE-5266-42C7-BF96-E53FA57E1588}"/>
              </a:ext>
            </a:extLst>
          </p:cNvPr>
          <p:cNvSpPr txBox="1"/>
          <p:nvPr/>
        </p:nvSpPr>
        <p:spPr>
          <a:xfrm>
            <a:off x="3240" y="811033"/>
            <a:ext cx="4283010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Principaux résultats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FA1128-BCD8-450D-A192-27497B72A481}"/>
              </a:ext>
            </a:extLst>
          </p:cNvPr>
          <p:cNvSpPr/>
          <p:nvPr/>
        </p:nvSpPr>
        <p:spPr>
          <a:xfrm>
            <a:off x="583886" y="3461188"/>
            <a:ext cx="78261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ea typeface="Times New Roman" panose="02020603050405020304" pitchFamily="18" charset="0"/>
              </a:rPr>
              <a:t>Abattements &gt; 60 % pour tous les micropolluants sauf sulfaméthoxazole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ea typeface="Times New Roman" panose="02020603050405020304" pitchFamily="18" charset="0"/>
              </a:rPr>
              <a:t>Abattements &lt; 80 % pour les molécules indicatrices suisses (carbamazépine, diclofénac, hydrochlorothiazide et irbésartan) sauf citalopram (&gt; 80 %)</a:t>
            </a: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63621A-6180-4EF3-8B91-D92390CB9F2F}"/>
              </a:ext>
            </a:extLst>
          </p:cNvPr>
          <p:cNvSpPr/>
          <p:nvPr/>
        </p:nvSpPr>
        <p:spPr>
          <a:xfrm>
            <a:off x="583886" y="1997611"/>
            <a:ext cx="10653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ea typeface="Times New Roman" panose="02020603050405020304" pitchFamily="18" charset="0"/>
              </a:rPr>
              <a:t>Impact du traitement tertiaire faible pour les micropolluants bien éliminés sur la filière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Impact important sur les micropolluants peu ou modérément éliminés sur la filière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23D76D91-E0D4-4325-8281-992D75B46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5" y="3052565"/>
            <a:ext cx="6105671" cy="408623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b="1" dirty="0">
                <a:solidFill>
                  <a:schemeClr val="bg1"/>
                </a:solidFill>
              </a:rPr>
              <a:t>Combinaison filière conventionnelle + traitement tertiaire</a:t>
            </a:r>
            <a:endParaRPr lang="en-US" altLang="fr-FR" b="1" dirty="0">
              <a:solidFill>
                <a:schemeClr val="bg1"/>
              </a:solidFill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2175BF89-CDD2-47B2-9377-BB2DC8123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6" y="1588988"/>
            <a:ext cx="6105670" cy="408623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b="1" dirty="0">
                <a:solidFill>
                  <a:schemeClr val="bg1"/>
                </a:solidFill>
              </a:rPr>
              <a:t>Comparaison des deux procédés</a:t>
            </a:r>
            <a:endParaRPr lang="en-US" altLang="fr-FR" b="1" dirty="0">
              <a:solidFill>
                <a:schemeClr val="bg1"/>
              </a:solidFill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0E58C238-E72C-4B54-BF3E-43E94E242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6" y="4793141"/>
            <a:ext cx="6105672" cy="408623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b="1" dirty="0">
                <a:solidFill>
                  <a:schemeClr val="bg1"/>
                </a:solidFill>
              </a:rPr>
              <a:t>Pistes pour l’amélioration de l’abattement des micropolluants</a:t>
            </a:r>
            <a:endParaRPr lang="en-US" altLang="fr-FR" b="1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01DFFA-77D4-42AE-8CCE-ABEB61EB67F7}"/>
              </a:ext>
            </a:extLst>
          </p:cNvPr>
          <p:cNvSpPr/>
          <p:nvPr/>
        </p:nvSpPr>
        <p:spPr>
          <a:xfrm>
            <a:off x="583885" y="5201764"/>
            <a:ext cx="78261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ea typeface="Times New Roman" panose="02020603050405020304" pitchFamily="18" charset="0"/>
              </a:rPr>
              <a:t>Dose de charbon plus élevée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ea typeface="Times New Roman" panose="02020603050405020304" pitchFamily="18" charset="0"/>
              </a:rPr>
              <a:t>Nouveau charbon actif plus performant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ea typeface="Times New Roman" panose="02020603050405020304" pitchFamily="18" charset="0"/>
              </a:rPr>
              <a:t>Couplage avec un autre procédé (ex : ozonation)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15C5DB-16EC-4270-98B9-60530C10F3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47" b="27951"/>
          <a:stretch/>
        </p:blipFill>
        <p:spPr>
          <a:xfrm>
            <a:off x="9485583" y="1703686"/>
            <a:ext cx="2381250" cy="105495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919D588-81FD-4516-80C5-EABD77114F35}"/>
              </a:ext>
            </a:extLst>
          </p:cNvPr>
          <p:cNvSpPr txBox="1"/>
          <p:nvPr/>
        </p:nvSpPr>
        <p:spPr>
          <a:xfrm>
            <a:off x="9890917" y="2746269"/>
            <a:ext cx="1570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Sulfaméthoxazole</a:t>
            </a:r>
          </a:p>
        </p:txBody>
      </p:sp>
      <p:pic>
        <p:nvPicPr>
          <p:cNvPr id="23" name="Picture 7">
            <a:extLst>
              <a:ext uri="{FF2B5EF4-FFF2-40B4-BE49-F238E27FC236}">
                <a16:creationId xmlns:a16="http://schemas.microsoft.com/office/drawing/2014/main" id="{F840379D-0F0F-4BA9-B710-860A0C7836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675" y="3350559"/>
            <a:ext cx="1635125" cy="1144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74B3D9-AED6-419A-924A-1FD874945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831" y="4997452"/>
            <a:ext cx="1066811" cy="118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38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A0AE266-4E7A-4FF3-8FBE-E3ADD907D2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60" t="48936" r="38324" b="4681"/>
          <a:stretch/>
        </p:blipFill>
        <p:spPr>
          <a:xfrm>
            <a:off x="9282347" y="4051189"/>
            <a:ext cx="2732875" cy="1827506"/>
          </a:xfrm>
          <a:prstGeom prst="rect">
            <a:avLst/>
          </a:prstGeom>
        </p:spPr>
      </p:pic>
      <p:cxnSp>
        <p:nvCxnSpPr>
          <p:cNvPr id="49" name="Connecteur droit 4">
            <a:extLst>
              <a:ext uri="{FF2B5EF4-FFF2-40B4-BE49-F238E27FC236}">
                <a16:creationId xmlns:a16="http://schemas.microsoft.com/office/drawing/2014/main" id="{90F78BC3-384F-4F86-9F46-8E775CBE95BC}"/>
              </a:ext>
            </a:extLst>
          </p:cNvPr>
          <p:cNvCxnSpPr/>
          <p:nvPr/>
        </p:nvCxnSpPr>
        <p:spPr>
          <a:xfrm>
            <a:off x="0" y="631825"/>
            <a:ext cx="122047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itre 1">
            <a:extLst>
              <a:ext uri="{FF2B5EF4-FFF2-40B4-BE49-F238E27FC236}">
                <a16:creationId xmlns:a16="http://schemas.microsoft.com/office/drawing/2014/main" id="{99D90CF6-68F5-499C-A2C8-737F10985E6D}"/>
              </a:ext>
            </a:extLst>
          </p:cNvPr>
          <p:cNvSpPr txBox="1">
            <a:spLocks/>
          </p:cNvSpPr>
          <p:nvPr/>
        </p:nvSpPr>
        <p:spPr>
          <a:xfrm>
            <a:off x="5305425" y="-6350"/>
            <a:ext cx="6880225" cy="6381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fr-FR" sz="1600" b="1" dirty="0">
                <a:solidFill>
                  <a:srgbClr val="0070C0"/>
                </a:solidFill>
              </a:rPr>
              <a:t>8</a:t>
            </a:r>
            <a:r>
              <a:rPr lang="fr-FR" sz="1600" b="1" baseline="30000" dirty="0">
                <a:solidFill>
                  <a:srgbClr val="0070C0"/>
                </a:solidFill>
              </a:rPr>
              <a:t>èmes</a:t>
            </a:r>
            <a:r>
              <a:rPr lang="fr-FR" sz="1600" b="1" dirty="0">
                <a:solidFill>
                  <a:srgbClr val="0070C0"/>
                </a:solidFill>
              </a:rPr>
              <a:t> Journées Doctorales en Hydrologie Urbaine, Paris — 7 - 9 Novembre</a:t>
            </a:r>
            <a:endParaRPr lang="en-US" sz="16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51" name="Espace réservé du texte 1">
            <a:extLst>
              <a:ext uri="{FF2B5EF4-FFF2-40B4-BE49-F238E27FC236}">
                <a16:creationId xmlns:a16="http://schemas.microsoft.com/office/drawing/2014/main" id="{2823CEBB-AB6B-44BE-81D3-AB4968E9DD55}"/>
              </a:ext>
            </a:extLst>
          </p:cNvPr>
          <p:cNvSpPr txBox="1">
            <a:spLocks/>
          </p:cNvSpPr>
          <p:nvPr/>
        </p:nvSpPr>
        <p:spPr>
          <a:xfrm>
            <a:off x="0" y="3177"/>
            <a:ext cx="4183063" cy="628648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0070C0"/>
                </a:solidFill>
                <a:ea typeface="+mj-ea"/>
                <a:cs typeface="+mj-cs"/>
              </a:rPr>
              <a:t>Conclusions</a:t>
            </a:r>
          </a:p>
        </p:txBody>
      </p:sp>
      <p:sp>
        <p:nvSpPr>
          <p:cNvPr id="84" name="Espace réservé du numéro de diapositive 44">
            <a:extLst>
              <a:ext uri="{FF2B5EF4-FFF2-40B4-BE49-F238E27FC236}">
                <a16:creationId xmlns:a16="http://schemas.microsoft.com/office/drawing/2014/main" id="{79AFCE73-DBEA-4FF6-8BBC-EF6249C1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0D8E518B-02B9-4908-8AD3-ABCE62EDBA94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sp>
        <p:nvSpPr>
          <p:cNvPr id="53" name="ZoneTexte 7">
            <a:extLst>
              <a:ext uri="{FF2B5EF4-FFF2-40B4-BE49-F238E27FC236}">
                <a16:creationId xmlns:a16="http://schemas.microsoft.com/office/drawing/2014/main" id="{71F6FCDE-5266-42C7-BF96-E53FA57E1588}"/>
              </a:ext>
            </a:extLst>
          </p:cNvPr>
          <p:cNvSpPr txBox="1"/>
          <p:nvPr/>
        </p:nvSpPr>
        <p:spPr>
          <a:xfrm>
            <a:off x="3240" y="811033"/>
            <a:ext cx="4283010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Perspectives de recherche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FA1128-BCD8-450D-A192-27497B72A481}"/>
              </a:ext>
            </a:extLst>
          </p:cNvPr>
          <p:cNvSpPr/>
          <p:nvPr/>
        </p:nvSpPr>
        <p:spPr>
          <a:xfrm>
            <a:off x="583886" y="3738187"/>
            <a:ext cx="8548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ea typeface="Times New Roman" panose="02020603050405020304" pitchFamily="18" charset="0"/>
              </a:rPr>
              <a:t>Améliorer l’abattement des micropolluants réfractaires à l’adsorption sur charbon actif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ea typeface="Times New Roman" panose="02020603050405020304" pitchFamily="18" charset="0"/>
              </a:rPr>
              <a:t>Réduire la compétition entre les micropolluants et la matière organique sur le charbon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63621A-6180-4EF3-8B91-D92390CB9F2F}"/>
              </a:ext>
            </a:extLst>
          </p:cNvPr>
          <p:cNvSpPr/>
          <p:nvPr/>
        </p:nvSpPr>
        <p:spPr>
          <a:xfrm>
            <a:off x="583886" y="1997611"/>
            <a:ext cx="106536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ea typeface="Times New Roman" panose="02020603050405020304" pitchFamily="18" charset="0"/>
              </a:rPr>
              <a:t>Caractérisation et test de nouveaux charbons actifs en micro-grain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Lien entre les propriétés physico-chimiques du charbon et des micropolluants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Isothermes d’adsorption pour mieux appréhender la compétition avec la matière organique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23D76D91-E0D4-4325-8281-992D75B46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5" y="3329564"/>
            <a:ext cx="6105671" cy="408623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b="1" dirty="0">
                <a:solidFill>
                  <a:schemeClr val="bg1"/>
                </a:solidFill>
              </a:rPr>
              <a:t>Couplage ozonation + adsorption sur charbon actif</a:t>
            </a:r>
            <a:endParaRPr lang="en-US" altLang="fr-FR" b="1" dirty="0">
              <a:solidFill>
                <a:schemeClr val="bg1"/>
              </a:solidFill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2175BF89-CDD2-47B2-9377-BB2DC8123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6" y="1588988"/>
            <a:ext cx="6105670" cy="408623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b="1" dirty="0">
                <a:solidFill>
                  <a:schemeClr val="bg1"/>
                </a:solidFill>
              </a:rPr>
              <a:t>Compréhension et amélioration du processus d’adsorption</a:t>
            </a:r>
            <a:endParaRPr lang="en-US" altLang="fr-FR" b="1" dirty="0">
              <a:solidFill>
                <a:schemeClr val="bg1"/>
              </a:solidFill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0E58C238-E72C-4B54-BF3E-43E94E242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6" y="4793141"/>
            <a:ext cx="6105672" cy="408623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b="1" dirty="0">
                <a:solidFill>
                  <a:schemeClr val="bg1"/>
                </a:solidFill>
              </a:rPr>
              <a:t>Outils spectroscopiques</a:t>
            </a:r>
            <a:endParaRPr lang="en-US" altLang="fr-FR" b="1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01DFFA-77D4-42AE-8CCE-ABEB61EB67F7}"/>
              </a:ext>
            </a:extLst>
          </p:cNvPr>
          <p:cNvSpPr/>
          <p:nvPr/>
        </p:nvSpPr>
        <p:spPr>
          <a:xfrm>
            <a:off x="583885" y="5201764"/>
            <a:ext cx="7826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ea typeface="Times New Roman" panose="02020603050405020304" pitchFamily="18" charset="0"/>
              </a:rPr>
              <a:t>Suivi indirect de l’abattement des micropolluants par UV</a:t>
            </a:r>
            <a:r>
              <a:rPr lang="fr-FR" baseline="-25000" dirty="0">
                <a:ea typeface="Times New Roman" panose="02020603050405020304" pitchFamily="18" charset="0"/>
              </a:rPr>
              <a:t>254</a:t>
            </a:r>
            <a:r>
              <a:rPr lang="fr-FR" dirty="0">
                <a:ea typeface="Times New Roman" panose="02020603050405020304" pitchFamily="18" charset="0"/>
              </a:rPr>
              <a:t> et fluorescence 3D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ea typeface="Times New Roman" panose="02020603050405020304" pitchFamily="18" charset="0"/>
              </a:rPr>
              <a:t>Techniques rapides, peu onéreuses et installation en ligne possible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3AEF07-F512-41E7-9DC5-A2E841E03EA9}"/>
              </a:ext>
            </a:extLst>
          </p:cNvPr>
          <p:cNvSpPr/>
          <p:nvPr/>
        </p:nvSpPr>
        <p:spPr>
          <a:xfrm>
            <a:off x="9477016" y="4174867"/>
            <a:ext cx="465428" cy="2083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FD77396-1C14-4BDA-B705-EAFF73677F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922" r="54141" b="52423"/>
          <a:stretch/>
        </p:blipFill>
        <p:spPr>
          <a:xfrm>
            <a:off x="9668272" y="1813498"/>
            <a:ext cx="2354108" cy="14635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89CFB17-E4D3-4134-B829-EC13681D9011}"/>
              </a:ext>
            </a:extLst>
          </p:cNvPr>
          <p:cNvSpPr txBox="1"/>
          <p:nvPr/>
        </p:nvSpPr>
        <p:spPr>
          <a:xfrm>
            <a:off x="9282347" y="5878695"/>
            <a:ext cx="2732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Spectre de fluorescence 3D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7A79B9-E1CB-4C59-9795-895282137634}"/>
              </a:ext>
            </a:extLst>
          </p:cNvPr>
          <p:cNvSpPr txBox="1"/>
          <p:nvPr/>
        </p:nvSpPr>
        <p:spPr>
          <a:xfrm>
            <a:off x="9668272" y="3178139"/>
            <a:ext cx="235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Isotherme d’adsorption de l’aténolol en eau ultra-pure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5226263-844A-48A5-98D2-45A6697AEF2D}"/>
              </a:ext>
            </a:extLst>
          </p:cNvPr>
          <p:cNvSpPr txBox="1"/>
          <p:nvPr/>
        </p:nvSpPr>
        <p:spPr>
          <a:xfrm>
            <a:off x="11110154" y="2986905"/>
            <a:ext cx="559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(µg/L)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8D2C7D-212B-4620-AF63-8746FAEBBA75}"/>
              </a:ext>
            </a:extLst>
          </p:cNvPr>
          <p:cNvSpPr txBox="1"/>
          <p:nvPr/>
        </p:nvSpPr>
        <p:spPr>
          <a:xfrm rot="16200000">
            <a:off x="9394018" y="1754577"/>
            <a:ext cx="715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(µg/mg)</a:t>
            </a:r>
          </a:p>
        </p:txBody>
      </p:sp>
    </p:spTree>
    <p:extLst>
      <p:ext uri="{BB962C8B-B14F-4D97-AF65-F5344CB8AC3E}">
        <p14:creationId xmlns:p14="http://schemas.microsoft.com/office/powerpoint/2010/main" val="2877444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0BE676-8D50-4606-B72A-30D2AF0B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F5669-06EB-4D65-BE02-1C9A9DA0A7E7}" type="slidenum">
              <a:rPr lang="fr-FR"/>
              <a:pPr>
                <a:defRPr/>
              </a:pPr>
              <a:t>2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CB58ACA-7B6F-48A6-95D1-569FE824B5FB}"/>
              </a:ext>
            </a:extLst>
          </p:cNvPr>
          <p:cNvCxnSpPr/>
          <p:nvPr/>
        </p:nvCxnSpPr>
        <p:spPr>
          <a:xfrm>
            <a:off x="0" y="631825"/>
            <a:ext cx="122047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DA0C3542-B87E-462A-8E3B-275875455C6D}"/>
              </a:ext>
            </a:extLst>
          </p:cNvPr>
          <p:cNvSpPr txBox="1"/>
          <p:nvPr/>
        </p:nvSpPr>
        <p:spPr>
          <a:xfrm>
            <a:off x="3240" y="811033"/>
            <a:ext cx="4183063" cy="3683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Les micropolluants dans les eaux usées</a:t>
            </a:r>
          </a:p>
        </p:txBody>
      </p:sp>
      <p:sp>
        <p:nvSpPr>
          <p:cNvPr id="5126" name="ZoneTexte 10">
            <a:extLst>
              <a:ext uri="{FF2B5EF4-FFF2-40B4-BE49-F238E27FC236}">
                <a16:creationId xmlns:a16="http://schemas.microsoft.com/office/drawing/2014/main" id="{551A87A0-C9D0-4089-AA05-89A3578FA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5155" y="6396335"/>
            <a:ext cx="78020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1200" dirty="0"/>
              <a:t>Thèse Romain Mailler (2015), « Devenir des micropolluants prioritaires et émergents dans les filières conventionnelles de traitement des eaux résiduaires urbaines (files eau et boues), et au cours du traitement tertiaire par charbon actif »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189619C-56B8-4881-86F9-BD8E08D792FA}"/>
              </a:ext>
            </a:extLst>
          </p:cNvPr>
          <p:cNvCxnSpPr/>
          <p:nvPr/>
        </p:nvCxnSpPr>
        <p:spPr>
          <a:xfrm flipH="1">
            <a:off x="1710598" y="2786788"/>
            <a:ext cx="10260" cy="1080000"/>
          </a:xfrm>
          <a:prstGeom prst="line">
            <a:avLst/>
          </a:prstGeom>
          <a:ln w="28575">
            <a:gradFill flip="none" rotWithShape="1">
              <a:gsLst>
                <a:gs pos="0">
                  <a:schemeClr val="tx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128" name="Groupe 12">
            <a:extLst>
              <a:ext uri="{FF2B5EF4-FFF2-40B4-BE49-F238E27FC236}">
                <a16:creationId xmlns:a16="http://schemas.microsoft.com/office/drawing/2014/main" id="{00CB4274-6FBE-4F0A-A9A5-2C411815B8EF}"/>
              </a:ext>
            </a:extLst>
          </p:cNvPr>
          <p:cNvGrpSpPr>
            <a:grpSpLocks/>
          </p:cNvGrpSpPr>
          <p:nvPr/>
        </p:nvGrpSpPr>
        <p:grpSpPr bwMode="auto">
          <a:xfrm>
            <a:off x="587084" y="2284413"/>
            <a:ext cx="655638" cy="501650"/>
            <a:chOff x="1701069" y="548680"/>
            <a:chExt cx="936104" cy="792088"/>
          </a:xfrm>
        </p:grpSpPr>
        <p:sp>
          <p:nvSpPr>
            <p:cNvPr id="14" name="Rectangle à coins arrondis 13">
              <a:extLst>
                <a:ext uri="{FF2B5EF4-FFF2-40B4-BE49-F238E27FC236}">
                  <a16:creationId xmlns:a16="http://schemas.microsoft.com/office/drawing/2014/main" id="{A4973F21-4804-4B3E-918C-835031BE0F9C}"/>
                </a:ext>
              </a:extLst>
            </p:cNvPr>
            <p:cNvSpPr/>
            <p:nvPr/>
          </p:nvSpPr>
          <p:spPr>
            <a:xfrm>
              <a:off x="1701069" y="548680"/>
              <a:ext cx="936104" cy="79208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5" name="Plus 14">
              <a:extLst>
                <a:ext uri="{FF2B5EF4-FFF2-40B4-BE49-F238E27FC236}">
                  <a16:creationId xmlns:a16="http://schemas.microsoft.com/office/drawing/2014/main" id="{28044E70-A5B5-4B46-B741-238DC8EC42F8}"/>
                </a:ext>
              </a:extLst>
            </p:cNvPr>
            <p:cNvSpPr/>
            <p:nvPr/>
          </p:nvSpPr>
          <p:spPr>
            <a:xfrm>
              <a:off x="1812133" y="583773"/>
              <a:ext cx="718510" cy="721903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5129" name="Groupe 15">
            <a:extLst>
              <a:ext uri="{FF2B5EF4-FFF2-40B4-BE49-F238E27FC236}">
                <a16:creationId xmlns:a16="http://schemas.microsoft.com/office/drawing/2014/main" id="{3B9DEC79-F06D-489D-9315-DAD14C28D301}"/>
              </a:ext>
            </a:extLst>
          </p:cNvPr>
          <p:cNvGrpSpPr>
            <a:grpSpLocks/>
          </p:cNvGrpSpPr>
          <p:nvPr/>
        </p:nvGrpSpPr>
        <p:grpSpPr bwMode="auto">
          <a:xfrm>
            <a:off x="1398297" y="2284413"/>
            <a:ext cx="655637" cy="501650"/>
            <a:chOff x="2829718" y="584684"/>
            <a:chExt cx="936104" cy="792088"/>
          </a:xfrm>
        </p:grpSpPr>
        <p:sp>
          <p:nvSpPr>
            <p:cNvPr id="17" name="Rectangle à coins arrondis 16">
              <a:extLst>
                <a:ext uri="{FF2B5EF4-FFF2-40B4-BE49-F238E27FC236}">
                  <a16:creationId xmlns:a16="http://schemas.microsoft.com/office/drawing/2014/main" id="{E9283AE6-C8ED-427F-B406-CFE1CF332E60}"/>
                </a:ext>
              </a:extLst>
            </p:cNvPr>
            <p:cNvSpPr/>
            <p:nvPr/>
          </p:nvSpPr>
          <p:spPr>
            <a:xfrm>
              <a:off x="2829718" y="584684"/>
              <a:ext cx="936104" cy="79208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grpSp>
          <p:nvGrpSpPr>
            <p:cNvPr id="5153" name="Groupe 17">
              <a:extLst>
                <a:ext uri="{FF2B5EF4-FFF2-40B4-BE49-F238E27FC236}">
                  <a16:creationId xmlns:a16="http://schemas.microsoft.com/office/drawing/2014/main" id="{8C6805C1-B2E2-45A9-97E1-005E230666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32336" y="700889"/>
              <a:ext cx="530868" cy="559677"/>
              <a:chOff x="3177036" y="1988840"/>
              <a:chExt cx="793284" cy="70369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CD20912-0C91-4897-8663-BC32A759E708}"/>
                  </a:ext>
                </a:extLst>
              </p:cNvPr>
              <p:cNvSpPr/>
              <p:nvPr/>
            </p:nvSpPr>
            <p:spPr>
              <a:xfrm>
                <a:off x="3294251" y="2277654"/>
                <a:ext cx="548696" cy="4160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20" name="Triangle isocèle 19">
                <a:extLst>
                  <a:ext uri="{FF2B5EF4-FFF2-40B4-BE49-F238E27FC236}">
                    <a16:creationId xmlns:a16="http://schemas.microsoft.com/office/drawing/2014/main" id="{8429A9B0-C638-4276-A4AB-D8B41107033C}"/>
                  </a:ext>
                </a:extLst>
              </p:cNvPr>
              <p:cNvSpPr/>
              <p:nvPr/>
            </p:nvSpPr>
            <p:spPr>
              <a:xfrm>
                <a:off x="3175705" y="1987706"/>
                <a:ext cx="795949" cy="289948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</p:grpSp>
      <p:grpSp>
        <p:nvGrpSpPr>
          <p:cNvPr id="5130" name="Groupe 20">
            <a:extLst>
              <a:ext uri="{FF2B5EF4-FFF2-40B4-BE49-F238E27FC236}">
                <a16:creationId xmlns:a16="http://schemas.microsoft.com/office/drawing/2014/main" id="{D3B69C10-3C1B-47E6-BA92-243ED65BD9E8}"/>
              </a:ext>
            </a:extLst>
          </p:cNvPr>
          <p:cNvGrpSpPr>
            <a:grpSpLocks/>
          </p:cNvGrpSpPr>
          <p:nvPr/>
        </p:nvGrpSpPr>
        <p:grpSpPr bwMode="auto">
          <a:xfrm>
            <a:off x="2161884" y="2284413"/>
            <a:ext cx="655638" cy="501650"/>
            <a:chOff x="3975698" y="588250"/>
            <a:chExt cx="936104" cy="792088"/>
          </a:xfrm>
        </p:grpSpPr>
        <p:sp>
          <p:nvSpPr>
            <p:cNvPr id="22" name="Rectangle à coins arrondis 21">
              <a:extLst>
                <a:ext uri="{FF2B5EF4-FFF2-40B4-BE49-F238E27FC236}">
                  <a16:creationId xmlns:a16="http://schemas.microsoft.com/office/drawing/2014/main" id="{708367C9-FB3F-48B8-AED8-1109FA81DD34}"/>
                </a:ext>
              </a:extLst>
            </p:cNvPr>
            <p:cNvSpPr/>
            <p:nvPr/>
          </p:nvSpPr>
          <p:spPr>
            <a:xfrm>
              <a:off x="3975698" y="588250"/>
              <a:ext cx="936104" cy="79208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0521095-18A7-4E9F-BA66-D8DAF8823014}"/>
                </a:ext>
              </a:extLst>
            </p:cNvPr>
            <p:cNvSpPr/>
            <p:nvPr/>
          </p:nvSpPr>
          <p:spPr>
            <a:xfrm>
              <a:off x="4100361" y="738646"/>
              <a:ext cx="108797" cy="5038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CD5A6A0-BC1F-4CEE-8A6C-5AAA22439261}"/>
                </a:ext>
              </a:extLst>
            </p:cNvPr>
            <p:cNvSpPr/>
            <p:nvPr/>
          </p:nvSpPr>
          <p:spPr>
            <a:xfrm>
              <a:off x="4191025" y="954215"/>
              <a:ext cx="616514" cy="2882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5" name="Triangle rectangle 24">
              <a:extLst>
                <a:ext uri="{FF2B5EF4-FFF2-40B4-BE49-F238E27FC236}">
                  <a16:creationId xmlns:a16="http://schemas.microsoft.com/office/drawing/2014/main" id="{84798A22-63BA-4D2E-AA1E-0EE78C82AA5B}"/>
                </a:ext>
              </a:extLst>
            </p:cNvPr>
            <p:cNvSpPr/>
            <p:nvPr/>
          </p:nvSpPr>
          <p:spPr>
            <a:xfrm flipH="1">
              <a:off x="4177426" y="846430"/>
              <a:ext cx="237992" cy="107785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6" name="Triangle rectangle 25">
              <a:extLst>
                <a:ext uri="{FF2B5EF4-FFF2-40B4-BE49-F238E27FC236}">
                  <a16:creationId xmlns:a16="http://schemas.microsoft.com/office/drawing/2014/main" id="{79CE8CC5-372F-4EB9-BA33-FAA2BCEC2CD5}"/>
                </a:ext>
              </a:extLst>
            </p:cNvPr>
            <p:cNvSpPr/>
            <p:nvPr/>
          </p:nvSpPr>
          <p:spPr>
            <a:xfrm flipH="1">
              <a:off x="4374619" y="846430"/>
              <a:ext cx="235726" cy="107785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7" name="Triangle rectangle 26">
              <a:extLst>
                <a:ext uri="{FF2B5EF4-FFF2-40B4-BE49-F238E27FC236}">
                  <a16:creationId xmlns:a16="http://schemas.microsoft.com/office/drawing/2014/main" id="{CBC67273-F374-491D-8457-E1BDFCBAE92B}"/>
                </a:ext>
              </a:extLst>
            </p:cNvPr>
            <p:cNvSpPr/>
            <p:nvPr/>
          </p:nvSpPr>
          <p:spPr>
            <a:xfrm flipH="1">
              <a:off x="4571813" y="846430"/>
              <a:ext cx="235726" cy="107785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28" name="Parenthèse fermante 27">
            <a:extLst>
              <a:ext uri="{FF2B5EF4-FFF2-40B4-BE49-F238E27FC236}">
                <a16:creationId xmlns:a16="http://schemas.microsoft.com/office/drawing/2014/main" id="{5CA16BDC-BA26-491E-9F7D-EAD6A0B27F0E}"/>
              </a:ext>
            </a:extLst>
          </p:cNvPr>
          <p:cNvSpPr/>
          <p:nvPr/>
        </p:nvSpPr>
        <p:spPr>
          <a:xfrm rot="5400000">
            <a:off x="1550697" y="2128837"/>
            <a:ext cx="319088" cy="1706563"/>
          </a:xfrm>
          <a:prstGeom prst="rightBracket">
            <a:avLst>
              <a:gd name="adj" fmla="val 61651"/>
            </a:avLst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132" name="ZoneTexte 28">
            <a:extLst>
              <a:ext uri="{FF2B5EF4-FFF2-40B4-BE49-F238E27FC236}">
                <a16:creationId xmlns:a16="http://schemas.microsoft.com/office/drawing/2014/main" id="{32DC6C8F-8BF2-4987-8AC0-77A8389E1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34" y="1944688"/>
            <a:ext cx="846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sz="1400"/>
              <a:t>Hôpitaux</a:t>
            </a:r>
          </a:p>
        </p:txBody>
      </p:sp>
      <p:sp>
        <p:nvSpPr>
          <p:cNvPr id="5133" name="ZoneTexte 29">
            <a:extLst>
              <a:ext uri="{FF2B5EF4-FFF2-40B4-BE49-F238E27FC236}">
                <a16:creationId xmlns:a16="http://schemas.microsoft.com/office/drawing/2014/main" id="{D21B86FA-ABAE-49B4-B233-B097DCE27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934" y="1944688"/>
            <a:ext cx="852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sz="1400"/>
              <a:t>Ménages</a:t>
            </a:r>
          </a:p>
        </p:txBody>
      </p:sp>
      <p:sp>
        <p:nvSpPr>
          <p:cNvPr id="5134" name="ZoneTexte 30">
            <a:extLst>
              <a:ext uri="{FF2B5EF4-FFF2-40B4-BE49-F238E27FC236}">
                <a16:creationId xmlns:a16="http://schemas.microsoft.com/office/drawing/2014/main" id="{CB8F993B-BE6B-4E53-9AA7-63DF681F3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259" y="1944688"/>
            <a:ext cx="836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sz="1400"/>
              <a:t>Industrie</a:t>
            </a:r>
          </a:p>
        </p:txBody>
      </p:sp>
      <p:grpSp>
        <p:nvGrpSpPr>
          <p:cNvPr id="5135" name="Groupe 44">
            <a:extLst>
              <a:ext uri="{FF2B5EF4-FFF2-40B4-BE49-F238E27FC236}">
                <a16:creationId xmlns:a16="http://schemas.microsoft.com/office/drawing/2014/main" id="{CEEE53CD-C8E6-4779-AE0D-D41C8C580267}"/>
              </a:ext>
            </a:extLst>
          </p:cNvPr>
          <p:cNvGrpSpPr>
            <a:grpSpLocks/>
          </p:cNvGrpSpPr>
          <p:nvPr/>
        </p:nvGrpSpPr>
        <p:grpSpPr bwMode="auto">
          <a:xfrm>
            <a:off x="1090322" y="3824288"/>
            <a:ext cx="1252537" cy="436562"/>
            <a:chOff x="678409" y="4009848"/>
            <a:chExt cx="1252072" cy="437655"/>
          </a:xfrm>
        </p:grpSpPr>
        <p:sp>
          <p:nvSpPr>
            <p:cNvPr id="5143" name="ZoneTexte 39">
              <a:extLst>
                <a:ext uri="{FF2B5EF4-FFF2-40B4-BE49-F238E27FC236}">
                  <a16:creationId xmlns:a16="http://schemas.microsoft.com/office/drawing/2014/main" id="{B2921A7D-C8B9-47A0-A04F-69E1878ED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6234" y="4009848"/>
              <a:ext cx="6319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fr-FR" altLang="fr-FR"/>
                <a:t>STEP</a:t>
              </a:r>
            </a:p>
          </p:txBody>
        </p:sp>
        <p:sp>
          <p:nvSpPr>
            <p:cNvPr id="41" name="Organigramme : Connecteur page suivante 40">
              <a:extLst>
                <a:ext uri="{FF2B5EF4-FFF2-40B4-BE49-F238E27FC236}">
                  <a16:creationId xmlns:a16="http://schemas.microsoft.com/office/drawing/2014/main" id="{D581BC09-7874-4DFF-8359-6A87D8DB266F}"/>
                </a:ext>
              </a:extLst>
            </p:cNvPr>
            <p:cNvSpPr/>
            <p:nvPr/>
          </p:nvSpPr>
          <p:spPr>
            <a:xfrm>
              <a:off x="678409" y="4057592"/>
              <a:ext cx="1252072" cy="389911"/>
            </a:xfrm>
            <a:prstGeom prst="flowChartOffpageConnector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42" name="Triangle isocèle 41">
              <a:extLst>
                <a:ext uri="{FF2B5EF4-FFF2-40B4-BE49-F238E27FC236}">
                  <a16:creationId xmlns:a16="http://schemas.microsoft.com/office/drawing/2014/main" id="{283867E6-9C14-4153-BB13-0311FFD34694}"/>
                </a:ext>
              </a:extLst>
            </p:cNvPr>
            <p:cNvSpPr/>
            <p:nvPr/>
          </p:nvSpPr>
          <p:spPr>
            <a:xfrm rot="10800000">
              <a:off x="718081" y="4359972"/>
              <a:ext cx="1166380" cy="87531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03F6AF6C-D54F-4586-B7FB-8F147ED23919}"/>
              </a:ext>
            </a:extLst>
          </p:cNvPr>
          <p:cNvCxnSpPr>
            <a:cxnSpLocks/>
          </p:cNvCxnSpPr>
          <p:nvPr/>
        </p:nvCxnSpPr>
        <p:spPr>
          <a:xfrm flipH="1">
            <a:off x="1710598" y="4284790"/>
            <a:ext cx="1" cy="1080000"/>
          </a:xfrm>
          <a:prstGeom prst="line">
            <a:avLst/>
          </a:prstGeom>
          <a:ln w="28575">
            <a:gradFill flip="none" rotWithShape="1">
              <a:gsLst>
                <a:gs pos="0">
                  <a:schemeClr val="tx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itre 1">
            <a:extLst>
              <a:ext uri="{FF2B5EF4-FFF2-40B4-BE49-F238E27FC236}">
                <a16:creationId xmlns:a16="http://schemas.microsoft.com/office/drawing/2014/main" id="{8B580DD7-C036-48A9-98FB-B34C9CEA0FE8}"/>
              </a:ext>
            </a:extLst>
          </p:cNvPr>
          <p:cNvSpPr txBox="1">
            <a:spLocks/>
          </p:cNvSpPr>
          <p:nvPr/>
        </p:nvSpPr>
        <p:spPr>
          <a:xfrm>
            <a:off x="5305425" y="-6350"/>
            <a:ext cx="6880225" cy="6381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fr-FR" sz="1600" b="1" dirty="0">
                <a:solidFill>
                  <a:srgbClr val="0070C0"/>
                </a:solidFill>
              </a:rPr>
              <a:t>8</a:t>
            </a:r>
            <a:r>
              <a:rPr lang="fr-FR" sz="1600" b="1" baseline="30000" dirty="0">
                <a:solidFill>
                  <a:srgbClr val="0070C0"/>
                </a:solidFill>
              </a:rPr>
              <a:t>èmes</a:t>
            </a:r>
            <a:r>
              <a:rPr lang="fr-FR" sz="1600" b="1" dirty="0">
                <a:solidFill>
                  <a:srgbClr val="0070C0"/>
                </a:solidFill>
              </a:rPr>
              <a:t> Journées Doctorales en Hydrologie Urbaine, Paris — 7 - 9 Novembre</a:t>
            </a:r>
            <a:endParaRPr lang="en-US" sz="1600" b="1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5138" name="Picture 2">
            <a:extLst>
              <a:ext uri="{FF2B5EF4-FFF2-40B4-BE49-F238E27FC236}">
                <a16:creationId xmlns:a16="http://schemas.microsoft.com/office/drawing/2014/main" id="{BE356530-ECD3-461A-BB2E-2569111B7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1243013"/>
            <a:ext cx="79041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E347C9-113C-4FF2-A973-DA5FD8F038BD}"/>
              </a:ext>
            </a:extLst>
          </p:cNvPr>
          <p:cNvSpPr/>
          <p:nvPr/>
        </p:nvSpPr>
        <p:spPr>
          <a:xfrm>
            <a:off x="1177634" y="5376863"/>
            <a:ext cx="1081088" cy="5111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5140" name="Rectangle 8">
            <a:extLst>
              <a:ext uri="{FF2B5EF4-FFF2-40B4-BE49-F238E27FC236}">
                <a16:creationId xmlns:a16="http://schemas.microsoft.com/office/drawing/2014/main" id="{54CE10B4-3D3B-42D7-B6E7-E304EECE2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59" y="5900738"/>
            <a:ext cx="1884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/>
              <a:t>Milieu récepteur</a:t>
            </a:r>
          </a:p>
        </p:txBody>
      </p:sp>
      <p:pic>
        <p:nvPicPr>
          <p:cNvPr id="5141" name="Picture 2" descr="RÃ©sultat de recherche d'images pour &quot;logo poisson&quot;">
            <a:extLst>
              <a:ext uri="{FF2B5EF4-FFF2-40B4-BE49-F238E27FC236}">
                <a16:creationId xmlns:a16="http://schemas.microsoft.com/office/drawing/2014/main" id="{856879C1-D004-4871-8C15-FE3CCADAD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2" t="25961" r="14635" b="25546"/>
          <a:stretch>
            <a:fillRect/>
          </a:stretch>
        </p:blipFill>
        <p:spPr bwMode="auto">
          <a:xfrm>
            <a:off x="1717384" y="5545138"/>
            <a:ext cx="4778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4" descr="RÃ©sultat de recherche d'images pour &quot;logo riviÃ¨re&quot;">
            <a:extLst>
              <a:ext uri="{FF2B5EF4-FFF2-40B4-BE49-F238E27FC236}">
                <a16:creationId xmlns:a16="http://schemas.microsoft.com/office/drawing/2014/main" id="{D6D48722-0C73-495E-B3C8-590A0B920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5" t="22874" r="28531" b="23424"/>
          <a:stretch>
            <a:fillRect/>
          </a:stretch>
        </p:blipFill>
        <p:spPr bwMode="auto">
          <a:xfrm>
            <a:off x="1201447" y="5408613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Espace réservé du texte 1">
            <a:extLst>
              <a:ext uri="{FF2B5EF4-FFF2-40B4-BE49-F238E27FC236}">
                <a16:creationId xmlns:a16="http://schemas.microsoft.com/office/drawing/2014/main" id="{550EC478-D51C-42FA-8D38-EB6986792BE8}"/>
              </a:ext>
            </a:extLst>
          </p:cNvPr>
          <p:cNvSpPr txBox="1">
            <a:spLocks/>
          </p:cNvSpPr>
          <p:nvPr/>
        </p:nvSpPr>
        <p:spPr>
          <a:xfrm>
            <a:off x="0" y="3176"/>
            <a:ext cx="2454275" cy="6381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0070C0"/>
                </a:solidFill>
                <a:ea typeface="+mj-ea"/>
                <a:cs typeface="+mj-cs"/>
              </a:rPr>
              <a:t>Introduction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95F78463-5D96-4B12-853B-3B64CB3D1C88}"/>
              </a:ext>
            </a:extLst>
          </p:cNvPr>
          <p:cNvSpPr txBox="1">
            <a:spLocks/>
          </p:cNvSpPr>
          <p:nvPr/>
        </p:nvSpPr>
        <p:spPr>
          <a:xfrm>
            <a:off x="1685079" y="1871263"/>
            <a:ext cx="8708882" cy="1528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 dirty="0">
                <a:solidFill>
                  <a:schemeClr val="accent2"/>
                </a:solidFill>
              </a:rPr>
              <a:t>Merci pour votre attention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C3651B-F44C-41F9-939E-3FEEF5029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29" y="6174457"/>
            <a:ext cx="1953383" cy="552134"/>
          </a:xfrm>
          <a:prstGeom prst="rect">
            <a:avLst/>
          </a:prstGeom>
        </p:spPr>
      </p:pic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314626E5-57E4-4DC8-B994-B3F71FFDC979}"/>
              </a:ext>
            </a:extLst>
          </p:cNvPr>
          <p:cNvSpPr txBox="1">
            <a:spLocks/>
          </p:cNvSpPr>
          <p:nvPr/>
        </p:nvSpPr>
        <p:spPr>
          <a:xfrm>
            <a:off x="1825776" y="4856696"/>
            <a:ext cx="8815387" cy="1065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u="sng" dirty="0">
                <a:solidFill>
                  <a:srgbClr val="0070C0"/>
                </a:solidFill>
              </a:rPr>
              <a:t>Ronan Guillossou</a:t>
            </a:r>
            <a:r>
              <a:rPr lang="fr-FR" sz="2000" dirty="0">
                <a:solidFill>
                  <a:srgbClr val="0070C0"/>
                </a:solidFill>
              </a:rPr>
              <a:t>, Johnny Gasperi, Julien Le Roux, Romain Mailler, </a:t>
            </a:r>
          </a:p>
          <a:p>
            <a:r>
              <a:rPr lang="fr-FR" sz="2000" dirty="0">
                <a:solidFill>
                  <a:srgbClr val="0070C0"/>
                </a:solidFill>
              </a:rPr>
              <a:t>Emmanuelle Vulliet, Catherine Morlay, Fabrice </a:t>
            </a:r>
            <a:r>
              <a:rPr lang="fr-FR" sz="2000" dirty="0" err="1">
                <a:solidFill>
                  <a:srgbClr val="0070C0"/>
                </a:solidFill>
              </a:rPr>
              <a:t>Nauleau</a:t>
            </a:r>
            <a:r>
              <a:rPr lang="fr-FR" sz="2000" dirty="0">
                <a:solidFill>
                  <a:srgbClr val="0070C0"/>
                </a:solidFill>
              </a:rPr>
              <a:t>, Vincent Rocher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4E1A2B-80E6-4168-A4A8-1D1C9A6799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55" y="6172427"/>
            <a:ext cx="1648603" cy="5521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A6C6D1-6A21-4956-957A-B8A6C164B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001" y="6172427"/>
            <a:ext cx="755519" cy="5538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433902-79CA-45A7-A2AB-FF92D8CD3E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963" y="6170972"/>
            <a:ext cx="1399986" cy="5535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452F45-6652-4DB3-BA21-08B5809CBF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393" y="6166619"/>
            <a:ext cx="2473586" cy="557942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A9819FD8-D4A1-4727-AD64-33F19DE55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47700"/>
          </a:xfrm>
        </p:spPr>
        <p:txBody>
          <a:bodyPr rtlCol="0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800" dirty="0">
                <a:solidFill>
                  <a:srgbClr val="0070C0"/>
                </a:solidFill>
                <a:latin typeface="+mn-lt"/>
              </a:rPr>
              <a:t>8</a:t>
            </a:r>
            <a:r>
              <a:rPr lang="fr-FR" sz="2800" baseline="30000" dirty="0">
                <a:solidFill>
                  <a:srgbClr val="0070C0"/>
                </a:solidFill>
                <a:latin typeface="+mn-lt"/>
              </a:rPr>
              <a:t>èmes</a:t>
            </a:r>
            <a:r>
              <a:rPr lang="fr-FR" sz="2800" dirty="0">
                <a:solidFill>
                  <a:srgbClr val="0070C0"/>
                </a:solidFill>
                <a:latin typeface="+mn-lt"/>
              </a:rPr>
              <a:t> Journées Doctorales en Hydrologie Urbaine, Paris — 7 - 9 Novembre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2BE56B5-6AD5-446C-B43C-A13284883E4A}"/>
              </a:ext>
            </a:extLst>
          </p:cNvPr>
          <p:cNvCxnSpPr/>
          <p:nvPr/>
        </p:nvCxnSpPr>
        <p:spPr>
          <a:xfrm>
            <a:off x="0" y="652463"/>
            <a:ext cx="122047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22D7C3B9-657B-4831-836D-C2D8756117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3"/>
          <a:stretch/>
        </p:blipFill>
        <p:spPr>
          <a:xfrm>
            <a:off x="10128830" y="6166619"/>
            <a:ext cx="585681" cy="58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6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0BE676-8D50-4606-B72A-30D2AF0B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F5669-06EB-4D65-BE02-1C9A9DA0A7E7}" type="slidenum">
              <a:rPr lang="fr-FR"/>
              <a:pPr>
                <a:defRPr/>
              </a:pPr>
              <a:t>3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CB58ACA-7B6F-48A6-95D1-569FE824B5FB}"/>
              </a:ext>
            </a:extLst>
          </p:cNvPr>
          <p:cNvCxnSpPr/>
          <p:nvPr/>
        </p:nvCxnSpPr>
        <p:spPr>
          <a:xfrm>
            <a:off x="0" y="631825"/>
            <a:ext cx="122047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DA0C3542-B87E-462A-8E3B-275875455C6D}"/>
              </a:ext>
            </a:extLst>
          </p:cNvPr>
          <p:cNvSpPr txBox="1"/>
          <p:nvPr/>
        </p:nvSpPr>
        <p:spPr>
          <a:xfrm>
            <a:off x="3240" y="811033"/>
            <a:ext cx="4183063" cy="3683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</a:rPr>
              <a:t>Mécanismes d’élimination en STEU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B580DD7-C036-48A9-98FB-B34C9CEA0FE8}"/>
              </a:ext>
            </a:extLst>
          </p:cNvPr>
          <p:cNvSpPr txBox="1">
            <a:spLocks/>
          </p:cNvSpPr>
          <p:nvPr/>
        </p:nvSpPr>
        <p:spPr>
          <a:xfrm>
            <a:off x="5305425" y="-6350"/>
            <a:ext cx="6880225" cy="6381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fr-FR" sz="1600" b="1" dirty="0">
                <a:solidFill>
                  <a:srgbClr val="0070C0"/>
                </a:solidFill>
              </a:rPr>
              <a:t>8</a:t>
            </a:r>
            <a:r>
              <a:rPr lang="fr-FR" sz="1600" b="1" baseline="30000" dirty="0">
                <a:solidFill>
                  <a:srgbClr val="0070C0"/>
                </a:solidFill>
              </a:rPr>
              <a:t>èmes</a:t>
            </a:r>
            <a:r>
              <a:rPr lang="fr-FR" sz="1600" b="1" dirty="0">
                <a:solidFill>
                  <a:srgbClr val="0070C0"/>
                </a:solidFill>
              </a:rPr>
              <a:t> Journées Doctorales en Hydrologie Urbaine, Paris — 7 - 9 Novembre</a:t>
            </a:r>
            <a:endParaRPr lang="en-US" sz="16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9" name="Espace réservé du texte 1">
            <a:extLst>
              <a:ext uri="{FF2B5EF4-FFF2-40B4-BE49-F238E27FC236}">
                <a16:creationId xmlns:a16="http://schemas.microsoft.com/office/drawing/2014/main" id="{550EC478-D51C-42FA-8D38-EB6986792BE8}"/>
              </a:ext>
            </a:extLst>
          </p:cNvPr>
          <p:cNvSpPr txBox="1">
            <a:spLocks/>
          </p:cNvSpPr>
          <p:nvPr/>
        </p:nvSpPr>
        <p:spPr>
          <a:xfrm>
            <a:off x="0" y="3176"/>
            <a:ext cx="2454275" cy="6381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0070C0"/>
                </a:solidFill>
                <a:ea typeface="+mj-ea"/>
                <a:cs typeface="+mj-cs"/>
              </a:rPr>
              <a:t>Introduction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4935BB-5981-489B-908C-F6645E4E29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3" t="33935" r="57861" b="14555"/>
          <a:stretch/>
        </p:blipFill>
        <p:spPr>
          <a:xfrm>
            <a:off x="1335306" y="1260474"/>
            <a:ext cx="9521387" cy="522640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5710190-8A61-4097-B97E-98D7C16892B0}"/>
              </a:ext>
            </a:extLst>
          </p:cNvPr>
          <p:cNvSpPr/>
          <p:nvPr/>
        </p:nvSpPr>
        <p:spPr>
          <a:xfrm>
            <a:off x="4425662" y="995184"/>
            <a:ext cx="2636875" cy="390167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13756266-FEF8-4895-B0A0-B1628F642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694" y="6548518"/>
            <a:ext cx="46593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1200" dirty="0"/>
              <a:t>Image de Margot et al., </a:t>
            </a:r>
            <a:r>
              <a:rPr lang="fr-FR" sz="1200" dirty="0" err="1"/>
              <a:t>WIREs</a:t>
            </a:r>
            <a:r>
              <a:rPr lang="fr-FR" sz="1200" dirty="0"/>
              <a:t> Water (2015), 2:457–487</a:t>
            </a:r>
            <a:endParaRPr lang="en-US" altLang="fr-FR" sz="12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52DE7C1-8150-4A96-9C54-5ABA904B0F24}"/>
              </a:ext>
            </a:extLst>
          </p:cNvPr>
          <p:cNvSpPr/>
          <p:nvPr/>
        </p:nvSpPr>
        <p:spPr>
          <a:xfrm>
            <a:off x="4702630" y="2398008"/>
            <a:ext cx="6154064" cy="312749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405D2EE-625A-4666-BAAF-C84FAD722140}"/>
              </a:ext>
            </a:extLst>
          </p:cNvPr>
          <p:cNvSpPr/>
          <p:nvPr/>
        </p:nvSpPr>
        <p:spPr>
          <a:xfrm>
            <a:off x="838198" y="2945515"/>
            <a:ext cx="6011527" cy="231469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CBE2885-7956-4105-B369-56A6CCDB8929}"/>
              </a:ext>
            </a:extLst>
          </p:cNvPr>
          <p:cNvSpPr/>
          <p:nvPr/>
        </p:nvSpPr>
        <p:spPr>
          <a:xfrm>
            <a:off x="4425660" y="3174954"/>
            <a:ext cx="2424065" cy="355903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36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Espace réservé du numéro de diapositive 44">
            <a:extLst>
              <a:ext uri="{FF2B5EF4-FFF2-40B4-BE49-F238E27FC236}">
                <a16:creationId xmlns:a16="http://schemas.microsoft.com/office/drawing/2014/main" id="{7EDC3A0C-889B-4B80-94F7-EB885AF19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A97F88-68B3-4D4E-97F1-566C7F51A240}" type="slidenum">
              <a:rPr lang="fr-FR"/>
              <a:pPr>
                <a:defRPr/>
              </a:pPr>
              <a:t>4</a:t>
            </a:fld>
            <a:endParaRPr lang="fr-FR"/>
          </a:p>
        </p:txBody>
      </p:sp>
      <p:pic>
        <p:nvPicPr>
          <p:cNvPr id="8202" name="Picture 5">
            <a:extLst>
              <a:ext uri="{FF2B5EF4-FFF2-40B4-BE49-F238E27FC236}">
                <a16:creationId xmlns:a16="http://schemas.microsoft.com/office/drawing/2014/main" id="{49C8479B-B5A2-437D-BED3-D3B3C3E99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31" y="1966031"/>
            <a:ext cx="1635125" cy="1090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7">
            <a:extLst>
              <a:ext uri="{FF2B5EF4-FFF2-40B4-BE49-F238E27FC236}">
                <a16:creationId xmlns:a16="http://schemas.microsoft.com/office/drawing/2014/main" id="{9C552BFF-0028-4BC0-859E-82401FD75C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31" y="3664656"/>
            <a:ext cx="1635125" cy="1144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4" name="TextBox 10">
            <a:extLst>
              <a:ext uri="{FF2B5EF4-FFF2-40B4-BE49-F238E27FC236}">
                <a16:creationId xmlns:a16="http://schemas.microsoft.com/office/drawing/2014/main" id="{50F3DB53-4B6F-40C1-AED5-210D61461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2356" y="2188171"/>
            <a:ext cx="60975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dirty="0"/>
              <a:t>Pas de réglementation sur les concentrations ou l’élimination de micropolluants organiques en assainissement collectif</a:t>
            </a:r>
          </a:p>
        </p:txBody>
      </p:sp>
      <p:sp>
        <p:nvSpPr>
          <p:cNvPr id="8205" name="TextBox 21">
            <a:extLst>
              <a:ext uri="{FF2B5EF4-FFF2-40B4-BE49-F238E27FC236}">
                <a16:creationId xmlns:a16="http://schemas.microsoft.com/office/drawing/2014/main" id="{1C789CB6-0150-4D1E-862C-4EDC2D837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2356" y="3774194"/>
            <a:ext cx="5737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dirty="0"/>
              <a:t>Réglementation sur l’élimination de micropolluants organiques dans les eaux usées pour certaines STEU </a:t>
            </a:r>
          </a:p>
          <a:p>
            <a:pPr eaLnBrk="1" hangingPunct="1"/>
            <a:r>
              <a:rPr lang="fr-FR" altLang="fr-FR" dirty="0">
                <a:sym typeface="Wingdings" panose="05000000000000000000" pitchFamily="2" charset="2"/>
              </a:rPr>
              <a:t> Abattements &gt; 80 % pour 6 sur 12 molécules indicatrices</a:t>
            </a:r>
            <a:endParaRPr lang="fr-FR" altLang="fr-FR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60AB6FF7-897C-4812-80D6-FFE571AF7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939219"/>
              </p:ext>
            </p:extLst>
          </p:nvPr>
        </p:nvGraphicFramePr>
        <p:xfrm>
          <a:off x="8509000" y="1591898"/>
          <a:ext cx="2844800" cy="3567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666">
                  <a:extLst>
                    <a:ext uri="{9D8B030D-6E8A-4147-A177-3AD203B41FA5}">
                      <a16:colId xmlns:a16="http://schemas.microsoft.com/office/drawing/2014/main" val="2139735392"/>
                    </a:ext>
                  </a:extLst>
                </a:gridCol>
                <a:gridCol w="1242134">
                  <a:extLst>
                    <a:ext uri="{9D8B030D-6E8A-4147-A177-3AD203B41FA5}">
                      <a16:colId xmlns:a16="http://schemas.microsoft.com/office/drawing/2014/main" val="842012242"/>
                    </a:ext>
                  </a:extLst>
                </a:gridCol>
              </a:tblGrid>
              <a:tr h="2743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Molécule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81" marR="91481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Usage</a:t>
                      </a:r>
                    </a:p>
                  </a:txBody>
                  <a:tcPr marL="91481" marR="91481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689480"/>
                  </a:ext>
                </a:extLst>
              </a:tr>
              <a:tr h="2743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Amisulpride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81" marR="91481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Pharmaceutique</a:t>
                      </a:r>
                    </a:p>
                  </a:txBody>
                  <a:tcPr marL="91481" marR="91481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2328"/>
                  </a:ext>
                </a:extLst>
              </a:tr>
              <a:tr h="274393">
                <a:tc>
                  <a:txBody>
                    <a:bodyPr/>
                    <a:lstStyle/>
                    <a:p>
                      <a:r>
                        <a:rPr lang="fr-FR" sz="1200" b="0" dirty="0"/>
                        <a:t>Benzotriazole</a:t>
                      </a:r>
                    </a:p>
                  </a:txBody>
                  <a:tcPr marL="91481" marR="91481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dirty="0" err="1">
                          <a:solidFill>
                            <a:schemeClr val="tx1"/>
                          </a:solidFill>
                        </a:rPr>
                        <a:t>Anti-corrosif</a:t>
                      </a:r>
                      <a:endParaRPr lang="fr-FR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81" marR="91481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9734714"/>
                  </a:ext>
                </a:extLst>
              </a:tr>
              <a:tr h="2743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/>
                        <a:t>Candésartan</a:t>
                      </a:r>
                      <a:endParaRPr lang="en-US" sz="1200" b="0" dirty="0"/>
                    </a:p>
                  </a:txBody>
                  <a:tcPr marL="91481" marR="91481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Pharmaceutique</a:t>
                      </a:r>
                    </a:p>
                  </a:txBody>
                  <a:tcPr marL="91481" marR="91481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1481468"/>
                  </a:ext>
                </a:extLst>
              </a:tr>
              <a:tr h="2743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/>
                        <a:t>Carbamazépine</a:t>
                      </a:r>
                      <a:endParaRPr lang="en-US" sz="1200" b="0" dirty="0"/>
                    </a:p>
                  </a:txBody>
                  <a:tcPr marL="91481" marR="91481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Pharmaceutique</a:t>
                      </a:r>
                    </a:p>
                  </a:txBody>
                  <a:tcPr marL="91481" marR="91481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9303399"/>
                  </a:ext>
                </a:extLst>
              </a:tr>
              <a:tr h="2743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Citalopram</a:t>
                      </a:r>
                    </a:p>
                  </a:txBody>
                  <a:tcPr marL="91481" marR="91481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Pharmaceutique</a:t>
                      </a:r>
                    </a:p>
                  </a:txBody>
                  <a:tcPr marL="91481" marR="91481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41189"/>
                  </a:ext>
                </a:extLst>
              </a:tr>
              <a:tr h="274393"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Clarithromycine</a:t>
                      </a:r>
                    </a:p>
                  </a:txBody>
                  <a:tcPr marL="91481" marR="91481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Pharmaceutique</a:t>
                      </a:r>
                    </a:p>
                  </a:txBody>
                  <a:tcPr marL="91481" marR="91481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062627"/>
                  </a:ext>
                </a:extLst>
              </a:tr>
              <a:tr h="274393"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Diclofénac</a:t>
                      </a:r>
                    </a:p>
                  </a:txBody>
                  <a:tcPr marL="91481" marR="91481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Pharmaceutique</a:t>
                      </a:r>
                    </a:p>
                  </a:txBody>
                  <a:tcPr marL="91481" marR="91481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8757778"/>
                  </a:ext>
                </a:extLst>
              </a:tr>
              <a:tr h="274393"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Hydrochlorothiazide</a:t>
                      </a:r>
                    </a:p>
                  </a:txBody>
                  <a:tcPr marL="91481" marR="91481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Pharmaceutique</a:t>
                      </a:r>
                    </a:p>
                  </a:txBody>
                  <a:tcPr marL="91481" marR="91481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176146"/>
                  </a:ext>
                </a:extLst>
              </a:tr>
              <a:tr h="274393"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Irbésartan</a:t>
                      </a:r>
                    </a:p>
                  </a:txBody>
                  <a:tcPr marL="91481" marR="91481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Pharmaceutique</a:t>
                      </a:r>
                    </a:p>
                  </a:txBody>
                  <a:tcPr marL="91481" marR="91481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4844591"/>
                  </a:ext>
                </a:extLst>
              </a:tr>
              <a:tr h="274393"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Mécoprop</a:t>
                      </a:r>
                    </a:p>
                  </a:txBody>
                  <a:tcPr marL="91481" marR="91481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Biocide</a:t>
                      </a:r>
                    </a:p>
                  </a:txBody>
                  <a:tcPr marL="91481" marR="91481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64925"/>
                  </a:ext>
                </a:extLst>
              </a:tr>
              <a:tr h="274393"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Métoprolol</a:t>
                      </a:r>
                    </a:p>
                  </a:txBody>
                  <a:tcPr marL="91481" marR="91481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Pharmaceutique</a:t>
                      </a:r>
                    </a:p>
                  </a:txBody>
                  <a:tcPr marL="91481" marR="91481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629042"/>
                  </a:ext>
                </a:extLst>
              </a:tr>
              <a:tr h="274393"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Venlafaxine</a:t>
                      </a:r>
                    </a:p>
                  </a:txBody>
                  <a:tcPr marL="91481" marR="91481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Pharmaceutique</a:t>
                      </a:r>
                    </a:p>
                  </a:txBody>
                  <a:tcPr marL="91481" marR="91481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600561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519760C-26B6-4E8C-B467-A4C5AE6B21AC}"/>
              </a:ext>
            </a:extLst>
          </p:cNvPr>
          <p:cNvSpPr txBox="1"/>
          <p:nvPr/>
        </p:nvSpPr>
        <p:spPr>
          <a:xfrm>
            <a:off x="8509000" y="5159007"/>
            <a:ext cx="284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Substances indicatrices utilisées en Suisse, Office fédéral de l’environnement (2016) </a:t>
            </a:r>
          </a:p>
        </p:txBody>
      </p:sp>
      <p:cxnSp>
        <p:nvCxnSpPr>
          <p:cNvPr id="22" name="Connecteur droit 4">
            <a:extLst>
              <a:ext uri="{FF2B5EF4-FFF2-40B4-BE49-F238E27FC236}">
                <a16:creationId xmlns:a16="http://schemas.microsoft.com/office/drawing/2014/main" id="{5E5B2E48-68B0-465A-B033-F4150DB816AA}"/>
              </a:ext>
            </a:extLst>
          </p:cNvPr>
          <p:cNvCxnSpPr/>
          <p:nvPr/>
        </p:nvCxnSpPr>
        <p:spPr>
          <a:xfrm>
            <a:off x="0" y="631825"/>
            <a:ext cx="122047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690BDF8F-CFDE-41A1-AEA8-59A9A9397EF2}"/>
              </a:ext>
            </a:extLst>
          </p:cNvPr>
          <p:cNvSpPr txBox="1">
            <a:spLocks/>
          </p:cNvSpPr>
          <p:nvPr/>
        </p:nvSpPr>
        <p:spPr>
          <a:xfrm>
            <a:off x="5305425" y="-6350"/>
            <a:ext cx="6880225" cy="6381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fr-FR" sz="1600" b="1" dirty="0">
                <a:solidFill>
                  <a:srgbClr val="0070C0"/>
                </a:solidFill>
              </a:rPr>
              <a:t>8</a:t>
            </a:r>
            <a:r>
              <a:rPr lang="fr-FR" sz="1600" b="1" baseline="30000" dirty="0">
                <a:solidFill>
                  <a:srgbClr val="0070C0"/>
                </a:solidFill>
              </a:rPr>
              <a:t>èmes</a:t>
            </a:r>
            <a:r>
              <a:rPr lang="fr-FR" sz="1600" b="1" dirty="0">
                <a:solidFill>
                  <a:srgbClr val="0070C0"/>
                </a:solidFill>
              </a:rPr>
              <a:t> Journées Doctorales en Hydrologie Urbaine, Paris — 7 - 9 Novembre</a:t>
            </a:r>
            <a:endParaRPr lang="en-US" sz="16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27" name="Espace réservé du texte 1">
            <a:extLst>
              <a:ext uri="{FF2B5EF4-FFF2-40B4-BE49-F238E27FC236}">
                <a16:creationId xmlns:a16="http://schemas.microsoft.com/office/drawing/2014/main" id="{8C0C424E-0BB3-4BCB-8378-B66823AFC93E}"/>
              </a:ext>
            </a:extLst>
          </p:cNvPr>
          <p:cNvSpPr txBox="1">
            <a:spLocks/>
          </p:cNvSpPr>
          <p:nvPr/>
        </p:nvSpPr>
        <p:spPr>
          <a:xfrm>
            <a:off x="0" y="3176"/>
            <a:ext cx="2454275" cy="6381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0070C0"/>
                </a:solidFill>
                <a:ea typeface="+mj-ea"/>
                <a:cs typeface="+mj-cs"/>
              </a:rPr>
              <a:t>Introduction</a:t>
            </a:r>
          </a:p>
        </p:txBody>
      </p:sp>
      <p:sp>
        <p:nvSpPr>
          <p:cNvPr id="28" name="ZoneTexte 7">
            <a:extLst>
              <a:ext uri="{FF2B5EF4-FFF2-40B4-BE49-F238E27FC236}">
                <a16:creationId xmlns:a16="http://schemas.microsoft.com/office/drawing/2014/main" id="{26C3E92C-023A-42CA-A395-FB43D5A6DAB6}"/>
              </a:ext>
            </a:extLst>
          </p:cNvPr>
          <p:cNvSpPr txBox="1"/>
          <p:nvPr/>
        </p:nvSpPr>
        <p:spPr>
          <a:xfrm>
            <a:off x="3240" y="811033"/>
            <a:ext cx="4183063" cy="3683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Réglementation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38B2568E-C67B-4B6A-B05B-94E898E7F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168" y="6006954"/>
            <a:ext cx="6404363" cy="510778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sz="2400" b="1" dirty="0">
                <a:solidFill>
                  <a:schemeClr val="bg1"/>
                </a:solidFill>
              </a:rPr>
              <a:t>Future réglementation ? Comment l’anticiper ?</a:t>
            </a:r>
            <a:endParaRPr lang="en-US" altLang="fr-F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Espace réservé du numéro de diapositive 44">
            <a:extLst>
              <a:ext uri="{FF2B5EF4-FFF2-40B4-BE49-F238E27FC236}">
                <a16:creationId xmlns:a16="http://schemas.microsoft.com/office/drawing/2014/main" id="{C8619BFB-6ACB-40D7-A302-5BFB44C6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6000" y="6363676"/>
            <a:ext cx="2743200" cy="365125"/>
          </a:xfrm>
        </p:spPr>
        <p:txBody>
          <a:bodyPr/>
          <a:lstStyle/>
          <a:p>
            <a:pPr>
              <a:defRPr/>
            </a:pPr>
            <a:fld id="{0B46E051-786A-4E57-9A3E-8C6D80925FA8}" type="slidenum">
              <a:rPr lang="fr-FR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50DE308E-98DF-441F-87BF-A9E750361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0941" y="1699205"/>
            <a:ext cx="1767418" cy="510778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sz="2400" b="1" dirty="0">
                <a:solidFill>
                  <a:schemeClr val="bg1"/>
                </a:solidFill>
              </a:rPr>
              <a:t>Ozonation</a:t>
            </a:r>
            <a:endParaRPr lang="en-US" altLang="fr-FR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57C5649A-4CE4-4961-A4D3-8BCADFD68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5313" y="1698489"/>
            <a:ext cx="4361373" cy="510778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sz="2400" b="1" dirty="0">
                <a:solidFill>
                  <a:schemeClr val="bg1"/>
                </a:solidFill>
              </a:rPr>
              <a:t>Adsorption sur charbon actif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30AA805-4D79-4702-8ACB-3027DD068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31" y="2540000"/>
            <a:ext cx="4694238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520B429B-0274-4D1E-BBC9-0A770E00F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94" y="5832475"/>
            <a:ext cx="4659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sz="1200"/>
              <a:t>Image de Bourgin et al., Water Research 129 (2018) 486-498</a:t>
            </a:r>
            <a:endParaRPr lang="en-US" altLang="fr-FR" sz="1200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81D0C748-5C6C-4A7D-89CC-A0412D4C9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4" t="49171" r="52345" b="16273"/>
          <a:stretch>
            <a:fillRect/>
          </a:stretch>
        </p:blipFill>
        <p:spPr bwMode="auto">
          <a:xfrm>
            <a:off x="9972675" y="3041039"/>
            <a:ext cx="2170113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A8F5F03-2B14-4337-A99E-9A931C2CB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" t="2502" r="39896" b="8899"/>
          <a:stretch>
            <a:fillRect/>
          </a:stretch>
        </p:blipFill>
        <p:spPr bwMode="auto">
          <a:xfrm>
            <a:off x="5216525" y="2988652"/>
            <a:ext cx="1517650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">
            <a:extLst>
              <a:ext uri="{FF2B5EF4-FFF2-40B4-BE49-F238E27FC236}">
                <a16:creationId xmlns:a16="http://schemas.microsoft.com/office/drawing/2014/main" id="{3A50BAE0-7934-49A7-8FF5-6C7CD939A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863" y="5511189"/>
            <a:ext cx="15748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sz="1400"/>
              <a:t>Filtre avec CAG</a:t>
            </a:r>
            <a:endParaRPr lang="en-US" altLang="fr-FR" sz="1400"/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F45BBACE-C63D-4535-8D1D-637F2B55A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25" y="5482614"/>
            <a:ext cx="23780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sz="1400"/>
              <a:t>Lit fluidisé avec CAP ou CAµG</a:t>
            </a:r>
          </a:p>
          <a:p>
            <a:pPr algn="ctr" eaLnBrk="1" hangingPunct="1"/>
            <a:r>
              <a:rPr lang="fr-FR" altLang="fr-FR" sz="1400"/>
              <a:t>(CarboPlus®, Saur) </a:t>
            </a:r>
            <a:endParaRPr lang="en-US" altLang="fr-FR" sz="140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9F8D350-9C15-49D1-88D0-366ABE59F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0" t="23491" r="49525" b="49693"/>
          <a:stretch>
            <a:fillRect/>
          </a:stretch>
        </p:blipFill>
        <p:spPr bwMode="auto">
          <a:xfrm>
            <a:off x="7023100" y="2988652"/>
            <a:ext cx="2795588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123A5C1-23B3-4BE6-A7E2-C5E59D454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9" t="26332" r="25410" b="48836"/>
          <a:stretch>
            <a:fillRect/>
          </a:stretch>
        </p:blipFill>
        <p:spPr bwMode="auto">
          <a:xfrm>
            <a:off x="6840538" y="4574564"/>
            <a:ext cx="31353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1">
            <a:extLst>
              <a:ext uri="{FF2B5EF4-FFF2-40B4-BE49-F238E27FC236}">
                <a16:creationId xmlns:a16="http://schemas.microsoft.com/office/drawing/2014/main" id="{97220E6A-958A-421C-B3AD-7ED837DBE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7138" y="6044589"/>
            <a:ext cx="4657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sz="1200"/>
              <a:t>Images de Meinel et al., Water Research 91 (2016) 97-103</a:t>
            </a:r>
          </a:p>
          <a:p>
            <a:pPr algn="ctr" eaLnBrk="1" hangingPunct="1"/>
            <a:r>
              <a:rPr lang="fr-FR" altLang="fr-FR" sz="1200"/>
              <a:t>et Hu et al., Desalinisation and Water Treatment 57 (2015) </a:t>
            </a:r>
            <a:endParaRPr lang="en-US" altLang="fr-FR" sz="1200"/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65B268AC-B0DB-4660-99B9-52727C9B3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0413" y="5523889"/>
            <a:ext cx="27162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sz="1400"/>
              <a:t>Réacteur avec CAP</a:t>
            </a:r>
            <a:endParaRPr lang="en-US" altLang="fr-FR" sz="1400"/>
          </a:p>
        </p:txBody>
      </p:sp>
      <p:sp>
        <p:nvSpPr>
          <p:cNvPr id="23" name="ZoneTexte 7">
            <a:extLst>
              <a:ext uri="{FF2B5EF4-FFF2-40B4-BE49-F238E27FC236}">
                <a16:creationId xmlns:a16="http://schemas.microsoft.com/office/drawing/2014/main" id="{9D2A3580-0A07-4C23-A7C9-6AAECE9B74D3}"/>
              </a:ext>
            </a:extLst>
          </p:cNvPr>
          <p:cNvSpPr txBox="1"/>
          <p:nvPr/>
        </p:nvSpPr>
        <p:spPr>
          <a:xfrm>
            <a:off x="3240" y="811033"/>
            <a:ext cx="4183063" cy="3683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Traitements tertiaires existants</a:t>
            </a:r>
          </a:p>
        </p:txBody>
      </p:sp>
      <p:cxnSp>
        <p:nvCxnSpPr>
          <p:cNvPr id="24" name="Connecteur droit 4">
            <a:extLst>
              <a:ext uri="{FF2B5EF4-FFF2-40B4-BE49-F238E27FC236}">
                <a16:creationId xmlns:a16="http://schemas.microsoft.com/office/drawing/2014/main" id="{794EEA4C-8785-4F29-8C9C-CA763EC5137D}"/>
              </a:ext>
            </a:extLst>
          </p:cNvPr>
          <p:cNvCxnSpPr/>
          <p:nvPr/>
        </p:nvCxnSpPr>
        <p:spPr>
          <a:xfrm>
            <a:off x="0" y="631825"/>
            <a:ext cx="122047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itre 1">
            <a:extLst>
              <a:ext uri="{FF2B5EF4-FFF2-40B4-BE49-F238E27FC236}">
                <a16:creationId xmlns:a16="http://schemas.microsoft.com/office/drawing/2014/main" id="{C6DE7997-93FC-4E8E-A747-B5EF1ED8C249}"/>
              </a:ext>
            </a:extLst>
          </p:cNvPr>
          <p:cNvSpPr txBox="1">
            <a:spLocks/>
          </p:cNvSpPr>
          <p:nvPr/>
        </p:nvSpPr>
        <p:spPr>
          <a:xfrm>
            <a:off x="5305425" y="-6350"/>
            <a:ext cx="6880225" cy="6381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fr-FR" sz="1600" b="1" dirty="0">
                <a:solidFill>
                  <a:srgbClr val="0070C0"/>
                </a:solidFill>
              </a:rPr>
              <a:t>8</a:t>
            </a:r>
            <a:r>
              <a:rPr lang="fr-FR" sz="1600" b="1" baseline="30000" dirty="0">
                <a:solidFill>
                  <a:srgbClr val="0070C0"/>
                </a:solidFill>
              </a:rPr>
              <a:t>èmes</a:t>
            </a:r>
            <a:r>
              <a:rPr lang="fr-FR" sz="1600" b="1" dirty="0">
                <a:solidFill>
                  <a:srgbClr val="0070C0"/>
                </a:solidFill>
              </a:rPr>
              <a:t> Journées Doctorales en Hydrologie Urbaine, Paris — 7 - 9 Novembre</a:t>
            </a:r>
            <a:endParaRPr lang="en-US" sz="16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26" name="Espace réservé du texte 1">
            <a:extLst>
              <a:ext uri="{FF2B5EF4-FFF2-40B4-BE49-F238E27FC236}">
                <a16:creationId xmlns:a16="http://schemas.microsoft.com/office/drawing/2014/main" id="{0E447506-5A70-4988-8811-9C05A2367DB4}"/>
              </a:ext>
            </a:extLst>
          </p:cNvPr>
          <p:cNvSpPr txBox="1">
            <a:spLocks/>
          </p:cNvSpPr>
          <p:nvPr/>
        </p:nvSpPr>
        <p:spPr>
          <a:xfrm>
            <a:off x="0" y="3176"/>
            <a:ext cx="2454275" cy="6381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0070C0"/>
                </a:solidFill>
                <a:ea typeface="+mj-ea"/>
                <a:cs typeface="+mj-cs"/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  <p:bldP spid="17" grpId="0"/>
      <p:bldP spid="18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7">
            <a:extLst>
              <a:ext uri="{FF2B5EF4-FFF2-40B4-BE49-F238E27FC236}">
                <a16:creationId xmlns:a16="http://schemas.microsoft.com/office/drawing/2014/main" id="{9D2A3580-0A07-4C23-A7C9-6AAECE9B74D3}"/>
              </a:ext>
            </a:extLst>
          </p:cNvPr>
          <p:cNvSpPr txBox="1"/>
          <p:nvPr/>
        </p:nvSpPr>
        <p:spPr>
          <a:xfrm>
            <a:off x="3240" y="811033"/>
            <a:ext cx="4183063" cy="3683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Projet CarboPlus</a:t>
            </a:r>
          </a:p>
        </p:txBody>
      </p:sp>
      <p:sp>
        <p:nvSpPr>
          <p:cNvPr id="35" name="Espace réservé du numéro de diapositive 44">
            <a:extLst>
              <a:ext uri="{FF2B5EF4-FFF2-40B4-BE49-F238E27FC236}">
                <a16:creationId xmlns:a16="http://schemas.microsoft.com/office/drawing/2014/main" id="{C0B3496E-F0C7-495C-8AC3-5DCA649CD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0D8E518B-02B9-4908-8AD3-ABCE62EDBA94}" type="slidenum">
              <a:rPr lang="fr-FR"/>
              <a:pPr>
                <a:defRPr/>
              </a:pPr>
              <a:t>6</a:t>
            </a:fld>
            <a:endParaRPr lang="fr-FR"/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2D7690AF-0EE1-44FD-A3DE-DFA75B9CE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1" t="21223" r="24455" b="14378"/>
          <a:stretch>
            <a:fillRect/>
          </a:stretch>
        </p:blipFill>
        <p:spPr bwMode="auto">
          <a:xfrm>
            <a:off x="7121619" y="2374869"/>
            <a:ext cx="4135437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8">
            <a:extLst>
              <a:ext uri="{FF2B5EF4-FFF2-40B4-BE49-F238E27FC236}">
                <a16:creationId xmlns:a16="http://schemas.microsoft.com/office/drawing/2014/main" id="{B8497E10-4C06-46DF-98F6-469C291FE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1619" y="5638769"/>
            <a:ext cx="43576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1200"/>
              <a:t>Mailler et al., </a:t>
            </a:r>
            <a:r>
              <a:rPr lang="en-US" altLang="fr-FR" sz="1200"/>
              <a:t>Science of the Total Environment 542 (2016) 983–996</a:t>
            </a:r>
          </a:p>
        </p:txBody>
      </p:sp>
      <p:pic>
        <p:nvPicPr>
          <p:cNvPr id="40" name="Picture 9">
            <a:extLst>
              <a:ext uri="{FF2B5EF4-FFF2-40B4-BE49-F238E27FC236}">
                <a16:creationId xmlns:a16="http://schemas.microsoft.com/office/drawing/2014/main" id="{36531CBD-93C3-4249-90BE-7D29D48D4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9" t="24985" r="17825" b="14490"/>
          <a:stretch>
            <a:fillRect/>
          </a:stretch>
        </p:blipFill>
        <p:spPr bwMode="auto">
          <a:xfrm>
            <a:off x="403319" y="2374869"/>
            <a:ext cx="6256337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14">
            <a:extLst>
              <a:ext uri="{FF2B5EF4-FFF2-40B4-BE49-F238E27FC236}">
                <a16:creationId xmlns:a16="http://schemas.microsoft.com/office/drawing/2014/main" id="{A304AC94-C28E-4A44-84BA-5F644CC3C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19" y="5638769"/>
            <a:ext cx="6256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sz="1200"/>
              <a:t>Mailler et al., Water Research 72 (2015) 315-330</a:t>
            </a:r>
            <a:endParaRPr lang="en-US" altLang="fr-FR" sz="1200"/>
          </a:p>
        </p:txBody>
      </p:sp>
      <p:pic>
        <p:nvPicPr>
          <p:cNvPr id="42" name="Picture 5">
            <a:extLst>
              <a:ext uri="{FF2B5EF4-FFF2-40B4-BE49-F238E27FC236}">
                <a16:creationId xmlns:a16="http://schemas.microsoft.com/office/drawing/2014/main" id="{67D907B8-CD76-4D32-B57D-F8E6988E2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112" y="892054"/>
            <a:ext cx="195421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7">
            <a:extLst>
              <a:ext uri="{FF2B5EF4-FFF2-40B4-BE49-F238E27FC236}">
                <a16:creationId xmlns:a16="http://schemas.microsoft.com/office/drawing/2014/main" id="{DAB62DDA-6127-4877-B626-A3EEE2EA9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8"/>
          <a:stretch>
            <a:fillRect/>
          </a:stretch>
        </p:blipFill>
        <p:spPr bwMode="auto">
          <a:xfrm>
            <a:off x="7995257" y="903108"/>
            <a:ext cx="18557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9">
            <a:extLst>
              <a:ext uri="{FF2B5EF4-FFF2-40B4-BE49-F238E27FC236}">
                <a16:creationId xmlns:a16="http://schemas.microsoft.com/office/drawing/2014/main" id="{729CF5E8-8908-42EA-B0E4-6A5B114B7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43" y="903108"/>
            <a:ext cx="7556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19">
            <a:extLst>
              <a:ext uri="{FF2B5EF4-FFF2-40B4-BE49-F238E27FC236}">
                <a16:creationId xmlns:a16="http://schemas.microsoft.com/office/drawing/2014/main" id="{6E36E90E-59D0-42A0-870B-246BA2CB0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331" y="1873219"/>
            <a:ext cx="2246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1600" u="sng" dirty="0">
                <a:sym typeface="Wingdings" panose="05000000000000000000" pitchFamily="2" charset="2"/>
              </a:rPr>
              <a:t>Charbon actif en poudre</a:t>
            </a:r>
            <a:endParaRPr lang="en-US" altLang="fr-FR" sz="1600" u="sng" dirty="0"/>
          </a:p>
        </p:txBody>
      </p:sp>
      <p:sp>
        <p:nvSpPr>
          <p:cNvPr id="47" name="TextBox 20">
            <a:extLst>
              <a:ext uri="{FF2B5EF4-FFF2-40B4-BE49-F238E27FC236}">
                <a16:creationId xmlns:a16="http://schemas.microsoft.com/office/drawing/2014/main" id="{82D39FA2-D322-4DCB-B901-7D361262F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7919" y="1873219"/>
            <a:ext cx="2603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1600" u="sng">
                <a:sym typeface="Wingdings" panose="05000000000000000000" pitchFamily="2" charset="2"/>
              </a:rPr>
              <a:t>Charbon actif en micro-grain</a:t>
            </a:r>
            <a:endParaRPr lang="en-US" altLang="fr-FR" sz="1600" u="sng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FA2850F0-533A-4D62-B645-876DD78CCA9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3"/>
          <a:stretch/>
        </p:blipFill>
        <p:spPr>
          <a:xfrm>
            <a:off x="10827691" y="856277"/>
            <a:ext cx="651615" cy="646112"/>
          </a:xfrm>
          <a:prstGeom prst="rect">
            <a:avLst/>
          </a:prstGeom>
        </p:spPr>
      </p:pic>
      <p:cxnSp>
        <p:nvCxnSpPr>
          <p:cNvPr id="49" name="Connecteur droit 4">
            <a:extLst>
              <a:ext uri="{FF2B5EF4-FFF2-40B4-BE49-F238E27FC236}">
                <a16:creationId xmlns:a16="http://schemas.microsoft.com/office/drawing/2014/main" id="{90F78BC3-384F-4F86-9F46-8E775CBE95BC}"/>
              </a:ext>
            </a:extLst>
          </p:cNvPr>
          <p:cNvCxnSpPr/>
          <p:nvPr/>
        </p:nvCxnSpPr>
        <p:spPr>
          <a:xfrm>
            <a:off x="0" y="631825"/>
            <a:ext cx="122047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itre 1">
            <a:extLst>
              <a:ext uri="{FF2B5EF4-FFF2-40B4-BE49-F238E27FC236}">
                <a16:creationId xmlns:a16="http://schemas.microsoft.com/office/drawing/2014/main" id="{99D90CF6-68F5-499C-A2C8-737F10985E6D}"/>
              </a:ext>
            </a:extLst>
          </p:cNvPr>
          <p:cNvSpPr txBox="1">
            <a:spLocks/>
          </p:cNvSpPr>
          <p:nvPr/>
        </p:nvSpPr>
        <p:spPr>
          <a:xfrm>
            <a:off x="5305425" y="-6350"/>
            <a:ext cx="6880225" cy="6381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fr-FR" sz="1600" b="1" dirty="0">
                <a:solidFill>
                  <a:srgbClr val="0070C0"/>
                </a:solidFill>
              </a:rPr>
              <a:t>8</a:t>
            </a:r>
            <a:r>
              <a:rPr lang="fr-FR" sz="1600" b="1" baseline="30000" dirty="0">
                <a:solidFill>
                  <a:srgbClr val="0070C0"/>
                </a:solidFill>
              </a:rPr>
              <a:t>èmes</a:t>
            </a:r>
            <a:r>
              <a:rPr lang="fr-FR" sz="1600" b="1" dirty="0">
                <a:solidFill>
                  <a:srgbClr val="0070C0"/>
                </a:solidFill>
              </a:rPr>
              <a:t> Journées Doctorales en Hydrologie Urbaine, Paris — 7 - 9 Novembre</a:t>
            </a:r>
            <a:endParaRPr lang="en-US" sz="16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51" name="Espace réservé du texte 1">
            <a:extLst>
              <a:ext uri="{FF2B5EF4-FFF2-40B4-BE49-F238E27FC236}">
                <a16:creationId xmlns:a16="http://schemas.microsoft.com/office/drawing/2014/main" id="{2823CEBB-AB6B-44BE-81D3-AB4968E9DD55}"/>
              </a:ext>
            </a:extLst>
          </p:cNvPr>
          <p:cNvSpPr txBox="1">
            <a:spLocks/>
          </p:cNvSpPr>
          <p:nvPr/>
        </p:nvSpPr>
        <p:spPr>
          <a:xfrm>
            <a:off x="0" y="3176"/>
            <a:ext cx="2454275" cy="6381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0070C0"/>
                </a:solidFill>
                <a:ea typeface="+mj-ea"/>
                <a:cs typeface="+mj-cs"/>
              </a:rPr>
              <a:t>Introduction</a:t>
            </a:r>
          </a:p>
        </p:txBody>
      </p:sp>
      <p:sp>
        <p:nvSpPr>
          <p:cNvPr id="52" name="TextBox 1">
            <a:extLst>
              <a:ext uri="{FF2B5EF4-FFF2-40B4-BE49-F238E27FC236}">
                <a16:creationId xmlns:a16="http://schemas.microsoft.com/office/drawing/2014/main" id="{A823FE95-F284-4120-9A73-17D809812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868" y="6150232"/>
            <a:ext cx="7442487" cy="510778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sz="2400" b="1" dirty="0">
                <a:solidFill>
                  <a:schemeClr val="bg1"/>
                </a:solidFill>
              </a:rPr>
              <a:t>Bénéfices vis-à-vis du traitement conventionnel ? </a:t>
            </a:r>
            <a:endParaRPr lang="en-US" alt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73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7">
            <a:extLst>
              <a:ext uri="{FF2B5EF4-FFF2-40B4-BE49-F238E27FC236}">
                <a16:creationId xmlns:a16="http://schemas.microsoft.com/office/drawing/2014/main" id="{9D2A3580-0A07-4C23-A7C9-6AAECE9B74D3}"/>
              </a:ext>
            </a:extLst>
          </p:cNvPr>
          <p:cNvSpPr txBox="1"/>
          <p:nvPr/>
        </p:nvSpPr>
        <p:spPr>
          <a:xfrm>
            <a:off x="3240" y="811033"/>
            <a:ext cx="4183063" cy="3683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Objectifs</a:t>
            </a:r>
          </a:p>
        </p:txBody>
      </p:sp>
      <p:sp>
        <p:nvSpPr>
          <p:cNvPr id="35" name="Espace réservé du numéro de diapositive 44">
            <a:extLst>
              <a:ext uri="{FF2B5EF4-FFF2-40B4-BE49-F238E27FC236}">
                <a16:creationId xmlns:a16="http://schemas.microsoft.com/office/drawing/2014/main" id="{C0B3496E-F0C7-495C-8AC3-5DCA649CD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0D8E518B-02B9-4908-8AD3-ABCE62EDBA94}" type="slidenum">
              <a:rPr lang="fr-FR"/>
              <a:pPr>
                <a:defRPr/>
              </a:pPr>
              <a:t>7</a:t>
            </a:fld>
            <a:endParaRPr lang="fr-FR"/>
          </a:p>
        </p:txBody>
      </p:sp>
      <p:cxnSp>
        <p:nvCxnSpPr>
          <p:cNvPr id="49" name="Connecteur droit 4">
            <a:extLst>
              <a:ext uri="{FF2B5EF4-FFF2-40B4-BE49-F238E27FC236}">
                <a16:creationId xmlns:a16="http://schemas.microsoft.com/office/drawing/2014/main" id="{90F78BC3-384F-4F86-9F46-8E775CBE95BC}"/>
              </a:ext>
            </a:extLst>
          </p:cNvPr>
          <p:cNvCxnSpPr/>
          <p:nvPr/>
        </p:nvCxnSpPr>
        <p:spPr>
          <a:xfrm>
            <a:off x="0" y="631825"/>
            <a:ext cx="122047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itre 1">
            <a:extLst>
              <a:ext uri="{FF2B5EF4-FFF2-40B4-BE49-F238E27FC236}">
                <a16:creationId xmlns:a16="http://schemas.microsoft.com/office/drawing/2014/main" id="{99D90CF6-68F5-499C-A2C8-737F10985E6D}"/>
              </a:ext>
            </a:extLst>
          </p:cNvPr>
          <p:cNvSpPr txBox="1">
            <a:spLocks/>
          </p:cNvSpPr>
          <p:nvPr/>
        </p:nvSpPr>
        <p:spPr>
          <a:xfrm>
            <a:off x="5305425" y="-6350"/>
            <a:ext cx="6880225" cy="6381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fr-FR" sz="1600" b="1" dirty="0">
                <a:solidFill>
                  <a:srgbClr val="0070C0"/>
                </a:solidFill>
              </a:rPr>
              <a:t>8</a:t>
            </a:r>
            <a:r>
              <a:rPr lang="fr-FR" sz="1600" b="1" baseline="30000" dirty="0">
                <a:solidFill>
                  <a:srgbClr val="0070C0"/>
                </a:solidFill>
              </a:rPr>
              <a:t>èmes</a:t>
            </a:r>
            <a:r>
              <a:rPr lang="fr-FR" sz="1600" b="1" dirty="0">
                <a:solidFill>
                  <a:srgbClr val="0070C0"/>
                </a:solidFill>
              </a:rPr>
              <a:t> Journées Doctorales en Hydrologie Urbaine, Paris — 7 - 9 Novembre</a:t>
            </a:r>
            <a:endParaRPr lang="en-US" sz="16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51" name="Espace réservé du texte 1">
            <a:extLst>
              <a:ext uri="{FF2B5EF4-FFF2-40B4-BE49-F238E27FC236}">
                <a16:creationId xmlns:a16="http://schemas.microsoft.com/office/drawing/2014/main" id="{2823CEBB-AB6B-44BE-81D3-AB4968E9DD55}"/>
              </a:ext>
            </a:extLst>
          </p:cNvPr>
          <p:cNvSpPr txBox="1">
            <a:spLocks/>
          </p:cNvSpPr>
          <p:nvPr/>
        </p:nvSpPr>
        <p:spPr>
          <a:xfrm>
            <a:off x="0" y="3176"/>
            <a:ext cx="2454275" cy="6381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0070C0"/>
                </a:solidFill>
                <a:ea typeface="+mj-ea"/>
                <a:cs typeface="+mj-cs"/>
              </a:rPr>
              <a:t>Introduction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3628C1-8C2F-4498-9B9A-1721DAF3F285}"/>
              </a:ext>
            </a:extLst>
          </p:cNvPr>
          <p:cNvSpPr/>
          <p:nvPr/>
        </p:nvSpPr>
        <p:spPr>
          <a:xfrm>
            <a:off x="860612" y="1766064"/>
            <a:ext cx="101839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ea typeface="Times New Roman" panose="02020603050405020304" pitchFamily="18" charset="0"/>
              </a:rPr>
              <a:t>Déterminer les performances d’une filière de traitement des eaux usées conventionnelle et d’un pilote d’adsorption sur charbon actif en lit fluidisé pour l’élimination de 48 micropolluants organiques  </a:t>
            </a:r>
            <a:endParaRPr lang="fr-FR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FA77C3-BA93-45A2-B05F-03DEF725B188}"/>
              </a:ext>
            </a:extLst>
          </p:cNvPr>
          <p:cNvSpPr/>
          <p:nvPr/>
        </p:nvSpPr>
        <p:spPr>
          <a:xfrm>
            <a:off x="860612" y="3000246"/>
            <a:ext cx="101839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ea typeface="Times New Roman" panose="02020603050405020304" pitchFamily="18" charset="0"/>
              </a:rPr>
              <a:t>Comparer les performances de la filière et du pilote d’adsorption pour évaluer l’apport du traitement tertiaire (concentrations et abattements) </a:t>
            </a:r>
            <a:endParaRPr lang="fr-FR" sz="2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A527A1-EC78-4FEC-97B8-D6A11A9B669C}"/>
              </a:ext>
            </a:extLst>
          </p:cNvPr>
          <p:cNvSpPr/>
          <p:nvPr/>
        </p:nvSpPr>
        <p:spPr>
          <a:xfrm>
            <a:off x="860612" y="4234428"/>
            <a:ext cx="101839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ea typeface="Times New Roman" panose="02020603050405020304" pitchFamily="18" charset="0"/>
              </a:rPr>
              <a:t>Evaluer si la station de traitement des eaux usées conventionnelle seule ou avec un traitement tertiaire pourrait respecter une réglementation similaire à celle en Suisse </a:t>
            </a:r>
            <a:endParaRPr lang="fr-FR" sz="2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150048-C647-40E7-B8D4-F21397844C54}"/>
              </a:ext>
            </a:extLst>
          </p:cNvPr>
          <p:cNvSpPr/>
          <p:nvPr/>
        </p:nvSpPr>
        <p:spPr>
          <a:xfrm>
            <a:off x="860612" y="5468610"/>
            <a:ext cx="10183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Présence et devenir de nouvelles molécules d’intérêt (e.g. herbicides et néonicotinoïdes)</a:t>
            </a:r>
          </a:p>
        </p:txBody>
      </p:sp>
    </p:spTree>
    <p:extLst>
      <p:ext uri="{BB962C8B-B14F-4D97-AF65-F5344CB8AC3E}">
        <p14:creationId xmlns:p14="http://schemas.microsoft.com/office/powerpoint/2010/main" val="2769866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7">
            <a:extLst>
              <a:ext uri="{FF2B5EF4-FFF2-40B4-BE49-F238E27FC236}">
                <a16:creationId xmlns:a16="http://schemas.microsoft.com/office/drawing/2014/main" id="{9D2A3580-0A07-4C23-A7C9-6AAECE9B74D3}"/>
              </a:ext>
            </a:extLst>
          </p:cNvPr>
          <p:cNvSpPr txBox="1"/>
          <p:nvPr/>
        </p:nvSpPr>
        <p:spPr>
          <a:xfrm>
            <a:off x="3240" y="811033"/>
            <a:ext cx="4183063" cy="3683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Station de traitement des eaux usées</a:t>
            </a:r>
          </a:p>
        </p:txBody>
      </p:sp>
      <p:sp>
        <p:nvSpPr>
          <p:cNvPr id="35" name="Espace réservé du numéro de diapositive 44">
            <a:extLst>
              <a:ext uri="{FF2B5EF4-FFF2-40B4-BE49-F238E27FC236}">
                <a16:creationId xmlns:a16="http://schemas.microsoft.com/office/drawing/2014/main" id="{C0B3496E-F0C7-495C-8AC3-5DCA649CD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0D8E518B-02B9-4908-8AD3-ABCE62EDBA94}" type="slidenum">
              <a:rPr lang="fr-FR"/>
              <a:pPr>
                <a:defRPr/>
              </a:pPr>
              <a:t>8</a:t>
            </a:fld>
            <a:endParaRPr lang="fr-FR"/>
          </a:p>
        </p:txBody>
      </p:sp>
      <p:cxnSp>
        <p:nvCxnSpPr>
          <p:cNvPr id="49" name="Connecteur droit 4">
            <a:extLst>
              <a:ext uri="{FF2B5EF4-FFF2-40B4-BE49-F238E27FC236}">
                <a16:creationId xmlns:a16="http://schemas.microsoft.com/office/drawing/2014/main" id="{90F78BC3-384F-4F86-9F46-8E775CBE95BC}"/>
              </a:ext>
            </a:extLst>
          </p:cNvPr>
          <p:cNvCxnSpPr/>
          <p:nvPr/>
        </p:nvCxnSpPr>
        <p:spPr>
          <a:xfrm>
            <a:off x="0" y="631825"/>
            <a:ext cx="122047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itre 1">
            <a:extLst>
              <a:ext uri="{FF2B5EF4-FFF2-40B4-BE49-F238E27FC236}">
                <a16:creationId xmlns:a16="http://schemas.microsoft.com/office/drawing/2014/main" id="{99D90CF6-68F5-499C-A2C8-737F10985E6D}"/>
              </a:ext>
            </a:extLst>
          </p:cNvPr>
          <p:cNvSpPr txBox="1">
            <a:spLocks/>
          </p:cNvSpPr>
          <p:nvPr/>
        </p:nvSpPr>
        <p:spPr>
          <a:xfrm>
            <a:off x="5305425" y="-6350"/>
            <a:ext cx="6880225" cy="6381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fr-FR" sz="1600" b="1" dirty="0">
                <a:solidFill>
                  <a:srgbClr val="0070C0"/>
                </a:solidFill>
              </a:rPr>
              <a:t>8</a:t>
            </a:r>
            <a:r>
              <a:rPr lang="fr-FR" sz="1600" b="1" baseline="30000" dirty="0">
                <a:solidFill>
                  <a:srgbClr val="0070C0"/>
                </a:solidFill>
              </a:rPr>
              <a:t>èmes</a:t>
            </a:r>
            <a:r>
              <a:rPr lang="fr-FR" sz="1600" b="1" dirty="0">
                <a:solidFill>
                  <a:srgbClr val="0070C0"/>
                </a:solidFill>
              </a:rPr>
              <a:t> Journées Doctorales en Hydrologie Urbaine, Paris — 7 - 9 Novembre</a:t>
            </a:r>
            <a:endParaRPr lang="en-US" sz="16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51" name="Espace réservé du texte 1">
            <a:extLst>
              <a:ext uri="{FF2B5EF4-FFF2-40B4-BE49-F238E27FC236}">
                <a16:creationId xmlns:a16="http://schemas.microsoft.com/office/drawing/2014/main" id="{2823CEBB-AB6B-44BE-81D3-AB4968E9DD55}"/>
              </a:ext>
            </a:extLst>
          </p:cNvPr>
          <p:cNvSpPr txBox="1">
            <a:spLocks/>
          </p:cNvSpPr>
          <p:nvPr/>
        </p:nvSpPr>
        <p:spPr>
          <a:xfrm>
            <a:off x="0" y="3177"/>
            <a:ext cx="4183063" cy="628648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0070C0"/>
                </a:solidFill>
                <a:ea typeface="+mj-ea"/>
                <a:cs typeface="+mj-cs"/>
              </a:rPr>
              <a:t>Matériels et méthodes</a:t>
            </a:r>
          </a:p>
        </p:txBody>
      </p:sp>
      <p:sp>
        <p:nvSpPr>
          <p:cNvPr id="11" name="Espace réservé du texte 1">
            <a:extLst>
              <a:ext uri="{FF2B5EF4-FFF2-40B4-BE49-F238E27FC236}">
                <a16:creationId xmlns:a16="http://schemas.microsoft.com/office/drawing/2014/main" id="{801E64FE-AB73-42CC-AEF8-0778CE8A7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227" y="3489370"/>
            <a:ext cx="4857750" cy="293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fr-FR" altLang="fr-FR" sz="1800" dirty="0">
                <a:cs typeface="Arial" panose="020B0604020202020204" pitchFamily="34" charset="0"/>
                <a:sym typeface="Wingdings" panose="05000000000000000000" pitchFamily="2" charset="2"/>
              </a:rPr>
              <a:t>Usine de Seine-Centre (SIAAP, Colombes)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fr-FR" altLang="fr-FR" sz="18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fr-FR" altLang="fr-FR" sz="1800" dirty="0">
                <a:cs typeface="Arial" panose="020B0604020202020204" pitchFamily="34" charset="0"/>
                <a:sym typeface="Wingdings" panose="05000000000000000000" pitchFamily="2" charset="2"/>
              </a:rPr>
              <a:t>Débit traité : 240 000 m</a:t>
            </a:r>
            <a:r>
              <a:rPr lang="fr-FR" altLang="fr-FR" sz="1800" baseline="30000" dirty="0"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fr-FR" altLang="fr-FR" sz="1800" dirty="0">
                <a:cs typeface="Arial" panose="020B0604020202020204" pitchFamily="34" charset="0"/>
                <a:sym typeface="Wingdings" panose="05000000000000000000" pitchFamily="2" charset="2"/>
              </a:rPr>
              <a:t>/jour – 1 million EH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fr-FR" altLang="fr-FR" sz="18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fr-FR" altLang="fr-FR" sz="1800" dirty="0">
                <a:cs typeface="Arial" panose="020B0604020202020204" pitchFamily="34" charset="0"/>
                <a:sym typeface="Wingdings" panose="05000000000000000000" pitchFamily="2" charset="2"/>
              </a:rPr>
              <a:t>3 points de prélèvements (eau brute, eau décantée et sortie traitement biologique)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fr-FR" altLang="fr-FR" sz="18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fr-FR" altLang="fr-FR" sz="18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fr-FR" altLang="fr-FR" sz="1800" dirty="0"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3B0B7B89-D3EE-4269-937C-8713180C9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206" y="1796043"/>
            <a:ext cx="6098167" cy="386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Ã©sultat de recherche d'images pour &quot;image seine centre&quot;">
            <a:extLst>
              <a:ext uri="{FF2B5EF4-FFF2-40B4-BE49-F238E27FC236}">
                <a16:creationId xmlns:a16="http://schemas.microsoft.com/office/drawing/2014/main" id="{6E682928-A816-48EB-8577-D855F815B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09" y="1650436"/>
            <a:ext cx="4777067" cy="167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1A3BDDD-EADF-4147-9B53-E27E78F85BD9}"/>
              </a:ext>
            </a:extLst>
          </p:cNvPr>
          <p:cNvSpPr/>
          <p:nvPr/>
        </p:nvSpPr>
        <p:spPr>
          <a:xfrm>
            <a:off x="6633881" y="2397667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E25FBF1-4915-4B61-89F8-0BA8A889BAA0}"/>
              </a:ext>
            </a:extLst>
          </p:cNvPr>
          <p:cNvSpPr/>
          <p:nvPr/>
        </p:nvSpPr>
        <p:spPr>
          <a:xfrm>
            <a:off x="11447928" y="2397667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F395D30-D1EA-4073-82BA-5469A980F94D}"/>
              </a:ext>
            </a:extLst>
          </p:cNvPr>
          <p:cNvSpPr/>
          <p:nvPr/>
        </p:nvSpPr>
        <p:spPr>
          <a:xfrm>
            <a:off x="11044516" y="475538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015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7">
            <a:extLst>
              <a:ext uri="{FF2B5EF4-FFF2-40B4-BE49-F238E27FC236}">
                <a16:creationId xmlns:a16="http://schemas.microsoft.com/office/drawing/2014/main" id="{9D2A3580-0A07-4C23-A7C9-6AAECE9B74D3}"/>
              </a:ext>
            </a:extLst>
          </p:cNvPr>
          <p:cNvSpPr txBox="1"/>
          <p:nvPr/>
        </p:nvSpPr>
        <p:spPr>
          <a:xfrm>
            <a:off x="3240" y="811033"/>
            <a:ext cx="4183063" cy="3683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Pilote CarboPlus</a:t>
            </a:r>
          </a:p>
        </p:txBody>
      </p:sp>
      <p:sp>
        <p:nvSpPr>
          <p:cNvPr id="35" name="Espace réservé du numéro de diapositive 44">
            <a:extLst>
              <a:ext uri="{FF2B5EF4-FFF2-40B4-BE49-F238E27FC236}">
                <a16:creationId xmlns:a16="http://schemas.microsoft.com/office/drawing/2014/main" id="{C0B3496E-F0C7-495C-8AC3-5DCA649CD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0D8E518B-02B9-4908-8AD3-ABCE62EDBA94}" type="slidenum">
              <a:rPr lang="fr-FR"/>
              <a:pPr>
                <a:defRPr/>
              </a:pPr>
              <a:t>9</a:t>
            </a:fld>
            <a:endParaRPr lang="fr-FR"/>
          </a:p>
        </p:txBody>
      </p:sp>
      <p:cxnSp>
        <p:nvCxnSpPr>
          <p:cNvPr id="49" name="Connecteur droit 4">
            <a:extLst>
              <a:ext uri="{FF2B5EF4-FFF2-40B4-BE49-F238E27FC236}">
                <a16:creationId xmlns:a16="http://schemas.microsoft.com/office/drawing/2014/main" id="{90F78BC3-384F-4F86-9F46-8E775CBE95BC}"/>
              </a:ext>
            </a:extLst>
          </p:cNvPr>
          <p:cNvCxnSpPr/>
          <p:nvPr/>
        </p:nvCxnSpPr>
        <p:spPr>
          <a:xfrm>
            <a:off x="0" y="631825"/>
            <a:ext cx="122047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itre 1">
            <a:extLst>
              <a:ext uri="{FF2B5EF4-FFF2-40B4-BE49-F238E27FC236}">
                <a16:creationId xmlns:a16="http://schemas.microsoft.com/office/drawing/2014/main" id="{99D90CF6-68F5-499C-A2C8-737F10985E6D}"/>
              </a:ext>
            </a:extLst>
          </p:cNvPr>
          <p:cNvSpPr txBox="1">
            <a:spLocks/>
          </p:cNvSpPr>
          <p:nvPr/>
        </p:nvSpPr>
        <p:spPr>
          <a:xfrm>
            <a:off x="5305425" y="-6350"/>
            <a:ext cx="6880225" cy="6381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fr-FR" sz="1600" b="1" dirty="0">
                <a:solidFill>
                  <a:srgbClr val="0070C0"/>
                </a:solidFill>
              </a:rPr>
              <a:t>8</a:t>
            </a:r>
            <a:r>
              <a:rPr lang="fr-FR" sz="1600" b="1" baseline="30000" dirty="0">
                <a:solidFill>
                  <a:srgbClr val="0070C0"/>
                </a:solidFill>
              </a:rPr>
              <a:t>èmes</a:t>
            </a:r>
            <a:r>
              <a:rPr lang="fr-FR" sz="1600" b="1" dirty="0">
                <a:solidFill>
                  <a:srgbClr val="0070C0"/>
                </a:solidFill>
              </a:rPr>
              <a:t> Journées Doctorales en Hydrologie Urbaine, Paris — 7 - 9 Novembre</a:t>
            </a:r>
            <a:endParaRPr lang="en-US" sz="16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51" name="Espace réservé du texte 1">
            <a:extLst>
              <a:ext uri="{FF2B5EF4-FFF2-40B4-BE49-F238E27FC236}">
                <a16:creationId xmlns:a16="http://schemas.microsoft.com/office/drawing/2014/main" id="{2823CEBB-AB6B-44BE-81D3-AB4968E9DD55}"/>
              </a:ext>
            </a:extLst>
          </p:cNvPr>
          <p:cNvSpPr txBox="1">
            <a:spLocks/>
          </p:cNvSpPr>
          <p:nvPr/>
        </p:nvSpPr>
        <p:spPr>
          <a:xfrm>
            <a:off x="0" y="3177"/>
            <a:ext cx="4183063" cy="628648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0070C0"/>
                </a:solidFill>
                <a:ea typeface="+mj-ea"/>
                <a:cs typeface="+mj-cs"/>
              </a:rPr>
              <a:t>Matériels et méthodes</a:t>
            </a:r>
          </a:p>
        </p:txBody>
      </p:sp>
      <p:sp>
        <p:nvSpPr>
          <p:cNvPr id="11" name="Espace réservé du texte 1">
            <a:extLst>
              <a:ext uri="{FF2B5EF4-FFF2-40B4-BE49-F238E27FC236}">
                <a16:creationId xmlns:a16="http://schemas.microsoft.com/office/drawing/2014/main" id="{801E64FE-AB73-42CC-AEF8-0778CE8A7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9874" y="5585012"/>
            <a:ext cx="4857750" cy="95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fr-FR" altLang="fr-FR" sz="1800" dirty="0">
                <a:cs typeface="Arial" panose="020B0604020202020204" pitchFamily="34" charset="0"/>
                <a:sym typeface="Wingdings" panose="05000000000000000000" pitchFamily="2" charset="2"/>
              </a:rPr>
              <a:t>Pilote alimenté par l’eau du rejet de l’usine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fr-FR" altLang="fr-FR" sz="1800" dirty="0">
                <a:cs typeface="Arial" panose="020B0604020202020204" pitchFamily="34" charset="0"/>
                <a:sym typeface="Wingdings" panose="05000000000000000000" pitchFamily="2" charset="2"/>
              </a:rPr>
              <a:t>Prélèvement en sortie du pilote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fr-FR" altLang="fr-FR" sz="18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fr-FR" altLang="fr-FR" sz="18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fr-FR" altLang="fr-FR" sz="1800" dirty="0"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2169878-A39E-4024-9D75-EB6800660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532478"/>
              </p:ext>
            </p:extLst>
          </p:nvPr>
        </p:nvGraphicFramePr>
        <p:xfrm>
          <a:off x="6954416" y="3320731"/>
          <a:ext cx="470866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592">
                  <a:extLst>
                    <a:ext uri="{9D8B030D-6E8A-4147-A177-3AD203B41FA5}">
                      <a16:colId xmlns:a16="http://schemas.microsoft.com/office/drawing/2014/main" val="3978339636"/>
                    </a:ext>
                  </a:extLst>
                </a:gridCol>
                <a:gridCol w="2547073">
                  <a:extLst>
                    <a:ext uri="{9D8B030D-6E8A-4147-A177-3AD203B41FA5}">
                      <a16:colId xmlns:a16="http://schemas.microsoft.com/office/drawing/2014/main" val="1617722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Charbon employé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CycleCarb 305 (Chemviron)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221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Granulométrie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500-550 µm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404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Masse du lit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≈ 1000 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540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Taux de traitement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10 g/m</a:t>
                      </a:r>
                      <a:r>
                        <a:rPr lang="fr-FR" sz="1600" b="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fr-FR" sz="1600" b="0" baseline="0" dirty="0">
                          <a:solidFill>
                            <a:schemeClr val="tx1"/>
                          </a:solidFill>
                        </a:rPr>
                        <a:t> d’eau usée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05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Vitesse ascensionnelle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15 m/h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511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Débit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860 m</a:t>
                      </a:r>
                      <a:r>
                        <a:rPr lang="fr-FR" sz="1600" b="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fr-FR" sz="1600" b="0" baseline="0" dirty="0">
                          <a:solidFill>
                            <a:schemeClr val="tx1"/>
                          </a:solidFill>
                        </a:rPr>
                        <a:t>/jour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082294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F9E03FE4-DB3E-41AE-AB9D-7E59F010A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89" y="1547632"/>
            <a:ext cx="5925011" cy="4499335"/>
          </a:xfrm>
          <a:prstGeom prst="rect">
            <a:avLst/>
          </a:prstGeom>
        </p:spPr>
      </p:pic>
      <p:pic>
        <p:nvPicPr>
          <p:cNvPr id="17" name="Picture 2" descr="DSC01890">
            <a:extLst>
              <a:ext uri="{FF2B5EF4-FFF2-40B4-BE49-F238E27FC236}">
                <a16:creationId xmlns:a16="http://schemas.microsoft.com/office/drawing/2014/main" id="{BB6A95E5-0B1E-4CC2-AC27-F6EC0AB241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3" t="11914" r="24494" b="17578"/>
          <a:stretch/>
        </p:blipFill>
        <p:spPr bwMode="auto">
          <a:xfrm>
            <a:off x="7877781" y="835339"/>
            <a:ext cx="2852972" cy="231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366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1542</Words>
  <Application>Microsoft Office PowerPoint</Application>
  <PresentationFormat>Widescreen</PresentationFormat>
  <Paragraphs>251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Office Theme</vt:lpstr>
      <vt:lpstr>8èmes Journées Doctorales en Hydrologie Urbaine, Paris — 7 - 9 Novembre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8èmes Journées Doctorales en Hydrologie Urbaine, Paris — 7 - 9 Novembre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8èmes Journées Doctorales en Hydrologie Urbaine, Paris — 7 - 9 Novembre</dc:title>
  <dc:creator>Ronan</dc:creator>
  <cp:lastModifiedBy>Ronan</cp:lastModifiedBy>
  <cp:revision>47</cp:revision>
  <dcterms:created xsi:type="dcterms:W3CDTF">2018-10-23T09:54:09Z</dcterms:created>
  <dcterms:modified xsi:type="dcterms:W3CDTF">2018-11-07T10:14:33Z</dcterms:modified>
</cp:coreProperties>
</file>